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3.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4.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omments/comment1.xml" ContentType="application/vnd.openxmlformats-officedocument.presentationml.comments+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541" r:id="rId4"/>
    <p:sldMasterId id="2147484565" r:id="rId5"/>
    <p:sldMasterId id="2147484581" r:id="rId6"/>
    <p:sldMasterId id="2147484591" r:id="rId7"/>
    <p:sldMasterId id="2147484603" r:id="rId8"/>
  </p:sldMasterIdLst>
  <p:notesMasterIdLst>
    <p:notesMasterId r:id="rId43"/>
  </p:notesMasterIdLst>
  <p:handoutMasterIdLst>
    <p:handoutMasterId r:id="rId44"/>
  </p:handoutMasterIdLst>
  <p:sldIdLst>
    <p:sldId id="1393" r:id="rId9"/>
    <p:sldId id="1394" r:id="rId10"/>
    <p:sldId id="1400" r:id="rId11"/>
    <p:sldId id="1402" r:id="rId12"/>
    <p:sldId id="1403" r:id="rId13"/>
    <p:sldId id="1404" r:id="rId14"/>
    <p:sldId id="1405" r:id="rId15"/>
    <p:sldId id="1401" r:id="rId16"/>
    <p:sldId id="1406" r:id="rId17"/>
    <p:sldId id="1407" r:id="rId18"/>
    <p:sldId id="1431" r:id="rId19"/>
    <p:sldId id="1397" r:id="rId20"/>
    <p:sldId id="1399" r:id="rId21"/>
    <p:sldId id="1395" r:id="rId22"/>
    <p:sldId id="1408" r:id="rId23"/>
    <p:sldId id="1409" r:id="rId24"/>
    <p:sldId id="1410" r:id="rId25"/>
    <p:sldId id="1415" r:id="rId26"/>
    <p:sldId id="1411" r:id="rId27"/>
    <p:sldId id="1412" r:id="rId28"/>
    <p:sldId id="1413" r:id="rId29"/>
    <p:sldId id="1414" r:id="rId30"/>
    <p:sldId id="1429" r:id="rId31"/>
    <p:sldId id="1420" r:id="rId32"/>
    <p:sldId id="1430" r:id="rId33"/>
    <p:sldId id="1421" r:id="rId34"/>
    <p:sldId id="1422" r:id="rId35"/>
    <p:sldId id="1423" r:id="rId36"/>
    <p:sldId id="1424" r:id="rId37"/>
    <p:sldId id="1425" r:id="rId38"/>
    <p:sldId id="1426" r:id="rId39"/>
    <p:sldId id="1427" r:id="rId40"/>
    <p:sldId id="1428" r:id="rId41"/>
    <p:sldId id="1398" r:id="rId42"/>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Main" id="{A073DAE3-B461-442F-A3D3-6642BD875E45}">
          <p14:sldIdLst>
            <p14:sldId id="1393"/>
            <p14:sldId id="1394"/>
            <p14:sldId id="1400"/>
            <p14:sldId id="1402"/>
            <p14:sldId id="1403"/>
            <p14:sldId id="1404"/>
            <p14:sldId id="1405"/>
            <p14:sldId id="1401"/>
            <p14:sldId id="1406"/>
            <p14:sldId id="1407"/>
            <p14:sldId id="1431"/>
            <p14:sldId id="1397"/>
            <p14:sldId id="1399"/>
            <p14:sldId id="1395"/>
            <p14:sldId id="1408"/>
            <p14:sldId id="1409"/>
            <p14:sldId id="1410"/>
            <p14:sldId id="1415"/>
            <p14:sldId id="1411"/>
            <p14:sldId id="1412"/>
            <p14:sldId id="1413"/>
            <p14:sldId id="1414"/>
            <p14:sldId id="1429"/>
            <p14:sldId id="1420"/>
            <p14:sldId id="1430"/>
            <p14:sldId id="1421"/>
            <p14:sldId id="1422"/>
            <p14:sldId id="1423"/>
            <p14:sldId id="1424"/>
            <p14:sldId id="1425"/>
            <p14:sldId id="1426"/>
            <p14:sldId id="1427"/>
            <p14:sldId id="1428"/>
            <p14:sldId id="1398"/>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cmAuthor>
  <p:cmAuthor id="3" name="Mary Feil-Jacobs" initials="MF" lastIdx="22" clrIdx="3">
    <p:extLst/>
  </p:cmAuthor>
  <p:cmAuthor id="4" name="Cesar De la Torre" initials="CDlT" lastIdx="1" clrIdx="4">
    <p:extLst>
      <p:ext uri="{19B8F6BF-5375-455C-9EA6-DF929625EA0E}">
        <p15:presenceInfo xmlns:p15="http://schemas.microsoft.com/office/powerpoint/2012/main" userId="f9c14db2e5fef70d"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7"/>
    <a:srgbClr val="E6E6E6"/>
    <a:srgbClr val="D93A00"/>
    <a:srgbClr val="F8F8F8"/>
    <a:srgbClr val="D83B01"/>
    <a:srgbClr val="505050"/>
    <a:srgbClr val="FF8C00"/>
    <a:srgbClr val="D2D2D2"/>
    <a:srgbClr val="FFFFFF"/>
    <a:srgbClr val="DCDCD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846" autoAdjust="0"/>
    <p:restoredTop sz="69819" autoAdjust="0"/>
  </p:normalViewPr>
  <p:slideViewPr>
    <p:cSldViewPr>
      <p:cViewPr varScale="1">
        <p:scale>
          <a:sx n="70" d="100"/>
          <a:sy n="70" d="100"/>
        </p:scale>
        <p:origin x="771" y="51"/>
      </p:cViewPr>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75" d="100"/>
        <a:sy n="75" d="100"/>
      </p:scale>
      <p:origin x="0" y="0"/>
    </p:cViewPr>
  </p:sorterViewPr>
  <p:notesViewPr>
    <p:cSldViewPr showGuides="1">
      <p:cViewPr varScale="1">
        <p:scale>
          <a:sx n="83" d="100"/>
          <a:sy n="83" d="100"/>
        </p:scale>
        <p:origin x="2328" y="108"/>
      </p:cViewPr>
      <p:guideLst>
        <p:guide orient="horz" pos="2880"/>
        <p:guide pos="2160"/>
      </p:guideLst>
    </p:cSldViewPr>
  </p:notesViewPr>
  <p:gridSpacing cx="91439" cy="91439"/>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slide" Target="slides/slide31.xml"/><Relationship Id="rId3" Type="http://schemas.openxmlformats.org/officeDocument/2006/relationships/customXml" Target="../customXml/item3.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slide" Target="slides/slide34.xml"/><Relationship Id="rId47" Type="http://schemas.openxmlformats.org/officeDocument/2006/relationships/viewProps" Target="viewProps.xml"/><Relationship Id="rId50" Type="http://schemas.microsoft.com/office/2015/10/relationships/revisionInfo" Target="revisionInfo.xml"/><Relationship Id="rId7" Type="http://schemas.openxmlformats.org/officeDocument/2006/relationships/slideMaster" Target="slideMasters/slideMaster4.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slide" Target="slides/slide21.xml"/><Relationship Id="rId41" Type="http://schemas.openxmlformats.org/officeDocument/2006/relationships/slide" Target="slides/slide33.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commentAuthors" Target="commentAuthors.xml"/><Relationship Id="rId5" Type="http://schemas.openxmlformats.org/officeDocument/2006/relationships/slideMaster" Target="slideMasters/slideMaster2.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tableStyles" Target="tableStyles.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4"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notesMaster" Target="notesMasters/notesMaster1.xml"/><Relationship Id="rId48" Type="http://schemas.openxmlformats.org/officeDocument/2006/relationships/theme" Target="theme/theme1.xml"/><Relationship Id="rId8" Type="http://schemas.openxmlformats.org/officeDocument/2006/relationships/slideMaster" Target="slideMasters/slideMaster5.xml"/></Relationships>
</file>

<file path=ppt/comments/comment1.xml><?xml version="1.0" encoding="utf-8"?>
<p:cmLst xmlns:a="http://schemas.openxmlformats.org/drawingml/2006/main" xmlns:r="http://schemas.openxmlformats.org/officeDocument/2006/relationships" xmlns:p="http://schemas.openxmlformats.org/presentationml/2006/main">
  <p:cm authorId="4" dt="2017-04-30T11:59:07.606" idx="1">
    <p:pos x="10" y="10"/>
    <p:text/>
    <p:extLst>
      <p:ext uri="{C676402C-5697-4E1C-873F-D02D1690AC5C}">
        <p15:threadingInfo xmlns:p15="http://schemas.microsoft.com/office/powerpoint/2012/main" timeZoneBias="42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r>
              <a:rPr lang="en-US" dirty="0">
                <a:latin typeface="Segoe UI" pitchFamily="34" charset="0"/>
              </a:rPr>
              <a:t>Microsoft Ignite 2016</a:t>
            </a: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5/6/2017 12:30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a:t>Microsoft Ignite 2016</a:t>
            </a:r>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EEC551-8CDA-4EB6-89BB-2A86C9F091C8}" type="datetime8">
              <a:rPr lang="en-US" smtClean="0"/>
              <a:t>5/6/2017 12:26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www.mytechready.com/"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www.mytechready.com/" TargetMode="External"/><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Microsoft Ignite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5/6/2017 12:26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166616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Steve </a:t>
            </a:r>
            <a:r>
              <a:rPr lang="en-US" dirty="0" err="1"/>
              <a:t>Lasker</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C5343E-9722-6343-B5B9-5CA32FB98E3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04551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Microsoft Ignite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5/6/2017 12:26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14807098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Microsoft Ignite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5/6/2017 12:26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35276242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Microsoft Ignite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5/6/2017 12:26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30096758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2017</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5/6/2017 1:33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084448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30 secs</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TechReady 23</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5/6/2017 1:33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408924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min</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TechReady 23</a:t>
            </a:r>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5/6/2017 1:33 PM</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17213683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4FAA446-E61B-4D43-A3B1-7749AA6DC1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5/6/2017 1:39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666273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defTabSz="932238">
              <a:buFont typeface="Arial" panose="020B0604020202020204" pitchFamily="34" charset="0"/>
              <a:buNone/>
              <a:defRPr/>
            </a:pPr>
            <a:endParaRPr lang="en-US" sz="9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TechReady 23</a:t>
            </a:r>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5/6/2017 1:33 PM</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17248443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ctr" defTabSz="932238">
              <a:buFont typeface="Arial" panose="020B0604020202020204" pitchFamily="34" charset="0"/>
              <a:buNone/>
              <a:defRPr/>
            </a:pPr>
            <a:endParaRPr lang="en-US" sz="9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TechReady 23</a:t>
            </a:r>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5/6/2017 1:33 PM</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22761829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Microsoft Ignite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5/6/2017 12:26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15192717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defTabSz="932238">
              <a:buFont typeface="Arial" panose="020B0604020202020204" pitchFamily="34" charset="0"/>
              <a:buNone/>
              <a:defRPr/>
            </a:pPr>
            <a:endParaRPr lang="en-US" sz="9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TechReady 23</a:t>
            </a:r>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5/6/2017 1:33 PM</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38889289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900" b="1" kern="1200" dirty="0">
                <a:solidFill>
                  <a:schemeClr val="tx1"/>
                </a:solidFill>
                <a:latin typeface="Segoe UI" pitchFamily="34" charset="0"/>
                <a:ea typeface="+mn-ea"/>
                <a:cs typeface="+mn-cs"/>
              </a:rPr>
              <a:t>This slide is required. </a:t>
            </a:r>
            <a:r>
              <a:rPr lang="en-US" sz="900" b="1" u="sng" kern="1200" dirty="0">
                <a:solidFill>
                  <a:schemeClr val="tx1"/>
                </a:solidFill>
                <a:latin typeface="Segoe UI" pitchFamily="34" charset="0"/>
                <a:ea typeface="+mn-ea"/>
                <a:cs typeface="+mn-cs"/>
              </a:rPr>
              <a:t>Do NOT delete</a:t>
            </a:r>
            <a:r>
              <a:rPr lang="en-US" sz="900" b="1" kern="1200" dirty="0">
                <a:solidFill>
                  <a:schemeClr val="tx1"/>
                </a:solidFill>
                <a:latin typeface="Segoe UI" pitchFamily="34" charset="0"/>
                <a:ea typeface="+mn-ea"/>
                <a:cs typeface="+mn-cs"/>
              </a:rPr>
              <a:t>. This should be the first slide after your Title Slide. </a:t>
            </a:r>
            <a:r>
              <a:rPr lang="en-US" sz="900" kern="1200" dirty="0">
                <a:solidFill>
                  <a:schemeClr val="tx1"/>
                </a:solidFill>
                <a:latin typeface="Segoe UI" pitchFamily="34" charset="0"/>
                <a:ea typeface="+mn-ea"/>
                <a:cs typeface="+mn-cs"/>
              </a:rPr>
              <a:t>This is an important year and we need to arm our attendees with the information they can use to Grow Share! Please ensure that your objectives are SMART (defined below) and that they will enable them to go in and win against the competition to grow share.</a:t>
            </a:r>
            <a:r>
              <a:rPr lang="en-US" sz="900" b="1" kern="1200" dirty="0">
                <a:solidFill>
                  <a:schemeClr val="tx1"/>
                </a:solidFill>
                <a:latin typeface="Segoe UI" pitchFamily="34" charset="0"/>
                <a:ea typeface="+mn-ea"/>
                <a:cs typeface="+mn-cs"/>
              </a:rPr>
              <a:t> If you have questions, please contact your Track PM for guidance. We have also posted guidance on writing good objectives, out on the Speaker Portal (</a:t>
            </a:r>
            <a:r>
              <a:rPr lang="en-US" sz="900" b="1" u="sng" kern="1200" dirty="0">
                <a:solidFill>
                  <a:schemeClr val="tx1"/>
                </a:solidFill>
                <a:latin typeface="Segoe UI" pitchFamily="34" charset="0"/>
                <a:ea typeface="+mn-ea"/>
                <a:cs typeface="+mn-cs"/>
                <a:hlinkClick r:id="rId3"/>
              </a:rPr>
              <a:t>https://www.mytechready.com</a:t>
            </a:r>
            <a:r>
              <a:rPr lang="en-US" sz="900" b="1" kern="1200" dirty="0">
                <a:solidFill>
                  <a:schemeClr val="tx1"/>
                </a:solidFill>
                <a:latin typeface="Segoe UI" pitchFamily="34" charset="0"/>
                <a:ea typeface="+mn-ea"/>
                <a:cs typeface="+mn-cs"/>
              </a:rPr>
              <a:t>). </a:t>
            </a:r>
            <a:endParaRPr lang="en-US" sz="900" kern="1200" dirty="0">
              <a:solidFill>
                <a:schemeClr val="tx1"/>
              </a:solidFill>
              <a:latin typeface="Segoe UI" pitchFamily="34" charset="0"/>
              <a:ea typeface="+mn-ea"/>
              <a:cs typeface="+mn-cs"/>
            </a:endParaRPr>
          </a:p>
          <a:p>
            <a:r>
              <a:rPr lang="en-US" sz="900" kern="1200" dirty="0">
                <a:solidFill>
                  <a:schemeClr val="tx1"/>
                </a:solidFill>
                <a:latin typeface="Segoe UI" pitchFamily="34" charset="0"/>
                <a:ea typeface="+mn-ea"/>
                <a:cs typeface="+mn-cs"/>
              </a:rPr>
              <a:t> </a:t>
            </a:r>
          </a:p>
          <a:p>
            <a:pPr lvl="1">
              <a:buFont typeface="Arial" pitchFamily="34" charset="0"/>
              <a:buChar char="•"/>
            </a:pPr>
            <a:r>
              <a:rPr lang="en-US" sz="900" kern="1200" dirty="0">
                <a:solidFill>
                  <a:schemeClr val="tx1"/>
                </a:solidFill>
                <a:latin typeface="Segoe UI" pitchFamily="34" charset="0"/>
                <a:ea typeface="+mn-ea"/>
                <a:cs typeface="+mn-cs"/>
              </a:rPr>
              <a:t>This slide should introduce the session by identifying how this information helps the attendee, partners and customers be more successful. Why is this content important?</a:t>
            </a:r>
          </a:p>
          <a:p>
            <a:pPr lvl="1">
              <a:buFont typeface="Arial" pitchFamily="34" charset="0"/>
              <a:buChar char="•"/>
            </a:pPr>
            <a:r>
              <a:rPr lang="en-US" sz="900" kern="1200" dirty="0">
                <a:solidFill>
                  <a:schemeClr val="tx1"/>
                </a:solidFill>
                <a:latin typeface="Segoe UI" pitchFamily="34" charset="0"/>
                <a:ea typeface="+mn-ea"/>
                <a:cs typeface="+mn-cs"/>
              </a:rPr>
              <a:t>This slide should call out what’s important about the session (sort of the why should we care, why is this important and how will it help our customers/partners be successful) as well as the key takeaways/objectives associated with the session. Call out what attendees will be able to execute on using the information gained in this session. What will they be able to walk away from this session and execute on with their customers.</a:t>
            </a:r>
          </a:p>
          <a:p>
            <a:pPr lvl="1">
              <a:buFont typeface="Arial" pitchFamily="34" charset="0"/>
              <a:buChar char="•"/>
            </a:pPr>
            <a:r>
              <a:rPr lang="en-US" sz="900" kern="1200" dirty="0">
                <a:solidFill>
                  <a:schemeClr val="tx1"/>
                </a:solidFill>
                <a:latin typeface="Segoe UI" pitchFamily="34" charset="0"/>
                <a:ea typeface="+mn-ea"/>
                <a:cs typeface="+mn-cs"/>
              </a:rPr>
              <a:t>Good Objectives should be </a:t>
            </a:r>
            <a:r>
              <a:rPr lang="en-US" sz="900" b="1" kern="1200" dirty="0">
                <a:solidFill>
                  <a:schemeClr val="tx1"/>
                </a:solidFill>
                <a:latin typeface="Segoe UI" pitchFamily="34" charset="0"/>
                <a:ea typeface="+mn-ea"/>
                <a:cs typeface="+mn-cs"/>
              </a:rPr>
              <a:t>SMART</a:t>
            </a:r>
            <a:r>
              <a:rPr lang="en-US" sz="900" kern="1200" dirty="0">
                <a:solidFill>
                  <a:schemeClr val="tx1"/>
                </a:solidFill>
                <a:latin typeface="Segoe UI" pitchFamily="34" charset="0"/>
                <a:ea typeface="+mn-ea"/>
                <a:cs typeface="+mn-cs"/>
              </a:rPr>
              <a:t> (specific, measurable, achievable, realistic, time-bound). Focus on the key takeaways and why this information is important to the attendee, our partners and our customers.</a:t>
            </a:r>
          </a:p>
          <a:p>
            <a:pPr lvl="1">
              <a:buFont typeface="Arial" pitchFamily="34" charset="0"/>
              <a:buChar char="•"/>
            </a:pPr>
            <a:r>
              <a:rPr lang="en-US" sz="900" kern="1200" dirty="0">
                <a:solidFill>
                  <a:schemeClr val="tx1"/>
                </a:solidFill>
                <a:latin typeface="Segoe UI" pitchFamily="34" charset="0"/>
                <a:ea typeface="+mn-ea"/>
                <a:cs typeface="+mn-cs"/>
              </a:rPr>
              <a:t>Each session has objectives defined and published on </a:t>
            </a:r>
            <a:r>
              <a:rPr lang="en-US" sz="900" u="sng" kern="1200" dirty="0">
                <a:solidFill>
                  <a:schemeClr val="tx1"/>
                </a:solidFill>
                <a:latin typeface="Segoe UI" pitchFamily="34" charset="0"/>
                <a:ea typeface="+mn-ea"/>
                <a:cs typeface="+mn-cs"/>
                <a:hlinkClick r:id="rId3"/>
              </a:rPr>
              <a:t>www.mytechready.com</a:t>
            </a:r>
            <a:r>
              <a:rPr lang="en-US" sz="900" kern="1200" dirty="0">
                <a:solidFill>
                  <a:schemeClr val="tx1"/>
                </a:solidFill>
                <a:latin typeface="Segoe UI" pitchFamily="34" charset="0"/>
                <a:ea typeface="+mn-ea"/>
                <a:cs typeface="+mn-cs"/>
              </a:rPr>
              <a:t>, please work with your Track PM to call these out here in the slide deck.</a:t>
            </a:r>
          </a:p>
          <a:p>
            <a:endParaRPr lang="en-US" sz="900" kern="1200" dirty="0">
              <a:solidFill>
                <a:schemeClr val="tx1"/>
              </a:solidFill>
              <a:latin typeface="Segoe UI" pitchFamily="34" charset="0"/>
              <a:ea typeface="+mn-ea"/>
              <a:cs typeface="+mn-cs"/>
            </a:endParaRPr>
          </a:p>
          <a:p>
            <a:pPr lvl="0"/>
            <a:r>
              <a:rPr lang="en-US" sz="900" kern="1200" dirty="0">
                <a:solidFill>
                  <a:schemeClr val="tx1"/>
                </a:solidFill>
                <a:latin typeface="Segoe UI" pitchFamily="34" charset="0"/>
                <a:ea typeface="+mn-ea"/>
                <a:cs typeface="+mn-cs"/>
              </a:rPr>
              <a:t>If you have questions, please contact your Track PM. See slide 5 in this template for a complete</a:t>
            </a:r>
            <a:r>
              <a:rPr lang="en-US" sz="900" kern="1200" baseline="0" dirty="0">
                <a:solidFill>
                  <a:schemeClr val="tx1"/>
                </a:solidFill>
                <a:latin typeface="Segoe UI" pitchFamily="34" charset="0"/>
                <a:ea typeface="+mn-ea"/>
                <a:cs typeface="+mn-cs"/>
              </a:rPr>
              <a:t> list of Tracks and TPMs.</a:t>
            </a:r>
          </a:p>
          <a:p>
            <a:pPr lvl="0"/>
            <a:endParaRPr lang="en-US" sz="900" kern="1200" dirty="0">
              <a:solidFill>
                <a:schemeClr val="tx1"/>
              </a:solidFill>
              <a:latin typeface="Segoe UI" pitchFamily="34" charset="0"/>
              <a:ea typeface="+mn-ea"/>
              <a:cs typeface="+mn-cs"/>
            </a:endParaRPr>
          </a:p>
        </p:txBody>
      </p:sp>
      <p:sp>
        <p:nvSpPr>
          <p:cNvPr id="5" name="Date Placeholder 4"/>
          <p:cNvSpPr>
            <a:spLocks noGrp="1"/>
          </p:cNvSpPr>
          <p:nvPr>
            <p:ph type="dt"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F22B3E36-5CE0-4CB7-82DE-38A88C71BFA8}"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5/6/2017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b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8" name="Header Placeholder 7"/>
          <p:cNvSpPr>
            <a:spLocks noGrp="1"/>
          </p:cNvSpPr>
          <p:nvPr>
            <p:ph type="hdr" sz="quarter" idx="13"/>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Tech Ready 15</a:t>
            </a:r>
          </a:p>
        </p:txBody>
      </p:sp>
    </p:spTree>
    <p:extLst>
      <p:ext uri="{BB962C8B-B14F-4D97-AF65-F5344CB8AC3E}">
        <p14:creationId xmlns:p14="http://schemas.microsoft.com/office/powerpoint/2010/main" val="388127391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4FAA446-E61B-4D43-A3B1-7749AA6DC1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5/6/2017 1:41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9780164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91380" indent="-291380" defTabSz="932238">
              <a:buFont typeface="Arial" panose="020B0604020202020204" pitchFamily="34" charset="0"/>
              <a:buChar char="•"/>
              <a:defRPr/>
            </a:pPr>
            <a:r>
              <a:rPr lang="en-US" kern="0" dirty="0">
                <a:solidFill>
                  <a:sysClr val="windowText" lastClr="000000"/>
                </a:solidFill>
              </a:rPr>
              <a:t>For each service instance you use </a:t>
            </a:r>
            <a:r>
              <a:rPr lang="en-US" u="sng" kern="0" dirty="0">
                <a:solidFill>
                  <a:sysClr val="windowText" lastClr="000000"/>
                </a:solidFill>
              </a:rPr>
              <a:t>one</a:t>
            </a:r>
            <a:r>
              <a:rPr lang="en-US" kern="0" dirty="0">
                <a:solidFill>
                  <a:sysClr val="windowText" lastClr="000000"/>
                </a:solidFill>
              </a:rPr>
              <a:t> container</a:t>
            </a:r>
          </a:p>
          <a:p>
            <a:pPr marL="291380" indent="-291380" defTabSz="932238">
              <a:buFont typeface="Arial" panose="020B0604020202020204" pitchFamily="34" charset="0"/>
              <a:buChar char="•"/>
              <a:defRPr/>
            </a:pPr>
            <a:r>
              <a:rPr lang="en-US" kern="0" dirty="0">
                <a:solidFill>
                  <a:sysClr val="windowText" lastClr="000000"/>
                </a:solidFill>
              </a:rPr>
              <a:t>Docker images/containers are “units of deployment”</a:t>
            </a:r>
          </a:p>
          <a:p>
            <a:pPr marL="291380" indent="-291380" defTabSz="932238">
              <a:buFont typeface="Arial" panose="020B0604020202020204" pitchFamily="34" charset="0"/>
              <a:buChar char="•"/>
              <a:defRPr/>
            </a:pPr>
            <a:r>
              <a:rPr lang="en-US" kern="0" dirty="0">
                <a:solidFill>
                  <a:sysClr val="windowText" lastClr="000000"/>
                </a:solidFill>
              </a:rPr>
              <a:t>A container is an </a:t>
            </a:r>
            <a:r>
              <a:rPr lang="en-US" u="sng" kern="0" dirty="0">
                <a:solidFill>
                  <a:sysClr val="windowText" lastClr="000000"/>
                </a:solidFill>
              </a:rPr>
              <a:t>instance</a:t>
            </a:r>
            <a:r>
              <a:rPr lang="en-US" kern="0" dirty="0">
                <a:solidFill>
                  <a:sysClr val="windowText" lastClr="000000"/>
                </a:solidFill>
              </a:rPr>
              <a:t> of a Docker Image</a:t>
            </a:r>
          </a:p>
          <a:p>
            <a:pPr marL="291380" indent="-291380" defTabSz="932238">
              <a:buFont typeface="Arial" panose="020B0604020202020204" pitchFamily="34" charset="0"/>
              <a:buChar char="•"/>
              <a:defRPr/>
            </a:pPr>
            <a:r>
              <a:rPr lang="en-US" kern="0" dirty="0">
                <a:solidFill>
                  <a:sysClr val="windowText" lastClr="000000"/>
                </a:solidFill>
              </a:rPr>
              <a:t>A host (VM/server) handles many containers</a:t>
            </a:r>
            <a:endParaRPr lang="en-US" sz="900" b="0" i="0" kern="1200" dirty="0">
              <a:solidFill>
                <a:schemeClr val="tx1"/>
              </a:solidFill>
              <a:effectLst/>
              <a:latin typeface="Segoe UI Light" pitchFamily="34" charset="0"/>
              <a:ea typeface="+mn-ea"/>
              <a:cs typeface="+mn-cs"/>
            </a:endParaRP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https://blogs.msdn.microsoft.com/azureservicefabric/2016/04/25/orchestrating-containers-with-service-fabric/</a:t>
            </a:r>
          </a:p>
          <a:p>
            <a:r>
              <a:rPr lang="en-US" sz="900" b="1" i="0" kern="1200" dirty="0">
                <a:solidFill>
                  <a:schemeClr val="tx1"/>
                </a:solidFill>
                <a:effectLst/>
                <a:latin typeface="Segoe UI Light" pitchFamily="34" charset="0"/>
                <a:ea typeface="+mn-ea"/>
                <a:cs typeface="+mn-cs"/>
              </a:rPr>
              <a:t>Service Fabric will support the different types of containers discussed above in an upcoming release.</a:t>
            </a:r>
          </a:p>
          <a:p>
            <a:r>
              <a:rPr lang="en-US" sz="900" b="0" i="0" kern="1200" dirty="0">
                <a:solidFill>
                  <a:schemeClr val="tx1"/>
                </a:solidFill>
                <a:effectLst/>
                <a:latin typeface="Segoe UI Light" pitchFamily="34" charset="0"/>
                <a:ea typeface="+mn-ea"/>
                <a:cs typeface="+mn-cs"/>
              </a:rPr>
              <a:t>At a high level, containers can be seen as encapsulated, individually deployable components running as isolated instances on the same kernel, leveraging operating system level virtualization. This means that each application, its runtime, dependencies, and system libraries run inside a container with full, private access to their own isolated view of operating system constructs. Along with portability, this degree of security and resource isolation is the main benefit for using containers with Service Fabric, which otherwise runs services in traditional processes. On Linux, this isolation has traditionally been provided by </a:t>
            </a:r>
            <a:r>
              <a:rPr lang="en-US" sz="900" b="0" i="0" kern="1200" dirty="0" err="1">
                <a:solidFill>
                  <a:schemeClr val="tx1"/>
                </a:solidFill>
                <a:effectLst/>
                <a:latin typeface="Segoe UI Light" pitchFamily="34" charset="0"/>
                <a:ea typeface="+mn-ea"/>
                <a:cs typeface="+mn-cs"/>
              </a:rPr>
              <a:t>cgroups</a:t>
            </a:r>
            <a:r>
              <a:rPr lang="en-US" sz="900" b="0" i="0" kern="1200" dirty="0">
                <a:solidFill>
                  <a:schemeClr val="tx1"/>
                </a:solidFill>
                <a:effectLst/>
                <a:latin typeface="Segoe UI Light" pitchFamily="34" charset="0"/>
                <a:ea typeface="+mn-ea"/>
                <a:cs typeface="+mn-cs"/>
              </a:rPr>
              <a:t> and namespaces, and Windows Server Containers (coming in Windows Server 2016) will behave similarly. In addition, Windows Server 2016 will offer Hyper-V Containers, an even higher level of security isolation for hostile multi-tenant scenarios. Figure 1 shows the different isolation levels.</a:t>
            </a:r>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TechReady 23</a:t>
            </a:r>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5/6/2017 1:33 PM</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12637785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01EFE40D-E08A-464F-96D6-CEB0B2DD69BC}"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2167433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TechReady 23</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5/6/2017 1:33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1176732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900" b="1" kern="1200" dirty="0">
                <a:solidFill>
                  <a:schemeClr val="tx1"/>
                </a:solidFill>
                <a:latin typeface="Segoe UI" pitchFamily="34" charset="0"/>
                <a:ea typeface="+mn-ea"/>
                <a:cs typeface="+mn-cs"/>
              </a:rPr>
              <a:t>This slide is required. </a:t>
            </a:r>
            <a:r>
              <a:rPr lang="en-US" sz="900" b="1" u="sng" kern="1200" dirty="0">
                <a:solidFill>
                  <a:schemeClr val="tx1"/>
                </a:solidFill>
                <a:latin typeface="Segoe UI" pitchFamily="34" charset="0"/>
                <a:ea typeface="+mn-ea"/>
                <a:cs typeface="+mn-cs"/>
              </a:rPr>
              <a:t>Do NOT delete</a:t>
            </a:r>
            <a:r>
              <a:rPr lang="en-US" sz="900" b="1" kern="1200" dirty="0">
                <a:solidFill>
                  <a:schemeClr val="tx1"/>
                </a:solidFill>
                <a:latin typeface="Segoe UI" pitchFamily="34" charset="0"/>
                <a:ea typeface="+mn-ea"/>
                <a:cs typeface="+mn-cs"/>
              </a:rPr>
              <a:t>. This should be the first slide after your Title Slide. </a:t>
            </a:r>
            <a:r>
              <a:rPr lang="en-US" sz="900" kern="1200" dirty="0">
                <a:solidFill>
                  <a:schemeClr val="tx1"/>
                </a:solidFill>
                <a:latin typeface="Segoe UI" pitchFamily="34" charset="0"/>
                <a:ea typeface="+mn-ea"/>
                <a:cs typeface="+mn-cs"/>
              </a:rPr>
              <a:t>This is an important year and we need to arm our attendees with the information they can use to Grow Share! Please ensure that your objectives are SMART (defined below) and that they will enable them to go in and win against the competition to grow share.</a:t>
            </a:r>
            <a:r>
              <a:rPr lang="en-US" sz="900" b="1" kern="1200" dirty="0">
                <a:solidFill>
                  <a:schemeClr val="tx1"/>
                </a:solidFill>
                <a:latin typeface="Segoe UI" pitchFamily="34" charset="0"/>
                <a:ea typeface="+mn-ea"/>
                <a:cs typeface="+mn-cs"/>
              </a:rPr>
              <a:t> If you have questions, please contact your Track PM for guidance. We have also posted guidance on writing good objectives, out on the Speaker Portal (</a:t>
            </a:r>
            <a:r>
              <a:rPr lang="en-US" sz="900" b="1" u="sng" kern="1200" dirty="0">
                <a:solidFill>
                  <a:schemeClr val="tx1"/>
                </a:solidFill>
                <a:latin typeface="Segoe UI" pitchFamily="34" charset="0"/>
                <a:ea typeface="+mn-ea"/>
                <a:cs typeface="+mn-cs"/>
                <a:hlinkClick r:id="rId3"/>
              </a:rPr>
              <a:t>https://www.mytechready.com</a:t>
            </a:r>
            <a:r>
              <a:rPr lang="en-US" sz="900" b="1" kern="1200" dirty="0">
                <a:solidFill>
                  <a:schemeClr val="tx1"/>
                </a:solidFill>
                <a:latin typeface="Segoe UI" pitchFamily="34" charset="0"/>
                <a:ea typeface="+mn-ea"/>
                <a:cs typeface="+mn-cs"/>
              </a:rPr>
              <a:t>). </a:t>
            </a:r>
            <a:endParaRPr lang="en-US" sz="900" kern="1200" dirty="0">
              <a:solidFill>
                <a:schemeClr val="tx1"/>
              </a:solidFill>
              <a:latin typeface="Segoe UI" pitchFamily="34" charset="0"/>
              <a:ea typeface="+mn-ea"/>
              <a:cs typeface="+mn-cs"/>
            </a:endParaRPr>
          </a:p>
          <a:p>
            <a:r>
              <a:rPr lang="en-US" sz="900" kern="1200" dirty="0">
                <a:solidFill>
                  <a:schemeClr val="tx1"/>
                </a:solidFill>
                <a:latin typeface="Segoe UI" pitchFamily="34" charset="0"/>
                <a:ea typeface="+mn-ea"/>
                <a:cs typeface="+mn-cs"/>
              </a:rPr>
              <a:t> </a:t>
            </a:r>
          </a:p>
          <a:p>
            <a:pPr lvl="1">
              <a:buFont typeface="Arial" pitchFamily="34" charset="0"/>
              <a:buChar char="•"/>
            </a:pPr>
            <a:r>
              <a:rPr lang="en-US" sz="900" kern="1200" dirty="0">
                <a:solidFill>
                  <a:schemeClr val="tx1"/>
                </a:solidFill>
                <a:latin typeface="Segoe UI" pitchFamily="34" charset="0"/>
                <a:ea typeface="+mn-ea"/>
                <a:cs typeface="+mn-cs"/>
              </a:rPr>
              <a:t>This slide should introduce the session by identifying how this information helps the attendee, partners and customers be more successful. Why is this content important?</a:t>
            </a:r>
          </a:p>
          <a:p>
            <a:pPr lvl="1">
              <a:buFont typeface="Arial" pitchFamily="34" charset="0"/>
              <a:buChar char="•"/>
            </a:pPr>
            <a:r>
              <a:rPr lang="en-US" sz="900" kern="1200" dirty="0">
                <a:solidFill>
                  <a:schemeClr val="tx1"/>
                </a:solidFill>
                <a:latin typeface="Segoe UI" pitchFamily="34" charset="0"/>
                <a:ea typeface="+mn-ea"/>
                <a:cs typeface="+mn-cs"/>
              </a:rPr>
              <a:t>This slide should call out what’s important about the session (sort of the why should we care, why is this important and how will it help our customers/partners be successful) as well as the key takeaways/objectives associated with the session. Call out what attendees will be able to execute on using the information gained in this session. What will they be able to walk away from this session and execute on with their customers.</a:t>
            </a:r>
          </a:p>
          <a:p>
            <a:pPr lvl="1">
              <a:buFont typeface="Arial" pitchFamily="34" charset="0"/>
              <a:buChar char="•"/>
            </a:pPr>
            <a:r>
              <a:rPr lang="en-US" sz="900" kern="1200" dirty="0">
                <a:solidFill>
                  <a:schemeClr val="tx1"/>
                </a:solidFill>
                <a:latin typeface="Segoe UI" pitchFamily="34" charset="0"/>
                <a:ea typeface="+mn-ea"/>
                <a:cs typeface="+mn-cs"/>
              </a:rPr>
              <a:t>Good Objectives should be </a:t>
            </a:r>
            <a:r>
              <a:rPr lang="en-US" sz="900" b="1" kern="1200" dirty="0">
                <a:solidFill>
                  <a:schemeClr val="tx1"/>
                </a:solidFill>
                <a:latin typeface="Segoe UI" pitchFamily="34" charset="0"/>
                <a:ea typeface="+mn-ea"/>
                <a:cs typeface="+mn-cs"/>
              </a:rPr>
              <a:t>SMART</a:t>
            </a:r>
            <a:r>
              <a:rPr lang="en-US" sz="900" kern="1200" dirty="0">
                <a:solidFill>
                  <a:schemeClr val="tx1"/>
                </a:solidFill>
                <a:latin typeface="Segoe UI" pitchFamily="34" charset="0"/>
                <a:ea typeface="+mn-ea"/>
                <a:cs typeface="+mn-cs"/>
              </a:rPr>
              <a:t> (specific, measurable, achievable, realistic, time-bound). Focus on the key takeaways and why this information is important to the attendee, our partners and our customers.</a:t>
            </a:r>
          </a:p>
          <a:p>
            <a:pPr lvl="1">
              <a:buFont typeface="Arial" pitchFamily="34" charset="0"/>
              <a:buChar char="•"/>
            </a:pPr>
            <a:r>
              <a:rPr lang="en-US" sz="900" kern="1200" dirty="0">
                <a:solidFill>
                  <a:schemeClr val="tx1"/>
                </a:solidFill>
                <a:latin typeface="Segoe UI" pitchFamily="34" charset="0"/>
                <a:ea typeface="+mn-ea"/>
                <a:cs typeface="+mn-cs"/>
              </a:rPr>
              <a:t>Each session has objectives defined and published on </a:t>
            </a:r>
            <a:r>
              <a:rPr lang="en-US" sz="900" u="sng" kern="1200" dirty="0">
                <a:solidFill>
                  <a:schemeClr val="tx1"/>
                </a:solidFill>
                <a:latin typeface="Segoe UI" pitchFamily="34" charset="0"/>
                <a:ea typeface="+mn-ea"/>
                <a:cs typeface="+mn-cs"/>
                <a:hlinkClick r:id="rId3"/>
              </a:rPr>
              <a:t>www.mytechready.com</a:t>
            </a:r>
            <a:r>
              <a:rPr lang="en-US" sz="900" kern="1200" dirty="0">
                <a:solidFill>
                  <a:schemeClr val="tx1"/>
                </a:solidFill>
                <a:latin typeface="Segoe UI" pitchFamily="34" charset="0"/>
                <a:ea typeface="+mn-ea"/>
                <a:cs typeface="+mn-cs"/>
              </a:rPr>
              <a:t>, please work with your Track PM to call these out here in the slide deck.</a:t>
            </a:r>
          </a:p>
          <a:p>
            <a:endParaRPr lang="en-US" sz="900" kern="1200" dirty="0">
              <a:solidFill>
                <a:schemeClr val="tx1"/>
              </a:solidFill>
              <a:latin typeface="Segoe UI" pitchFamily="34" charset="0"/>
              <a:ea typeface="+mn-ea"/>
              <a:cs typeface="+mn-cs"/>
            </a:endParaRPr>
          </a:p>
          <a:p>
            <a:pPr lvl="0"/>
            <a:r>
              <a:rPr lang="en-US" sz="900" kern="1200" dirty="0">
                <a:solidFill>
                  <a:schemeClr val="tx1"/>
                </a:solidFill>
                <a:latin typeface="Segoe UI" pitchFamily="34" charset="0"/>
                <a:ea typeface="+mn-ea"/>
                <a:cs typeface="+mn-cs"/>
              </a:rPr>
              <a:t>If you have questions, please contact your Track PM. See slide 5 in this template for a complete</a:t>
            </a:r>
            <a:r>
              <a:rPr lang="en-US" sz="900" kern="1200" baseline="0" dirty="0">
                <a:solidFill>
                  <a:schemeClr val="tx1"/>
                </a:solidFill>
                <a:latin typeface="Segoe UI" pitchFamily="34" charset="0"/>
                <a:ea typeface="+mn-ea"/>
                <a:cs typeface="+mn-cs"/>
              </a:rPr>
              <a:t> list of Tracks and TPMs.</a:t>
            </a:r>
          </a:p>
          <a:p>
            <a:pPr lvl="0"/>
            <a:endParaRPr lang="en-US" sz="900" kern="1200" dirty="0">
              <a:solidFill>
                <a:schemeClr val="tx1"/>
              </a:solidFill>
              <a:latin typeface="Segoe UI" pitchFamily="34" charset="0"/>
              <a:ea typeface="+mn-ea"/>
              <a:cs typeface="+mn-cs"/>
            </a:endParaRPr>
          </a:p>
        </p:txBody>
      </p:sp>
      <p:sp>
        <p:nvSpPr>
          <p:cNvPr id="5" name="Date Placeholder 4"/>
          <p:cNvSpPr>
            <a:spLocks noGrp="1"/>
          </p:cNvSpPr>
          <p:nvPr>
            <p:ph type="dt"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F22B3E36-5CE0-4CB7-82DE-38A88C71BFA8}"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5/6/2017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b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8" name="Header Placeholder 7"/>
          <p:cNvSpPr>
            <a:spLocks noGrp="1"/>
          </p:cNvSpPr>
          <p:nvPr>
            <p:ph type="hdr" sz="quarter" idx="13"/>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Tech Ready 15</a:t>
            </a:r>
          </a:p>
        </p:txBody>
      </p:sp>
    </p:spTree>
    <p:extLst>
      <p:ext uri="{BB962C8B-B14F-4D97-AF65-F5344CB8AC3E}">
        <p14:creationId xmlns:p14="http://schemas.microsoft.com/office/powerpoint/2010/main" val="179202020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2017</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5/6/2017 1:33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2367610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2017</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5/6/2017 1:33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6891878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A17D118-1690-458F-B4D2-F9DA5D6F50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5/6/2017 1:33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C87E0CF-87F6-4B58-B8B8-DCAB2DAAF3C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2677681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900" kern="1200" dirty="0">
                <a:solidFill>
                  <a:schemeClr val="tx1"/>
                </a:solidFill>
                <a:latin typeface="Segoe UI Light" pitchFamily="34" charset="0"/>
                <a:ea typeface="+mn-ea"/>
                <a:cs typeface="Times New Roman" panose="02020603050405020304" pitchFamily="18" charset="0"/>
              </a:rPr>
              <a:t>Docker is also a company promoting and evolving this technology with a tight collaboration with cloud, Linux and Windows vendors, like Microsoft.</a:t>
            </a:r>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TechReady 23</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5/6/2017 12:30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1851877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AB9A6D4-FB34-4BDB-BA1E-7271914431FC}"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5/6/2017 1:33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C87E0CF-87F6-4B58-B8B8-DCAB2DAAF3C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45299264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Microsoft Ignite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5/6/2017 12:26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34</a:t>
            </a:fld>
            <a:endParaRPr lang="en-US" dirty="0"/>
          </a:p>
        </p:txBody>
      </p:sp>
    </p:spTree>
    <p:extLst>
      <p:ext uri="{BB962C8B-B14F-4D97-AF65-F5344CB8AC3E}">
        <p14:creationId xmlns:p14="http://schemas.microsoft.com/office/powerpoint/2010/main" val="976380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84F0CD-52B3-4AAD-A69A-8FE4FC365552}"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8780970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We’ve been making significant progress towards enabling multi-container, distributed applications in the past few months. Composing multi-Docker container applications will become significantly easier as we integrate Fig into Docker.  We’ve also been making progress on other critical capabilities for orchestration including provisioning and managing Docker hosts, creating clusters of Docker hosts, and inter-Docker container networking, all of which will be previewed this quarter.</a:t>
            </a:r>
          </a:p>
          <a:p>
            <a:r>
              <a:rPr lang="en-US" dirty="0"/>
              <a:t>Microsoft’s endorsement and early work with our orchestration APIs is hugely exciting.  Microsoft and Docker share a common vision that multi-container applications should be assembled using both </a:t>
            </a:r>
            <a:r>
              <a:rPr lang="en-US" dirty="0" err="1"/>
              <a:t>Dockerized</a:t>
            </a:r>
            <a:r>
              <a:rPr lang="en-US" dirty="0"/>
              <a:t> Windows and </a:t>
            </a:r>
            <a:r>
              <a:rPr lang="en-US" dirty="0" err="1"/>
              <a:t>Dockerized</a:t>
            </a:r>
            <a:r>
              <a:rPr lang="en-US" dirty="0"/>
              <a:t> Linux components.  The two companies will work with emergent infrastructure tools for multi-container applications like Kubernetes, Mesos, Helios etc. to provide a uniform Docker interface that provides developers with multi-platform orchestration capabilities leveraging </a:t>
            </a:r>
            <a:r>
              <a:rPr lang="en-US" dirty="0" err="1"/>
              <a:t>Dockerized</a:t>
            </a:r>
            <a:r>
              <a:rPr lang="en-US" dirty="0"/>
              <a:t> content from these two ecosystems.</a:t>
            </a:r>
          </a:p>
          <a:p>
            <a:endParaRPr lang="es-ES_tradnl"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6470FB5-3232-4420-84AB-6A75F66C8201}" type="slidenum">
              <a:rPr kumimoji="0" lang="es-ES_tradnl"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s-ES_tradnl"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35400540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We’ve been making significant progress towards enabling multi-container, distributed applications in the past few months. Composing multi-Docker container applications will become significantly easier as we integrate Fig into Docker.  We’ve also been making progress on other critical capabilities for orchestration including provisioning and managing Docker hosts, creating clusters of Docker hosts, and inter-Docker container networking, all of which will be previewed this quarter.</a:t>
            </a:r>
          </a:p>
          <a:p>
            <a:r>
              <a:rPr lang="en-US" dirty="0"/>
              <a:t>Microsoft’s endorsement and early work with our orchestration APIs is hugely exciting.  Microsoft and Docker share a common vision that multi-container applications should be assembled using both </a:t>
            </a:r>
            <a:r>
              <a:rPr lang="en-US" dirty="0" err="1"/>
              <a:t>Dockerized</a:t>
            </a:r>
            <a:r>
              <a:rPr lang="en-US" dirty="0"/>
              <a:t> Windows and </a:t>
            </a:r>
            <a:r>
              <a:rPr lang="en-US" dirty="0" err="1"/>
              <a:t>Dockerized</a:t>
            </a:r>
            <a:r>
              <a:rPr lang="en-US" dirty="0"/>
              <a:t> Linux components.  The two companies will work with emergent infrastructure tools for multi-container applications like Kubernetes, Mesos, Helios etc. to provide a uniform Docker interface that provides developers with multi-platform orchestration capabilities leveraging </a:t>
            </a:r>
            <a:r>
              <a:rPr lang="en-US" dirty="0" err="1"/>
              <a:t>Dockerized</a:t>
            </a:r>
            <a:r>
              <a:rPr lang="en-US" dirty="0"/>
              <a:t> content from these two ecosystems.</a:t>
            </a:r>
          </a:p>
          <a:p>
            <a:endParaRPr lang="es-ES_tradnl"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6470FB5-3232-4420-84AB-6A75F66C8201}" type="slidenum">
              <a:rPr kumimoji="0" lang="es-ES_tradnl"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s-ES_tradnl"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2767371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TechReady 23</a:t>
            </a:r>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5/6/2017 12:32 PM</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7266254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TechReady 23</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5/6/2017 12:30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963327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84F0CD-52B3-4AAD-A69A-8FE4FC365552}"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156570923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5.xml"/><Relationship Id="rId5" Type="http://schemas.openxmlformats.org/officeDocument/2006/relationships/image" Target="../media/image8.png"/><Relationship Id="rId4" Type="http://schemas.openxmlformats.org/officeDocument/2006/relationships/image" Target="../media/image7.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60688" y="479425"/>
            <a:ext cx="1451843" cy="310896"/>
          </a:xfrm>
          <a:prstGeom prst="rect">
            <a:avLst/>
          </a:prstGeom>
        </p:spPr>
      </p:pic>
      <p:pic>
        <p:nvPicPr>
          <p:cNvPr id="8" name="Picture 7"/>
          <p:cNvPicPr>
            <a:picLocks noChangeAspect="1"/>
          </p:cNvPicPr>
          <p:nvPr userDrawn="1"/>
        </p:nvPicPr>
        <p:blipFill rotWithShape="1">
          <a:blip r:embed="rId3" cstate="hqprint">
            <a:extLst>
              <a:ext uri="{28A0092B-C50C-407E-A947-70E740481C1C}">
                <a14:useLocalDpi xmlns:a14="http://schemas.microsoft.com/office/drawing/2010/main"/>
              </a:ext>
            </a:extLst>
          </a:blip>
          <a:srcRect l="-33002"/>
          <a:stretch/>
        </p:blipFill>
        <p:spPr>
          <a:xfrm>
            <a:off x="7752216" y="5084764"/>
            <a:ext cx="4684259" cy="1909762"/>
          </a:xfrm>
          <a:prstGeom prst="rect">
            <a:avLst/>
          </a:prstGeom>
        </p:spPr>
      </p:pic>
      <p:sp>
        <p:nvSpPr>
          <p:cNvPr id="7" name="Text Placeholder 3"/>
          <p:cNvSpPr>
            <a:spLocks noGrp="1"/>
          </p:cNvSpPr>
          <p:nvPr>
            <p:ph type="body" sz="quarter" idx="15" hasCustomPrompt="1"/>
          </p:nvPr>
        </p:nvSpPr>
        <p:spPr>
          <a:xfrm>
            <a:off x="9418638" y="296863"/>
            <a:ext cx="2743200" cy="461665"/>
          </a:xfrm>
        </p:spPr>
        <p:txBody>
          <a:bodyPr/>
          <a:lstStyle>
            <a:lvl1pPr marL="0" marR="0" indent="0" algn="r" defTabSz="932742"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gradFill>
                  <a:gsLst>
                    <a:gs pos="1250">
                      <a:schemeClr val="tx1"/>
                    </a:gs>
                    <a:gs pos="100000">
                      <a:schemeClr val="tx1"/>
                    </a:gs>
                  </a:gsLst>
                  <a:lin ang="5400000" scaled="0"/>
                </a:gradFill>
                <a:latin typeface="+mn-lt"/>
                <a:ea typeface="+mn-ea"/>
                <a:cs typeface="+mn-cs"/>
              </a:defRPr>
            </a:lvl1pPr>
          </a:lstStyle>
          <a:p>
            <a:pPr lvl="0"/>
            <a:r>
              <a:rPr lang="en-US" dirty="0"/>
              <a:t>Session Code</a:t>
            </a:r>
          </a:p>
        </p:txBody>
      </p:sp>
      <p:sp>
        <p:nvSpPr>
          <p:cNvPr id="10" name="Rectangle 9"/>
          <p:cNvSpPr/>
          <p:nvPr userDrawn="1"/>
        </p:nvSpPr>
        <p:spPr>
          <a:xfrm>
            <a:off x="282738" y="6041341"/>
            <a:ext cx="1634102" cy="664797"/>
          </a:xfrm>
          <a:prstGeom prst="rect">
            <a:avLst/>
          </a:prstGeom>
        </p:spPr>
        <p:txBody>
          <a:bodyPr wrap="none" lIns="182880" tIns="146304" rIns="182880" bIns="146304">
            <a:spAutoFit/>
          </a:bodyPr>
          <a:lstStyle/>
          <a:p>
            <a:r>
              <a:rPr lang="en-US" sz="2400" dirty="0">
                <a:gradFill>
                  <a:gsLst>
                    <a:gs pos="2597">
                      <a:schemeClr val="tx1"/>
                    </a:gs>
                    <a:gs pos="18182">
                      <a:schemeClr val="tx1"/>
                    </a:gs>
                  </a:gsLst>
                  <a:lin ang="5400000" scaled="1"/>
                </a:gradFill>
              </a:rPr>
              <a:t>#</a:t>
            </a:r>
            <a:r>
              <a:rPr lang="en-US" sz="2400" dirty="0" err="1">
                <a:gradFill>
                  <a:gsLst>
                    <a:gs pos="2597">
                      <a:schemeClr val="tx1"/>
                    </a:gs>
                    <a:gs pos="18182">
                      <a:schemeClr val="tx1"/>
                    </a:gs>
                  </a:gsLst>
                  <a:lin ang="5400000" scaled="1"/>
                </a:gradFill>
              </a:rPr>
              <a:t>MSBuild</a:t>
            </a:r>
            <a:endParaRPr lang="en-US" sz="2400" dirty="0">
              <a:gradFill>
                <a:gsLst>
                  <a:gs pos="2597">
                    <a:schemeClr val="tx1"/>
                  </a:gs>
                  <a:gs pos="18182">
                    <a:schemeClr val="tx1"/>
                  </a:gs>
                </a:gsLst>
                <a:lin ang="5400000" scaled="1"/>
              </a:gradFill>
            </a:endParaRPr>
          </a:p>
        </p:txBody>
      </p:sp>
    </p:spTree>
    <p:extLst>
      <p:ext uri="{BB962C8B-B14F-4D97-AF65-F5344CB8AC3E}">
        <p14:creationId xmlns:p14="http://schemas.microsoft.com/office/powerpoint/2010/main" val="10698414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61579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33413261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6450529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p>
        </p:txBody>
      </p:sp>
      <p:sp>
        <p:nvSpPr>
          <p:cNvPr id="3" name="Subtitle 2"/>
          <p:cNvSpPr>
            <a:spLocks noGrp="1"/>
          </p:cNvSpPr>
          <p:nvPr>
            <p:ph type="subTitle" idx="1"/>
          </p:nvPr>
        </p:nvSpPr>
        <p:spPr>
          <a:xfrm>
            <a:off x="1554560" y="3673745"/>
            <a:ext cx="9327356" cy="1688724"/>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
        <p:nvSpPr>
          <p:cNvPr id="4" name="Date Placeholder 3"/>
          <p:cNvSpPr>
            <a:spLocks noGrp="1"/>
          </p:cNvSpPr>
          <p:nvPr>
            <p:ph type="dt" sz="half" idx="10"/>
          </p:nvPr>
        </p:nvSpPr>
        <p:spPr/>
        <p:txBody>
          <a:bodyPr/>
          <a:lstStyle/>
          <a:p>
            <a:fld id="{F8E97784-E3E6-405D-A188-BB21A2BFA422}" type="datetimeFigureOut">
              <a:rPr lang="en-US" smtClean="0"/>
              <a:t>5/6/2017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553DE1E-725A-4079-ADE7-6C8DF8549E49}" type="slidenum">
              <a:rPr lang="en-US" smtClean="0"/>
              <a:t>‹#›</a:t>
            </a:fld>
            <a:endParaRPr lang="en-US"/>
          </a:p>
        </p:txBody>
      </p:sp>
    </p:spTree>
    <p:extLst>
      <p:ext uri="{BB962C8B-B14F-4D97-AF65-F5344CB8AC3E}">
        <p14:creationId xmlns:p14="http://schemas.microsoft.com/office/powerpoint/2010/main" val="162534722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Fond Blanc">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normAutofit/>
          </a:bodyPr>
          <a:lstStyle>
            <a:lvl1pPr>
              <a:defRPr sz="4896">
                <a:solidFill>
                  <a:sysClr val="windowText" lastClr="000000"/>
                </a:solidFill>
                <a:latin typeface="Corbel" panose="020B0503020204020204" pitchFamily="34" charset="0"/>
              </a:defRPr>
            </a:lvl1pPr>
          </a:lstStyle>
          <a:p>
            <a:r>
              <a:rPr lang="en-US" dirty="0"/>
              <a:t>Click to edit Master title style</a:t>
            </a:r>
          </a:p>
        </p:txBody>
      </p:sp>
      <p:sp>
        <p:nvSpPr>
          <p:cNvPr id="4" name="Content Placeholder 3"/>
          <p:cNvSpPr>
            <a:spLocks noGrp="1"/>
          </p:cNvSpPr>
          <p:nvPr>
            <p:ph sz="quarter" idx="10"/>
          </p:nvPr>
        </p:nvSpPr>
        <p:spPr>
          <a:xfrm>
            <a:off x="274802" y="1288066"/>
            <a:ext cx="11887037" cy="4929291"/>
          </a:xfrm>
        </p:spPr>
        <p:txBody>
          <a:bodyPr/>
          <a:lstStyle>
            <a:lvl1pPr>
              <a:defRPr sz="2599">
                <a:solidFill>
                  <a:sysClr val="windowText" lastClr="000000"/>
                </a:solidFill>
                <a:latin typeface="+mn-lt"/>
              </a:defRPr>
            </a:lvl1pPr>
            <a:lvl2pPr>
              <a:defRPr sz="2399">
                <a:solidFill>
                  <a:sysClr val="windowText" lastClr="000000"/>
                </a:solidFill>
              </a:defRPr>
            </a:lvl2pPr>
            <a:lvl3pPr>
              <a:defRPr sz="1999">
                <a:solidFill>
                  <a:sysClr val="windowText" lastClr="000000"/>
                </a:solidFill>
              </a:defRPr>
            </a:lvl3pPr>
            <a:lvl4pPr>
              <a:defRPr sz="1799">
                <a:solidFill>
                  <a:sysClr val="windowText" lastClr="000000"/>
                </a:solidFill>
              </a:defRPr>
            </a:lvl4pPr>
            <a:lvl5pPr>
              <a:defRPr sz="1799">
                <a:solidFill>
                  <a:sysClr val="windowText" lastClr="00000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Box 4"/>
          <p:cNvSpPr txBox="1"/>
          <p:nvPr userDrawn="1"/>
        </p:nvSpPr>
        <p:spPr>
          <a:xfrm>
            <a:off x="231626" y="6389912"/>
            <a:ext cx="1924894" cy="414222"/>
          </a:xfrm>
          <a:prstGeom prst="rect">
            <a:avLst/>
          </a:prstGeom>
          <a:noFill/>
        </p:spPr>
        <p:txBody>
          <a:bodyPr wrap="none" rtlCol="0">
            <a:spAutoFit/>
          </a:bodyPr>
          <a:lstStyle/>
          <a:p>
            <a:pPr>
              <a:defRPr/>
            </a:pPr>
            <a:r>
              <a:rPr lang="en-US" sz="2039" kern="0" dirty="0">
                <a:solidFill>
                  <a:srgbClr val="002060"/>
                </a:solidFill>
              </a:rPr>
              <a:t>Microsoft Azure</a:t>
            </a:r>
          </a:p>
        </p:txBody>
      </p:sp>
      <p:sp>
        <p:nvSpPr>
          <p:cNvPr id="6" name="Slide Number Placeholder 3"/>
          <p:cNvSpPr>
            <a:spLocks noGrp="1"/>
          </p:cNvSpPr>
          <p:nvPr>
            <p:ph type="sldNum" sz="quarter" idx="12"/>
          </p:nvPr>
        </p:nvSpPr>
        <p:spPr>
          <a:xfrm>
            <a:off x="9328894" y="6407701"/>
            <a:ext cx="2798207" cy="372394"/>
          </a:xfrm>
          <a:prstGeom prst="rect">
            <a:avLst/>
          </a:prstGeom>
        </p:spPr>
        <p:txBody>
          <a:bodyPr/>
          <a:lstStyle>
            <a:lvl1pPr>
              <a:defRPr>
                <a:solidFill>
                  <a:srgbClr val="002060"/>
                </a:solidFill>
              </a:defRPr>
            </a:lvl1pPr>
          </a:lstStyle>
          <a:p>
            <a:fld id="{0A164282-434E-41D4-9582-783D542A7B68}" type="slidenum">
              <a:rPr lang="en-US" smtClean="0"/>
              <a:pPr/>
              <a:t>‹#›</a:t>
            </a:fld>
            <a:endParaRPr lang="en-US" dirty="0"/>
          </a:p>
        </p:txBody>
      </p:sp>
    </p:spTree>
    <p:extLst>
      <p:ext uri="{BB962C8B-B14F-4D97-AF65-F5344CB8AC3E}">
        <p14:creationId xmlns:p14="http://schemas.microsoft.com/office/powerpoint/2010/main" val="861211636"/>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p>
        </p:txBody>
      </p:sp>
      <p:sp>
        <p:nvSpPr>
          <p:cNvPr id="3" name="Subtitle 2"/>
          <p:cNvSpPr>
            <a:spLocks noGrp="1"/>
          </p:cNvSpPr>
          <p:nvPr>
            <p:ph type="subTitle" idx="1"/>
          </p:nvPr>
        </p:nvSpPr>
        <p:spPr>
          <a:xfrm>
            <a:off x="1554560" y="3673745"/>
            <a:ext cx="9327356" cy="1688724"/>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
        <p:nvSpPr>
          <p:cNvPr id="4" name="Date Placeholder 3"/>
          <p:cNvSpPr>
            <a:spLocks noGrp="1"/>
          </p:cNvSpPr>
          <p:nvPr>
            <p:ph type="dt" sz="half" idx="10"/>
          </p:nvPr>
        </p:nvSpPr>
        <p:spPr/>
        <p:txBody>
          <a:bodyPr/>
          <a:lstStyle/>
          <a:p>
            <a:fld id="{F8E97784-E3E6-405D-A188-BB21A2BFA422}" type="datetimeFigureOut">
              <a:rPr lang="en-US" smtClean="0"/>
              <a:t>5/6/2017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553DE1E-725A-4079-ADE7-6C8DF8549E49}" type="slidenum">
              <a:rPr lang="en-US" smtClean="0"/>
              <a:t>‹#›</a:t>
            </a:fld>
            <a:endParaRPr lang="en-US"/>
          </a:p>
        </p:txBody>
      </p:sp>
    </p:spTree>
    <p:extLst>
      <p:ext uri="{BB962C8B-B14F-4D97-AF65-F5344CB8AC3E}">
        <p14:creationId xmlns:p14="http://schemas.microsoft.com/office/powerpoint/2010/main" val="244537824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8E97784-E3E6-405D-A188-BB21A2BFA422}" type="datetimeFigureOut">
              <a:rPr lang="en-US" smtClean="0"/>
              <a:t>5/6/2017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553DE1E-725A-4079-ADE7-6C8DF8549E49}" type="slidenum">
              <a:rPr lang="en-US" smtClean="0"/>
              <a:t>‹#›</a:t>
            </a:fld>
            <a:endParaRPr lang="en-US"/>
          </a:p>
        </p:txBody>
      </p:sp>
    </p:spTree>
    <p:extLst>
      <p:ext uri="{BB962C8B-B14F-4D97-AF65-F5344CB8AC3E}">
        <p14:creationId xmlns:p14="http://schemas.microsoft.com/office/powerpoint/2010/main" val="65843432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48530" y="1743775"/>
            <a:ext cx="10726460" cy="2909528"/>
          </a:xfrm>
        </p:spPr>
        <p:txBody>
          <a:bodyPr anchor="b"/>
          <a:lstStyle>
            <a:lvl1pPr>
              <a:defRPr sz="6119"/>
            </a:lvl1pPr>
          </a:lstStyle>
          <a:p>
            <a:r>
              <a:rPr lang="en-US"/>
              <a:t>Click to edit Master title style</a:t>
            </a:r>
          </a:p>
        </p:txBody>
      </p:sp>
      <p:sp>
        <p:nvSpPr>
          <p:cNvPr id="3" name="Text Placeholder 2"/>
          <p:cNvSpPr>
            <a:spLocks noGrp="1"/>
          </p:cNvSpPr>
          <p:nvPr>
            <p:ph type="body" idx="1"/>
          </p:nvPr>
        </p:nvSpPr>
        <p:spPr>
          <a:xfrm>
            <a:off x="848530" y="4680828"/>
            <a:ext cx="10726460" cy="1530052"/>
          </a:xfrm>
        </p:spPr>
        <p:txBody>
          <a:bodyPr/>
          <a:lstStyle>
            <a:lvl1pPr marL="0" indent="0">
              <a:buNone/>
              <a:defRPr sz="2448">
                <a:solidFill>
                  <a:schemeClr val="tx1">
                    <a:tint val="75000"/>
                  </a:schemeClr>
                </a:solidFill>
              </a:defRPr>
            </a:lvl1pPr>
            <a:lvl2pPr marL="466298" indent="0">
              <a:buNone/>
              <a:defRPr sz="2040">
                <a:solidFill>
                  <a:schemeClr val="tx1">
                    <a:tint val="75000"/>
                  </a:schemeClr>
                </a:solidFill>
              </a:defRPr>
            </a:lvl2pPr>
            <a:lvl3pPr marL="932597" indent="0">
              <a:buNone/>
              <a:defRPr sz="1836">
                <a:solidFill>
                  <a:schemeClr val="tx1">
                    <a:tint val="75000"/>
                  </a:schemeClr>
                </a:solidFill>
              </a:defRPr>
            </a:lvl3pPr>
            <a:lvl4pPr marL="1398895" indent="0">
              <a:buNone/>
              <a:defRPr sz="1632">
                <a:solidFill>
                  <a:schemeClr val="tx1">
                    <a:tint val="75000"/>
                  </a:schemeClr>
                </a:solidFill>
              </a:defRPr>
            </a:lvl4pPr>
            <a:lvl5pPr marL="1865193" indent="0">
              <a:buNone/>
              <a:defRPr sz="1632">
                <a:solidFill>
                  <a:schemeClr val="tx1">
                    <a:tint val="75000"/>
                  </a:schemeClr>
                </a:solidFill>
              </a:defRPr>
            </a:lvl5pPr>
            <a:lvl6pPr marL="2331491" indent="0">
              <a:buNone/>
              <a:defRPr sz="1632">
                <a:solidFill>
                  <a:schemeClr val="tx1">
                    <a:tint val="75000"/>
                  </a:schemeClr>
                </a:solidFill>
              </a:defRPr>
            </a:lvl6pPr>
            <a:lvl7pPr marL="2797790" indent="0">
              <a:buNone/>
              <a:defRPr sz="1632">
                <a:solidFill>
                  <a:schemeClr val="tx1">
                    <a:tint val="75000"/>
                  </a:schemeClr>
                </a:solidFill>
              </a:defRPr>
            </a:lvl7pPr>
            <a:lvl8pPr marL="3264088" indent="0">
              <a:buNone/>
              <a:defRPr sz="1632">
                <a:solidFill>
                  <a:schemeClr val="tx1">
                    <a:tint val="75000"/>
                  </a:schemeClr>
                </a:solidFill>
              </a:defRPr>
            </a:lvl8pPr>
            <a:lvl9pPr marL="3730386" indent="0">
              <a:buNone/>
              <a:defRPr sz="1632">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8E97784-E3E6-405D-A188-BB21A2BFA422}" type="datetimeFigureOut">
              <a:rPr lang="en-US" smtClean="0"/>
              <a:t>5/6/2017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553DE1E-725A-4079-ADE7-6C8DF8549E49}" type="slidenum">
              <a:rPr lang="en-US" smtClean="0"/>
              <a:t>‹#›</a:t>
            </a:fld>
            <a:endParaRPr lang="en-US"/>
          </a:p>
        </p:txBody>
      </p:sp>
    </p:spTree>
    <p:extLst>
      <p:ext uri="{BB962C8B-B14F-4D97-AF65-F5344CB8AC3E}">
        <p14:creationId xmlns:p14="http://schemas.microsoft.com/office/powerpoint/2010/main" val="318973318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55008" y="1861968"/>
            <a:ext cx="5285502" cy="4437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95965" y="1861968"/>
            <a:ext cx="5285502" cy="4437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F8E97784-E3E6-405D-A188-BB21A2BFA422}" type="datetimeFigureOut">
              <a:rPr lang="en-US" smtClean="0"/>
              <a:t>5/6/2017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553DE1E-725A-4079-ADE7-6C8DF8549E49}" type="slidenum">
              <a:rPr lang="en-US" smtClean="0"/>
              <a:t>‹#›</a:t>
            </a:fld>
            <a:endParaRPr lang="en-US"/>
          </a:p>
        </p:txBody>
      </p:sp>
    </p:spTree>
    <p:extLst>
      <p:ext uri="{BB962C8B-B14F-4D97-AF65-F5344CB8AC3E}">
        <p14:creationId xmlns:p14="http://schemas.microsoft.com/office/powerpoint/2010/main" val="223617235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56627" y="372394"/>
            <a:ext cx="10726460" cy="1351952"/>
          </a:xfrm>
        </p:spPr>
        <p:txBody>
          <a:bodyPr/>
          <a:lstStyle/>
          <a:p>
            <a:r>
              <a:rPr lang="en-US"/>
              <a:t>Click to edit Master title style</a:t>
            </a:r>
          </a:p>
        </p:txBody>
      </p:sp>
      <p:sp>
        <p:nvSpPr>
          <p:cNvPr id="3" name="Text Placeholder 2"/>
          <p:cNvSpPr>
            <a:spLocks noGrp="1"/>
          </p:cNvSpPr>
          <p:nvPr>
            <p:ph type="body" idx="1"/>
          </p:nvPr>
        </p:nvSpPr>
        <p:spPr>
          <a:xfrm>
            <a:off x="856628" y="1714631"/>
            <a:ext cx="5261211"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4" name="Content Placeholder 3"/>
          <p:cNvSpPr>
            <a:spLocks noGrp="1"/>
          </p:cNvSpPr>
          <p:nvPr>
            <p:ph sz="half" idx="2"/>
          </p:nvPr>
        </p:nvSpPr>
        <p:spPr>
          <a:xfrm>
            <a:off x="856628" y="2554944"/>
            <a:ext cx="5261211" cy="37579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95965" y="1714631"/>
            <a:ext cx="5287122"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6" name="Content Placeholder 5"/>
          <p:cNvSpPr>
            <a:spLocks noGrp="1"/>
          </p:cNvSpPr>
          <p:nvPr>
            <p:ph sz="quarter" idx="4"/>
          </p:nvPr>
        </p:nvSpPr>
        <p:spPr>
          <a:xfrm>
            <a:off x="6295965" y="2554944"/>
            <a:ext cx="5287122" cy="37579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F8E97784-E3E6-405D-A188-BB21A2BFA422}" type="datetimeFigureOut">
              <a:rPr lang="en-US" smtClean="0"/>
              <a:t>5/6/2017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553DE1E-725A-4079-ADE7-6C8DF8549E49}" type="slidenum">
              <a:rPr lang="en-US" smtClean="0"/>
              <a:t>‹#›</a:t>
            </a:fld>
            <a:endParaRPr lang="en-US"/>
          </a:p>
        </p:txBody>
      </p:sp>
    </p:spTree>
    <p:extLst>
      <p:ext uri="{BB962C8B-B14F-4D97-AF65-F5344CB8AC3E}">
        <p14:creationId xmlns:p14="http://schemas.microsoft.com/office/powerpoint/2010/main" val="12248469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17638867"/>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F8E97784-E3E6-405D-A188-BB21A2BFA422}" type="datetimeFigureOut">
              <a:rPr lang="en-US" smtClean="0"/>
              <a:t>5/6/2017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553DE1E-725A-4079-ADE7-6C8DF8549E49}" type="slidenum">
              <a:rPr lang="en-US" smtClean="0"/>
              <a:t>‹#›</a:t>
            </a:fld>
            <a:endParaRPr lang="en-US"/>
          </a:p>
        </p:txBody>
      </p:sp>
    </p:spTree>
    <p:extLst>
      <p:ext uri="{BB962C8B-B14F-4D97-AF65-F5344CB8AC3E}">
        <p14:creationId xmlns:p14="http://schemas.microsoft.com/office/powerpoint/2010/main" val="156589936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8E97784-E3E6-405D-A188-BB21A2BFA422}" type="datetimeFigureOut">
              <a:rPr lang="en-US" smtClean="0"/>
              <a:t>5/6/2017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553DE1E-725A-4079-ADE7-6C8DF8549E49}" type="slidenum">
              <a:rPr lang="en-US" smtClean="0"/>
              <a:t>‹#›</a:t>
            </a:fld>
            <a:endParaRPr lang="en-US"/>
          </a:p>
        </p:txBody>
      </p:sp>
    </p:spTree>
    <p:extLst>
      <p:ext uri="{BB962C8B-B14F-4D97-AF65-F5344CB8AC3E}">
        <p14:creationId xmlns:p14="http://schemas.microsoft.com/office/powerpoint/2010/main" val="20922737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28" y="466302"/>
            <a:ext cx="4011087" cy="1632056"/>
          </a:xfrm>
        </p:spPr>
        <p:txBody>
          <a:bodyPr anchor="b"/>
          <a:lstStyle>
            <a:lvl1pPr>
              <a:defRPr sz="3264"/>
            </a:lvl1pPr>
          </a:lstStyle>
          <a:p>
            <a:r>
              <a:rPr lang="en-US"/>
              <a:t>Click to edit Master title style</a:t>
            </a:r>
          </a:p>
        </p:txBody>
      </p:sp>
      <p:sp>
        <p:nvSpPr>
          <p:cNvPr id="3" name="Content Placeholder 2"/>
          <p:cNvSpPr>
            <a:spLocks noGrp="1"/>
          </p:cNvSpPr>
          <p:nvPr>
            <p:ph idx="1"/>
          </p:nvPr>
        </p:nvSpPr>
        <p:spPr>
          <a:xfrm>
            <a:off x="5287122" y="1007083"/>
            <a:ext cx="6295965" cy="4970646"/>
          </a:xfrm>
        </p:spPr>
        <p:txBody>
          <a:bodyPr/>
          <a:lstStyle>
            <a:lvl1pPr>
              <a:defRPr sz="3264"/>
            </a:lvl1pPr>
            <a:lvl2pPr>
              <a:defRPr sz="2856"/>
            </a:lvl2pPr>
            <a:lvl3pPr>
              <a:defRPr sz="2448"/>
            </a:lvl3pPr>
            <a:lvl4pPr>
              <a:defRPr sz="2040"/>
            </a:lvl4pPr>
            <a:lvl5pPr>
              <a:defRPr sz="2040"/>
            </a:lvl5pPr>
            <a:lvl6pPr>
              <a:defRPr sz="2040"/>
            </a:lvl6pPr>
            <a:lvl7pPr>
              <a:defRPr sz="2040"/>
            </a:lvl7pPr>
            <a:lvl8pPr>
              <a:defRPr sz="2040"/>
            </a:lvl8pPr>
            <a:lvl9pPr>
              <a:defRPr sz="20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Click to edit Master text styles</a:t>
            </a:r>
          </a:p>
        </p:txBody>
      </p:sp>
      <p:sp>
        <p:nvSpPr>
          <p:cNvPr id="5" name="Date Placeholder 4"/>
          <p:cNvSpPr>
            <a:spLocks noGrp="1"/>
          </p:cNvSpPr>
          <p:nvPr>
            <p:ph type="dt" sz="half" idx="10"/>
          </p:nvPr>
        </p:nvSpPr>
        <p:spPr/>
        <p:txBody>
          <a:bodyPr/>
          <a:lstStyle/>
          <a:p>
            <a:fld id="{F8E97784-E3E6-405D-A188-BB21A2BFA422}" type="datetimeFigureOut">
              <a:rPr lang="en-US" smtClean="0"/>
              <a:t>5/6/2017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553DE1E-725A-4079-ADE7-6C8DF8549E49}" type="slidenum">
              <a:rPr lang="en-US" smtClean="0"/>
              <a:t>‹#›</a:t>
            </a:fld>
            <a:endParaRPr lang="en-US"/>
          </a:p>
        </p:txBody>
      </p:sp>
    </p:spTree>
    <p:extLst>
      <p:ext uri="{BB962C8B-B14F-4D97-AF65-F5344CB8AC3E}">
        <p14:creationId xmlns:p14="http://schemas.microsoft.com/office/powerpoint/2010/main" val="170543238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28" y="466302"/>
            <a:ext cx="4011087" cy="1632056"/>
          </a:xfrm>
        </p:spPr>
        <p:txBody>
          <a:bodyPr anchor="b"/>
          <a:lstStyle>
            <a:lvl1pPr>
              <a:defRPr sz="3264"/>
            </a:lvl1pPr>
          </a:lstStyle>
          <a:p>
            <a:r>
              <a:rPr lang="en-US"/>
              <a:t>Click to edit Master title style</a:t>
            </a:r>
          </a:p>
        </p:txBody>
      </p:sp>
      <p:sp>
        <p:nvSpPr>
          <p:cNvPr id="3" name="Picture Placeholder 2"/>
          <p:cNvSpPr>
            <a:spLocks noGrp="1"/>
          </p:cNvSpPr>
          <p:nvPr>
            <p:ph type="pic" idx="1"/>
          </p:nvPr>
        </p:nvSpPr>
        <p:spPr>
          <a:xfrm>
            <a:off x="5287122" y="1007083"/>
            <a:ext cx="6295965" cy="4970646"/>
          </a:xfrm>
        </p:spPr>
        <p:txBody>
          <a:bodyPr/>
          <a:lstStyle>
            <a:lvl1pPr marL="0" indent="0">
              <a:buNone/>
              <a:defRPr sz="3264"/>
            </a:lvl1pPr>
            <a:lvl2pPr marL="466298" indent="0">
              <a:buNone/>
              <a:defRPr sz="2856"/>
            </a:lvl2pPr>
            <a:lvl3pPr marL="932597" indent="0">
              <a:buNone/>
              <a:defRPr sz="2448"/>
            </a:lvl3pPr>
            <a:lvl4pPr marL="1398895" indent="0">
              <a:buNone/>
              <a:defRPr sz="2040"/>
            </a:lvl4pPr>
            <a:lvl5pPr marL="1865193" indent="0">
              <a:buNone/>
              <a:defRPr sz="2040"/>
            </a:lvl5pPr>
            <a:lvl6pPr marL="2331491" indent="0">
              <a:buNone/>
              <a:defRPr sz="2040"/>
            </a:lvl6pPr>
            <a:lvl7pPr marL="2797790" indent="0">
              <a:buNone/>
              <a:defRPr sz="2040"/>
            </a:lvl7pPr>
            <a:lvl8pPr marL="3264088" indent="0">
              <a:buNone/>
              <a:defRPr sz="2040"/>
            </a:lvl8pPr>
            <a:lvl9pPr marL="3730386" indent="0">
              <a:buNone/>
              <a:defRPr sz="2040"/>
            </a:lvl9pPr>
          </a:lstStyle>
          <a:p>
            <a:endParaRPr lang="en-US"/>
          </a:p>
        </p:txBody>
      </p:sp>
      <p:sp>
        <p:nvSpPr>
          <p:cNvPr id="4" name="Text Placeholder 3"/>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Click to edit Master text styles</a:t>
            </a:r>
          </a:p>
        </p:txBody>
      </p:sp>
      <p:sp>
        <p:nvSpPr>
          <p:cNvPr id="5" name="Date Placeholder 4"/>
          <p:cNvSpPr>
            <a:spLocks noGrp="1"/>
          </p:cNvSpPr>
          <p:nvPr>
            <p:ph type="dt" sz="half" idx="10"/>
          </p:nvPr>
        </p:nvSpPr>
        <p:spPr/>
        <p:txBody>
          <a:bodyPr/>
          <a:lstStyle/>
          <a:p>
            <a:fld id="{F8E97784-E3E6-405D-A188-BB21A2BFA422}" type="datetimeFigureOut">
              <a:rPr lang="en-US" smtClean="0"/>
              <a:t>5/6/2017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553DE1E-725A-4079-ADE7-6C8DF8549E49}" type="slidenum">
              <a:rPr lang="en-US" smtClean="0"/>
              <a:t>‹#›</a:t>
            </a:fld>
            <a:endParaRPr lang="en-US"/>
          </a:p>
        </p:txBody>
      </p:sp>
    </p:spTree>
    <p:extLst>
      <p:ext uri="{BB962C8B-B14F-4D97-AF65-F5344CB8AC3E}">
        <p14:creationId xmlns:p14="http://schemas.microsoft.com/office/powerpoint/2010/main" val="385931612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8E97784-E3E6-405D-A188-BB21A2BFA422}" type="datetimeFigureOut">
              <a:rPr lang="en-US" smtClean="0"/>
              <a:t>5/6/2017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553DE1E-725A-4079-ADE7-6C8DF8549E49}" type="slidenum">
              <a:rPr lang="en-US" smtClean="0"/>
              <a:t>‹#›</a:t>
            </a:fld>
            <a:endParaRPr lang="en-US"/>
          </a:p>
        </p:txBody>
      </p:sp>
    </p:spTree>
    <p:extLst>
      <p:ext uri="{BB962C8B-B14F-4D97-AF65-F5344CB8AC3E}">
        <p14:creationId xmlns:p14="http://schemas.microsoft.com/office/powerpoint/2010/main" val="90105719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99852" y="372394"/>
            <a:ext cx="2681615" cy="59275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55008" y="372394"/>
            <a:ext cx="7889389" cy="59275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8E97784-E3E6-405D-A188-BB21A2BFA422}" type="datetimeFigureOut">
              <a:rPr lang="en-US" smtClean="0"/>
              <a:t>5/6/2017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553DE1E-725A-4079-ADE7-6C8DF8549E49}" type="slidenum">
              <a:rPr lang="en-US" smtClean="0"/>
              <a:t>‹#›</a:t>
            </a:fld>
            <a:endParaRPr lang="en-US"/>
          </a:p>
        </p:txBody>
      </p:sp>
    </p:spTree>
    <p:extLst>
      <p:ext uri="{BB962C8B-B14F-4D97-AF65-F5344CB8AC3E}">
        <p14:creationId xmlns:p14="http://schemas.microsoft.com/office/powerpoint/2010/main" val="212693232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Walkin Build 2017">
    <p:bg>
      <p:bgPr>
        <a:solidFill>
          <a:schemeClr val="accent1"/>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436475" cy="5571636"/>
          </a:xfrm>
          <a:prstGeom prst="rect">
            <a:avLst/>
          </a:prstGeom>
        </p:spPr>
      </p:pic>
      <p:sp>
        <p:nvSpPr>
          <p:cNvPr id="8" name="Rectangle 7"/>
          <p:cNvSpPr/>
          <p:nvPr userDrawn="1"/>
        </p:nvSpPr>
        <p:spPr bwMode="auto">
          <a:xfrm>
            <a:off x="1681" y="4960286"/>
            <a:ext cx="12434794" cy="203423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460689" y="5357956"/>
            <a:ext cx="2648621" cy="1169808"/>
          </a:xfrm>
          <a:prstGeom prst="rect">
            <a:avLst/>
          </a:prstGeom>
        </p:spPr>
      </p:pic>
      <p:pic>
        <p:nvPicPr>
          <p:cNvPr id="12" name="Picture 11"/>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60688" y="479424"/>
            <a:ext cx="1451843" cy="309656"/>
          </a:xfrm>
          <a:prstGeom prst="rect">
            <a:avLst/>
          </a:prstGeom>
        </p:spPr>
      </p:pic>
      <p:pic>
        <p:nvPicPr>
          <p:cNvPr id="14" name="Picture 13"/>
          <p:cNvPicPr>
            <a:picLocks noChangeAspect="1"/>
          </p:cNvPicPr>
          <p:nvPr userDrawn="1"/>
        </p:nvPicPr>
        <p:blipFill rotWithShape="1">
          <a:blip r:embed="rId5" cstate="screen">
            <a:extLst>
              <a:ext uri="{28A0092B-C50C-407E-A947-70E740481C1C}">
                <a14:useLocalDpi xmlns:a14="http://schemas.microsoft.com/office/drawing/2010/main"/>
              </a:ext>
            </a:extLst>
          </a:blip>
          <a:srcRect l="-17523"/>
          <a:stretch/>
        </p:blipFill>
        <p:spPr>
          <a:xfrm>
            <a:off x="7752216" y="4960286"/>
            <a:ext cx="4684259" cy="2034239"/>
          </a:xfrm>
          <a:prstGeom prst="rect">
            <a:avLst/>
          </a:prstGeom>
        </p:spPr>
      </p:pic>
    </p:spTree>
    <p:extLst>
      <p:ext uri="{BB962C8B-B14F-4D97-AF65-F5344CB8AC3E}">
        <p14:creationId xmlns:p14="http://schemas.microsoft.com/office/powerpoint/2010/main" val="30678809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60688" y="479425"/>
            <a:ext cx="1451843" cy="310896"/>
          </a:xfrm>
          <a:prstGeom prst="rect">
            <a:avLst/>
          </a:prstGeom>
        </p:spPr>
      </p:pic>
      <p:pic>
        <p:nvPicPr>
          <p:cNvPr id="7" name="Picture 6"/>
          <p:cNvPicPr>
            <a:picLocks noChangeAspect="1"/>
          </p:cNvPicPr>
          <p:nvPr userDrawn="1"/>
        </p:nvPicPr>
        <p:blipFill rotWithShape="1">
          <a:blip r:embed="rId3" cstate="screen">
            <a:extLst>
              <a:ext uri="{28A0092B-C50C-407E-A947-70E740481C1C}">
                <a14:useLocalDpi xmlns:a14="http://schemas.microsoft.com/office/drawing/2010/main"/>
              </a:ext>
            </a:extLst>
          </a:blip>
          <a:srcRect l="-33002"/>
          <a:stretch/>
        </p:blipFill>
        <p:spPr>
          <a:xfrm>
            <a:off x="7752216" y="5084764"/>
            <a:ext cx="4684259" cy="1909762"/>
          </a:xfrm>
          <a:prstGeom prst="rect">
            <a:avLst/>
          </a:prstGeom>
        </p:spPr>
      </p:pic>
      <p:sp>
        <p:nvSpPr>
          <p:cNvPr id="8" name="Text Placeholder 3"/>
          <p:cNvSpPr>
            <a:spLocks noGrp="1"/>
          </p:cNvSpPr>
          <p:nvPr>
            <p:ph type="body" sz="quarter" idx="15" hasCustomPrompt="1"/>
          </p:nvPr>
        </p:nvSpPr>
        <p:spPr>
          <a:xfrm>
            <a:off x="9418638" y="296863"/>
            <a:ext cx="2743200" cy="461665"/>
          </a:xfrm>
        </p:spPr>
        <p:txBody>
          <a:bodyPr/>
          <a:lstStyle>
            <a:lvl1pPr marL="0" marR="0" indent="0" algn="r" defTabSz="932742"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gradFill>
                  <a:gsLst>
                    <a:gs pos="1250">
                      <a:schemeClr val="tx1"/>
                    </a:gs>
                    <a:gs pos="100000">
                      <a:schemeClr val="tx1"/>
                    </a:gs>
                  </a:gsLst>
                  <a:lin ang="5400000" scaled="0"/>
                </a:gradFill>
                <a:latin typeface="+mn-lt"/>
                <a:ea typeface="+mn-ea"/>
                <a:cs typeface="+mn-cs"/>
              </a:defRPr>
            </a:lvl1pPr>
          </a:lstStyle>
          <a:p>
            <a:pPr lvl="0"/>
            <a:r>
              <a:rPr lang="en-US" dirty="0"/>
              <a:t>Session Code</a:t>
            </a:r>
          </a:p>
        </p:txBody>
      </p:sp>
      <p:sp>
        <p:nvSpPr>
          <p:cNvPr id="4" name="Rectangle 3"/>
          <p:cNvSpPr/>
          <p:nvPr userDrawn="1"/>
        </p:nvSpPr>
        <p:spPr>
          <a:xfrm>
            <a:off x="282738" y="6041341"/>
            <a:ext cx="1634102" cy="664797"/>
          </a:xfrm>
          <a:prstGeom prst="rect">
            <a:avLst/>
          </a:prstGeom>
        </p:spPr>
        <p:txBody>
          <a:bodyPr wrap="none" lIns="182880" tIns="146304" rIns="182880" bIns="146304">
            <a:spAutoFit/>
          </a:bodyPr>
          <a:lstStyle/>
          <a:p>
            <a:r>
              <a:rPr lang="en-US" sz="2400" dirty="0">
                <a:gradFill>
                  <a:gsLst>
                    <a:gs pos="2597">
                      <a:schemeClr val="tx1"/>
                    </a:gs>
                    <a:gs pos="18182">
                      <a:schemeClr val="tx1"/>
                    </a:gs>
                  </a:gsLst>
                  <a:lin ang="5400000" scaled="1"/>
                </a:gradFill>
              </a:rPr>
              <a:t>#</a:t>
            </a:r>
            <a:r>
              <a:rPr lang="en-US" sz="2400" dirty="0" err="1">
                <a:gradFill>
                  <a:gsLst>
                    <a:gs pos="2597">
                      <a:schemeClr val="tx1"/>
                    </a:gs>
                    <a:gs pos="18182">
                      <a:schemeClr val="tx1"/>
                    </a:gs>
                  </a:gsLst>
                  <a:lin ang="5400000" scaled="1"/>
                </a:gradFill>
              </a:rPr>
              <a:t>MSBuild</a:t>
            </a:r>
            <a:endParaRPr lang="en-US" sz="2400" dirty="0">
              <a:gradFill>
                <a:gsLst>
                  <a:gs pos="2597">
                    <a:schemeClr val="tx1"/>
                  </a:gs>
                  <a:gs pos="18182">
                    <a:schemeClr val="tx1"/>
                  </a:gs>
                </a:gsLst>
                <a:lin ang="5400000" scaled="1"/>
              </a:gradFill>
            </a:endParaRPr>
          </a:p>
        </p:txBody>
      </p:sp>
    </p:spTree>
    <p:extLst>
      <p:ext uri="{BB962C8B-B14F-4D97-AF65-F5344CB8AC3E}">
        <p14:creationId xmlns:p14="http://schemas.microsoft.com/office/powerpoint/2010/main" val="38407415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507854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12482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822444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a:t>Edit Master text styles</a:t>
            </a:r>
          </a:p>
          <a:p>
            <a:pPr marL="514350" marR="0" lvl="1" indent="-514350" algn="l" defTabSz="932742" rtl="0" eaLnBrk="1" fontAlgn="auto" latinLnBrk="0" hangingPunct="1">
              <a:lnSpc>
                <a:spcPct val="90000"/>
              </a:lnSpc>
              <a:spcBef>
                <a:spcPts val="1224"/>
              </a:spcBef>
              <a:spcAft>
                <a:spcPts val="0"/>
              </a:spcAft>
              <a:buClr>
                <a:schemeClr val="tx1"/>
              </a:buClr>
              <a:buSzPct val="90000"/>
              <a:tabLst/>
            </a:pPr>
            <a:r>
              <a:rPr lang="en-US"/>
              <a:t>Second level</a:t>
            </a:r>
          </a:p>
          <a:p>
            <a:pPr marL="514350" marR="0" lvl="2" indent="-514350" algn="l" defTabSz="932742" rtl="0" eaLnBrk="1" fontAlgn="auto" latinLnBrk="0" hangingPunct="1">
              <a:lnSpc>
                <a:spcPct val="90000"/>
              </a:lnSpc>
              <a:spcBef>
                <a:spcPts val="1224"/>
              </a:spcBef>
              <a:spcAft>
                <a:spcPts val="0"/>
              </a:spcAft>
              <a:buClr>
                <a:schemeClr val="tx1"/>
              </a:buClr>
              <a:buSzPct val="90000"/>
              <a:tabLst/>
            </a:pPr>
            <a:r>
              <a:rPr lang="en-US"/>
              <a:t>Third level</a:t>
            </a:r>
          </a:p>
          <a:p>
            <a:pPr marL="514350" marR="0" lvl="3" indent="-514350" algn="l" defTabSz="932742" rtl="0" eaLnBrk="1" fontAlgn="auto" latinLnBrk="0" hangingPunct="1">
              <a:lnSpc>
                <a:spcPct val="90000"/>
              </a:lnSpc>
              <a:spcBef>
                <a:spcPts val="1224"/>
              </a:spcBef>
              <a:spcAft>
                <a:spcPts val="0"/>
              </a:spcAft>
              <a:buClr>
                <a:schemeClr val="tx1"/>
              </a:buClr>
              <a:buSzPct val="90000"/>
              <a:tabLst/>
            </a:pPr>
            <a:r>
              <a:rPr lang="en-US"/>
              <a:t>Fourth level</a:t>
            </a:r>
          </a:p>
          <a:p>
            <a:pPr marL="514350" marR="0" lvl="4" indent="-514350" algn="l" defTabSz="932742" rtl="0" eaLnBrk="1" fontAlgn="auto" latinLnBrk="0" hangingPunct="1">
              <a:lnSpc>
                <a:spcPct val="90000"/>
              </a:lnSpc>
              <a:spcBef>
                <a:spcPts val="1224"/>
              </a:spcBef>
              <a:spcAft>
                <a:spcPts val="0"/>
              </a:spcAft>
              <a:buClr>
                <a:schemeClr val="tx1"/>
              </a:buClr>
              <a:buSzPct val="90000"/>
              <a:tabLst/>
            </a:pPr>
            <a:r>
              <a:rPr lang="en-US"/>
              <a:t>Fifth level</a:t>
            </a:r>
            <a:endParaRPr lang="en-US" dirty="0"/>
          </a:p>
        </p:txBody>
      </p:sp>
    </p:spTree>
    <p:extLst>
      <p:ext uri="{BB962C8B-B14F-4D97-AF65-F5344CB8AC3E}">
        <p14:creationId xmlns:p14="http://schemas.microsoft.com/office/powerpoint/2010/main" val="2293460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775" marR="0" lvl="1"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75" marR="0" lvl="2"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75" marR="0" lvl="3"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75" marR="0" lvl="4"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ext uri="{BB962C8B-B14F-4D97-AF65-F5344CB8AC3E}">
        <p14:creationId xmlns:p14="http://schemas.microsoft.com/office/powerpoint/2010/main" val="22860776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91092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9631781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41363440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4028520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877382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07883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957444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323087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078516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3847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60688" y="479425"/>
            <a:ext cx="1451843" cy="310896"/>
          </a:xfrm>
          <a:prstGeom prst="rect">
            <a:avLst/>
          </a:prstGeom>
        </p:spPr>
      </p:pic>
    </p:spTree>
    <p:extLst>
      <p:ext uri="{BB962C8B-B14F-4D97-AF65-F5344CB8AC3E}">
        <p14:creationId xmlns:p14="http://schemas.microsoft.com/office/powerpoint/2010/main" val="15043136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8214042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98931512"/>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Blank Accent Color 2">
    <p:bg>
      <p:bgPr>
        <a:solidFill>
          <a:srgbClr val="F8F8F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8745195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Blank Accent Color 2">
    <p:bg>
      <p:bgPr>
        <a:solidFill>
          <a:srgbClr val="FFFFF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799589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Ref idx="1001">
        <a:schemeClr val="bg2"/>
      </p:bgRef>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75" y="4395788"/>
            <a:ext cx="12433300" cy="2601913"/>
          </a:xfrm>
          <a:prstGeom prst="rect">
            <a:avLst/>
          </a:prstGeom>
          <a:solidFill>
            <a:srgbClr val="4DA0E2"/>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Rectangle 7"/>
          <p:cNvSpPr>
            <a:spLocks noChangeArrowheads="1"/>
          </p:cNvSpPr>
          <p:nvPr userDrawn="1"/>
        </p:nvSpPr>
        <p:spPr bwMode="auto">
          <a:xfrm>
            <a:off x="0" y="5843588"/>
            <a:ext cx="12433301" cy="1154113"/>
          </a:xfrm>
          <a:prstGeom prst="rect">
            <a:avLst/>
          </a:prstGeom>
          <a:solidFill>
            <a:srgbClr val="00188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11" name="Rectangle 8"/>
          <p:cNvSpPr>
            <a:spLocks noChangeArrowheads="1"/>
          </p:cNvSpPr>
          <p:nvPr userDrawn="1"/>
        </p:nvSpPr>
        <p:spPr bwMode="auto">
          <a:xfrm>
            <a:off x="3175" y="3409950"/>
            <a:ext cx="12430127" cy="282575"/>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Rectangle 12"/>
          <p:cNvSpPr/>
          <p:nvPr userDrawn="1"/>
        </p:nvSpPr>
        <p:spPr bwMode="white">
          <a:xfrm>
            <a:off x="0" y="-318"/>
            <a:ext cx="12435840" cy="699516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6540" y="3551231"/>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1713939"/>
            <a:ext cx="10058336" cy="1837298"/>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a:t>Presentation title</a:t>
            </a:r>
          </a:p>
        </p:txBody>
      </p:sp>
      <p:sp>
        <p:nvSpPr>
          <p:cNvPr id="8" name="Rectangle 6"/>
          <p:cNvSpPr>
            <a:spLocks noChangeArrowheads="1"/>
          </p:cNvSpPr>
          <p:nvPr userDrawn="1"/>
        </p:nvSpPr>
        <p:spPr bwMode="auto">
          <a:xfrm>
            <a:off x="3175" y="4395788"/>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Text Placeholder 16"/>
          <p:cNvSpPr>
            <a:spLocks noGrp="1"/>
          </p:cNvSpPr>
          <p:nvPr>
            <p:ph type="body" sz="quarter" idx="13" hasCustomPrompt="1"/>
          </p:nvPr>
        </p:nvSpPr>
        <p:spPr>
          <a:xfrm>
            <a:off x="8481738" y="294304"/>
            <a:ext cx="3657600" cy="461665"/>
          </a:xfrm>
        </p:spPr>
        <p:txBody>
          <a:bodyPr/>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a:t>
            </a:r>
          </a:p>
        </p:txBody>
      </p:sp>
      <p:sp>
        <p:nvSpPr>
          <p:cNvPr id="15" name="Text Placeholder 16"/>
          <p:cNvSpPr>
            <a:spLocks noGrp="1"/>
          </p:cNvSpPr>
          <p:nvPr>
            <p:ph type="body" sz="quarter" idx="14" hasCustomPrompt="1"/>
          </p:nvPr>
        </p:nvSpPr>
        <p:spPr>
          <a:xfrm>
            <a:off x="274703" y="6026443"/>
            <a:ext cx="3657600" cy="461665"/>
          </a:xfrm>
        </p:spPr>
        <p:txBody>
          <a:bodyPr/>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Yammer hashtag</a:t>
            </a:r>
          </a:p>
        </p:txBody>
      </p:sp>
      <p:pic>
        <p:nvPicPr>
          <p:cNvPr id="16" name="Picture 15"/>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2327676048"/>
      </p:ext>
    </p:extLst>
  </p:cSld>
  <p:clrMapOvr>
    <a:overrideClrMapping bg1="dk1" tx1="lt1" bg2="dk2" tx2="lt2" accent1="accent1" accent2="accent2" accent3="accent3" accent4="accent4" accent5="accent5" accent6="accent6" hlink="hlink" folHlink="folHlink"/>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4.96142E-6 L -4.34261E-6 4.9614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2.42851E-6 L -3.02783E-6 2.42851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950"/>
                                        <p:tgtEl>
                                          <p:spTgt spid="1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1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16"/>
                                        </p:tgtEl>
                                      </p:cBhvr>
                                      <p:by x="95000" y="95000"/>
                                    </p:animScale>
                                  </p:childTnLst>
                                </p:cTn>
                              </p:par>
                              <p:par>
                                <p:cTn id="34" presetID="10" presetClass="entr" presetSubtype="0" fill="hold" grpId="0" nodeType="withEffect">
                                  <p:stCondLst>
                                    <p:cond delay="700"/>
                                  </p:stCondLst>
                                  <p:childTnLst>
                                    <p:set>
                                      <p:cBhvr>
                                        <p:cTn id="35" dur="1" fill="hold">
                                          <p:stCondLst>
                                            <p:cond delay="0"/>
                                          </p:stCondLst>
                                        </p:cTn>
                                        <p:tgtEl>
                                          <p:spTgt spid="17"/>
                                        </p:tgtEl>
                                        <p:attrNameLst>
                                          <p:attrName>style.visibility</p:attrName>
                                        </p:attrNameLst>
                                      </p:cBhvr>
                                      <p:to>
                                        <p:strVal val="visible"/>
                                      </p:to>
                                    </p:set>
                                    <p:animEffect transition="in" filter="fade">
                                      <p:cBhvr>
                                        <p:cTn id="36" dur="950"/>
                                        <p:tgtEl>
                                          <p:spTgt spid="17"/>
                                        </p:tgtEl>
                                      </p:cBhvr>
                                    </p:animEffect>
                                  </p:childTnLst>
                                </p:cTn>
                              </p:par>
                              <p:par>
                                <p:cTn id="37" presetID="63" presetClass="path" presetSubtype="0" decel="100000" fill="hold" grpId="1" nodeType="withEffect">
                                  <p:stCondLst>
                                    <p:cond delay="700"/>
                                  </p:stCondLst>
                                  <p:childTnLst>
                                    <p:animMotion origin="layout" path="M -0.01455 2.13345E-6 L 1.62369E-6 2.13345E-6 " pathEditMode="relative" rAng="0" ptsTypes="AA">
                                      <p:cBhvr>
                                        <p:cTn id="38" dur="950" fill="hold"/>
                                        <p:tgtEl>
                                          <p:spTgt spid="17"/>
                                        </p:tgtEl>
                                        <p:attrNameLst>
                                          <p:attrName>ppt_x</p:attrName>
                                          <p:attrName>ppt_y</p:attrName>
                                        </p:attrNameLst>
                                      </p:cBhvr>
                                      <p:rCtr x="728" y="0"/>
                                    </p:animMotion>
                                  </p:childTnLst>
                                </p:cTn>
                              </p:par>
                              <p:par>
                                <p:cTn id="39" presetID="6" presetClass="emph" presetSubtype="0" accel="100000" autoRev="1" fill="hold" grpId="2" nodeType="withEffect">
                                  <p:stCondLst>
                                    <p:cond delay="0"/>
                                  </p:stCondLst>
                                  <p:childTnLst>
                                    <p:animScale>
                                      <p:cBhvr>
                                        <p:cTn id="40" dur="500" fill="hold"/>
                                        <p:tgtEl>
                                          <p:spTgt spid="17"/>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5"/>
                                        </p:tgtEl>
                                        <p:attrNameLst>
                                          <p:attrName>style.visibility</p:attrName>
                                        </p:attrNameLst>
                                      </p:cBhvr>
                                      <p:to>
                                        <p:strVal val="visible"/>
                                      </p:to>
                                    </p:set>
                                    <p:animEffect transition="in" filter="fade">
                                      <p:cBhvr>
                                        <p:cTn id="43" dur="950"/>
                                        <p:tgtEl>
                                          <p:spTgt spid="15"/>
                                        </p:tgtEl>
                                      </p:cBhvr>
                                    </p:animEffect>
                                  </p:childTnLst>
                                </p:cTn>
                              </p:par>
                              <p:par>
                                <p:cTn id="44" presetID="63" presetClass="path" presetSubtype="0" decel="100000" fill="hold" grpId="1" nodeType="withEffect">
                                  <p:stCondLst>
                                    <p:cond delay="700"/>
                                  </p:stCondLst>
                                  <p:childTnLst>
                                    <p:animMotion origin="layout" path="M -0.01455 -2.09714E-6 L -4.54174E-6 -2.09714E-6 " pathEditMode="relative" rAng="0" ptsTypes="AA">
                                      <p:cBhvr>
                                        <p:cTn id="45" dur="950" fill="hold"/>
                                        <p:tgtEl>
                                          <p:spTgt spid="15"/>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5"/>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2.42851E-6 L -3.02783E-6 2.42851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tmplLst>
          <p:tmpl>
            <p:tnLst>
              <p:par>
                <p:cTn presetID="63" presetClass="path" presetSubtype="0" decel="100000" fill="hold" nodeType="withEffect">
                  <p:stCondLst>
                    <p:cond delay="700"/>
                  </p:stCondLst>
                  <p:childTnLst>
                    <p:animMotion origin="layout" path="M -0.01455 2.13345E-6 L 1.62369E-6 2.13345E-6 " pathEditMode="relative" rAng="0" ptsTypes="AA">
                      <p:cBhvr>
                        <p:cTn dur="950" fill="hold"/>
                        <p:tgtEl>
                          <p:spTgt spid="17"/>
                        </p:tgtEl>
                        <p:attrNameLst>
                          <p:attrName>ppt_x</p:attrName>
                          <p:attrName>ppt_y</p:attrName>
                        </p:attrNameLst>
                      </p:cBhvr>
                      <p:rCtr x="728" y="0"/>
                    </p:animMotion>
                  </p:childTnLst>
                </p:cTn>
              </p:par>
            </p:tnLst>
          </p:tmpl>
        </p:tmplLst>
      </p:bldP>
      <p:bldP spid="17" grpId="2"/>
      <p:bldP spid="15" grpId="0">
        <p:tmplLst>
          <p:tmpl>
            <p:tnLst>
              <p:par>
                <p:cTn presetID="10" presetClass="entr" presetSubtype="0" fill="hold" nodeType="withEffect">
                  <p:stCondLst>
                    <p:cond delay="700"/>
                  </p:stCondLst>
                  <p:childTnLst>
                    <p:set>
                      <p:cBhvr>
                        <p:cTn dur="1" fill="hold">
                          <p:stCondLst>
                            <p:cond delay="0"/>
                          </p:stCondLst>
                        </p:cTn>
                        <p:tgtEl>
                          <p:spTgt spid="15"/>
                        </p:tgtEl>
                        <p:attrNameLst>
                          <p:attrName>style.visibility</p:attrName>
                        </p:attrNameLst>
                      </p:cBhvr>
                      <p:to>
                        <p:strVal val="visible"/>
                      </p:to>
                    </p:set>
                    <p:animEffect transition="in" filter="fade">
                      <p:cBhvr>
                        <p:cTn dur="950"/>
                        <p:tgtEl>
                          <p:spTgt spid="15"/>
                        </p:tgtEl>
                      </p:cBhvr>
                    </p:animEffect>
                  </p:childTnLst>
                </p:cTn>
              </p:par>
            </p:tnLst>
          </p:tmpl>
        </p:tmplLst>
      </p:bldP>
      <p:bldP spid="15" grpId="1">
        <p:tmplLst>
          <p:tmpl>
            <p:tnLst>
              <p:par>
                <p:cTn presetID="63" presetClass="path" presetSubtype="0" decel="100000" fill="hold" nodeType="withEffect">
                  <p:stCondLst>
                    <p:cond delay="700"/>
                  </p:stCondLst>
                  <p:childTnLst>
                    <p:animMotion origin="layout" path="M -0.01455 -2.09714E-6 L -4.54174E-6 -2.09714E-6 " pathEditMode="relative" rAng="0" ptsTypes="AA">
                      <p:cBhvr>
                        <p:cTn dur="950" fill="hold"/>
                        <p:tgtEl>
                          <p:spTgt spid="15"/>
                        </p:tgtEl>
                        <p:attrNameLst>
                          <p:attrName>ppt_x</p:attrName>
                          <p:attrName>ppt_y</p:attrName>
                        </p:attrNameLst>
                      </p:cBhvr>
                      <p:rCtr x="728" y="0"/>
                    </p:animMotion>
                  </p:childTnLst>
                </p:cTn>
              </p:par>
            </p:tnLst>
          </p:tmpl>
        </p:tmplLst>
      </p:bldP>
      <p:bldP spid="15" grpId="2"/>
    </p:bldLst>
  </p:timing>
  <p:extLst mod="1">
    <p:ext uri="{DCECCB84-F9BA-43D5-87BE-67443E8EF086}">
      <p15:sldGuideLst xmlns:p15="http://schemas.microsoft.com/office/powerpoint/2012/main">
        <p15:guide id="4" orient="horz" pos="4406">
          <p15:clr>
            <a:srgbClr val="C35EA4"/>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93853908"/>
      </p:ext>
    </p:extLst>
  </p:cSld>
  <p:clrMapOvr>
    <a:overrideClrMapping bg1="lt1" tx1="dk1" bg2="lt2" tx2="dk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2.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3.xml"/><Relationship Id="rId3" Type="http://schemas.openxmlformats.org/officeDocument/2006/relationships/slideLayout" Target="../slideLayouts/slideLayout8.xml"/><Relationship Id="rId7" Type="http://schemas.openxmlformats.org/officeDocument/2006/relationships/slideLayout" Target="../slideLayouts/slideLayout12.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slideLayout" Target="../slideLayouts/slideLayout11.xml"/><Relationship Id="rId5" Type="http://schemas.openxmlformats.org/officeDocument/2006/relationships/slideLayout" Target="../slideLayouts/slideLayout10.xml"/><Relationship Id="rId10" Type="http://schemas.openxmlformats.org/officeDocument/2006/relationships/theme" Target="../theme/theme3.xml"/><Relationship Id="rId4" Type="http://schemas.openxmlformats.org/officeDocument/2006/relationships/slideLayout" Target="../slideLayouts/slideLayout9.xml"/><Relationship Id="rId9" Type="http://schemas.openxmlformats.org/officeDocument/2006/relationships/slideLayout" Target="../slideLayouts/slideLayout1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theme" Target="../theme/theme4.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slideLayout" Target="../slideLayouts/slideLayout38.xml"/><Relationship Id="rId18" Type="http://schemas.openxmlformats.org/officeDocument/2006/relationships/theme" Target="../theme/theme5.xml"/><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17" Type="http://schemas.openxmlformats.org/officeDocument/2006/relationships/slideLayout" Target="../slideLayouts/slideLayout42.xml"/><Relationship Id="rId2" Type="http://schemas.openxmlformats.org/officeDocument/2006/relationships/slideLayout" Target="../slideLayouts/slideLayout27.xml"/><Relationship Id="rId16" Type="http://schemas.openxmlformats.org/officeDocument/2006/relationships/slideLayout" Target="../slideLayouts/slideLayout41.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5" Type="http://schemas.openxmlformats.org/officeDocument/2006/relationships/slideLayout" Target="../slideLayouts/slideLayout40.xml"/><Relationship Id="rId10" Type="http://schemas.openxmlformats.org/officeDocument/2006/relationships/slideLayout" Target="../slideLayouts/slideLayout35.xml"/><Relationship Id="rId19" Type="http://schemas.openxmlformats.org/officeDocument/2006/relationships/image" Target="../media/image1.emf"/><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slideLayout" Target="../slideLayouts/slideLayout3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5400000">
            <a:off x="9371795" y="3072299"/>
            <a:ext cx="6995160" cy="849926"/>
          </a:xfrm>
          <a:prstGeom prst="rect">
            <a:avLst/>
          </a:prstGeom>
        </p:spPr>
      </p:pic>
      <p:grpSp>
        <p:nvGrpSpPr>
          <p:cNvPr id="6" name="Group 5"/>
          <p:cNvGrpSpPr/>
          <p:nvPr userDrawn="1"/>
        </p:nvGrpSpPr>
        <p:grpSpPr>
          <a:xfrm>
            <a:off x="12618975" y="0"/>
            <a:ext cx="952402" cy="5766965"/>
            <a:chOff x="12618967" y="-1"/>
            <a:chExt cx="952402" cy="5766966"/>
          </a:xfrm>
        </p:grpSpPr>
        <p:grpSp>
          <p:nvGrpSpPr>
            <p:cNvPr id="7" name="Group 6"/>
            <p:cNvGrpSpPr/>
            <p:nvPr userDrawn="1"/>
          </p:nvGrpSpPr>
          <p:grpSpPr>
            <a:xfrm rot="5400000">
              <a:off x="11582059" y="1045293"/>
              <a:ext cx="2703052" cy="629236"/>
              <a:chOff x="1586734" y="4543426"/>
              <a:chExt cx="2703052" cy="629236"/>
            </a:xfrm>
          </p:grpSpPr>
          <p:sp>
            <p:nvSpPr>
              <p:cNvPr id="14" name="Rectangle 13"/>
              <p:cNvSpPr/>
              <p:nvPr userDrawn="1"/>
            </p:nvSpPr>
            <p:spPr bwMode="auto">
              <a:xfrm>
                <a:off x="2505456" y="4543427"/>
                <a:ext cx="869930" cy="289766"/>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11"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Blue</a:t>
                </a:r>
              </a:p>
              <a:p>
                <a:pPr marL="0" marR="0" lvl="0" indent="0" defTabSz="932411"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R:0 G:120 B:215</a:t>
                </a:r>
              </a:p>
            </p:txBody>
          </p:sp>
          <p:sp>
            <p:nvSpPr>
              <p:cNvPr id="15" name="Rectangle 14"/>
              <p:cNvSpPr/>
              <p:nvPr userDrawn="1"/>
            </p:nvSpPr>
            <p:spPr bwMode="auto">
              <a:xfrm>
                <a:off x="1586734" y="4543428"/>
                <a:ext cx="869930" cy="289766"/>
              </a:xfrm>
              <a:prstGeom prst="rect">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11"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28319">
                          <a:srgbClr val="505050"/>
                        </a:gs>
                        <a:gs pos="79000">
                          <a:srgbClr val="505050"/>
                        </a:gs>
                      </a:gsLst>
                      <a:lin ang="5400000" scaled="0"/>
                    </a:gradFill>
                    <a:effectLst/>
                    <a:uLnTx/>
                    <a:uFillTx/>
                    <a:latin typeface="Segoe UI"/>
                    <a:ea typeface="Segoe UI" pitchFamily="34" charset="0"/>
                    <a:cs typeface="Segoe UI" pitchFamily="34" charset="0"/>
                  </a:rPr>
                  <a:t>Cyan</a:t>
                </a:r>
              </a:p>
              <a:p>
                <a:pPr marL="0" marR="0" lvl="0" indent="0" defTabSz="932411"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8319">
                          <a:srgbClr val="505050"/>
                        </a:gs>
                        <a:gs pos="79000">
                          <a:srgbClr val="505050"/>
                        </a:gs>
                      </a:gsLst>
                      <a:lin ang="5400000" scaled="0"/>
                    </a:gradFill>
                    <a:effectLst/>
                    <a:uLnTx/>
                    <a:uFillTx/>
                    <a:latin typeface="Segoe UI"/>
                    <a:ea typeface="Segoe UI" pitchFamily="34" charset="0"/>
                    <a:cs typeface="Segoe UI" pitchFamily="34" charset="0"/>
                  </a:rPr>
                  <a:t>R:0 G:188 B:242</a:t>
                </a:r>
              </a:p>
            </p:txBody>
          </p:sp>
          <p:sp>
            <p:nvSpPr>
              <p:cNvPr id="16" name="Rectangle 15"/>
              <p:cNvSpPr/>
              <p:nvPr userDrawn="1"/>
            </p:nvSpPr>
            <p:spPr bwMode="auto">
              <a:xfrm>
                <a:off x="1586734" y="4882896"/>
                <a:ext cx="869930" cy="289766"/>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11"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Light Gray</a:t>
                </a:r>
              </a:p>
              <a:p>
                <a:pPr marL="0" marR="0" lvl="0" indent="0" defTabSz="932411"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R:210 G:210 B:210</a:t>
                </a:r>
              </a:p>
            </p:txBody>
          </p:sp>
          <p:sp>
            <p:nvSpPr>
              <p:cNvPr id="17" name="Rectangle 16"/>
              <p:cNvSpPr/>
              <p:nvPr userDrawn="1"/>
            </p:nvSpPr>
            <p:spPr bwMode="auto">
              <a:xfrm>
                <a:off x="3419856" y="4543426"/>
                <a:ext cx="869930" cy="289766"/>
              </a:xfrm>
              <a:prstGeom prst="rect">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11"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Blue</a:t>
                </a:r>
              </a:p>
              <a:p>
                <a:pPr marL="0" marR="0" lvl="0" indent="0" defTabSz="932411"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R:0 G:32 B:80</a:t>
                </a:r>
              </a:p>
            </p:txBody>
          </p:sp>
          <p:sp>
            <p:nvSpPr>
              <p:cNvPr id="18" name="Rectangle 17"/>
              <p:cNvSpPr/>
              <p:nvPr userDrawn="1"/>
            </p:nvSpPr>
            <p:spPr bwMode="auto">
              <a:xfrm>
                <a:off x="3413144" y="4882896"/>
                <a:ext cx="869930" cy="289766"/>
              </a:xfrm>
              <a:prstGeom prst="rect">
                <a:avLst/>
              </a:prstGeom>
              <a:solidFill>
                <a:srgbClr val="32323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11"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Gray</a:t>
                </a:r>
              </a:p>
              <a:p>
                <a:pPr marL="0" marR="0" lvl="0" indent="0" defTabSz="932411"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R:50 G:50 B:50</a:t>
                </a:r>
              </a:p>
            </p:txBody>
          </p:sp>
          <p:sp>
            <p:nvSpPr>
              <p:cNvPr id="19" name="Rectangle 18"/>
              <p:cNvSpPr/>
              <p:nvPr userDrawn="1"/>
            </p:nvSpPr>
            <p:spPr bwMode="auto">
              <a:xfrm>
                <a:off x="2505456" y="4882895"/>
                <a:ext cx="869930" cy="289766"/>
              </a:xfrm>
              <a:prstGeom prst="rect">
                <a:avLst/>
              </a:prstGeom>
              <a:solidFill>
                <a:srgbClr val="737373"/>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11"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Gray</a:t>
                </a:r>
              </a:p>
              <a:p>
                <a:pPr marL="0" marR="0" lvl="0" indent="0" defTabSz="932411"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R:115 G:115 B:115</a:t>
                </a:r>
              </a:p>
            </p:txBody>
          </p:sp>
        </p:grpSp>
        <p:grpSp>
          <p:nvGrpSpPr>
            <p:cNvPr id="8" name="Group 7"/>
            <p:cNvGrpSpPr/>
            <p:nvPr userDrawn="1"/>
          </p:nvGrpSpPr>
          <p:grpSpPr>
            <a:xfrm rot="5400000">
              <a:off x="11412325" y="4270556"/>
              <a:ext cx="2703052" cy="289766"/>
              <a:chOff x="4476564" y="4543426"/>
              <a:chExt cx="2703052" cy="289766"/>
            </a:xfrm>
          </p:grpSpPr>
          <p:sp>
            <p:nvSpPr>
              <p:cNvPr id="11" name="Rectangle 10"/>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lvl="0" defTabSz="932411" fontAlgn="base">
                  <a:lnSpc>
                    <a:spcPct val="100000"/>
                  </a:lnSpc>
                  <a:spcBef>
                    <a:spcPct val="0"/>
                  </a:spcBef>
                  <a:spcAft>
                    <a:spcPct val="0"/>
                  </a:spcAft>
                </a:pPr>
                <a:r>
                  <a:rPr lang="en-US" sz="500" b="1" baseline="0" noProof="0" dirty="0">
                    <a:gradFill>
                      <a:gsLst>
                        <a:gs pos="0">
                          <a:srgbClr val="FFFFFF"/>
                        </a:gs>
                        <a:gs pos="100000">
                          <a:srgbClr val="FFFFFF"/>
                        </a:gs>
                      </a:gsLst>
                      <a:lin ang="5400000" scaled="0"/>
                    </a:gradFill>
                    <a:ea typeface="Segoe UI" pitchFamily="34" charset="0"/>
                    <a:cs typeface="Segoe UI" pitchFamily="34" charset="0"/>
                  </a:rPr>
                  <a:t>Purple</a:t>
                </a:r>
              </a:p>
              <a:p>
                <a:pPr lvl="0" defTabSz="932411" fontAlgn="base">
                  <a:lnSpc>
                    <a:spcPct val="100000"/>
                  </a:lnSpc>
                  <a:spcBef>
                    <a:spcPct val="0"/>
                  </a:spcBef>
                  <a:spcAft>
                    <a:spcPct val="0"/>
                  </a:spcAft>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R:92 G:45 B:145</a:t>
                </a:r>
              </a:p>
            </p:txBody>
          </p:sp>
          <p:sp>
            <p:nvSpPr>
              <p:cNvPr id="12" name="Rectangle 11"/>
              <p:cNvSpPr/>
              <p:nvPr userDrawn="1"/>
            </p:nvSpPr>
            <p:spPr bwMode="auto">
              <a:xfrm>
                <a:off x="6309686" y="4543426"/>
                <a:ext cx="869930" cy="289766"/>
              </a:xfrm>
              <a:prstGeom prst="rect">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11"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Orange</a:t>
                </a:r>
              </a:p>
              <a:p>
                <a:pPr marL="0" marR="0" lvl="0" indent="0" defTabSz="932411"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R:216 G:59 B:1</a:t>
                </a:r>
              </a:p>
            </p:txBody>
          </p:sp>
          <p:sp>
            <p:nvSpPr>
              <p:cNvPr id="13" name="Rectangle 12"/>
              <p:cNvSpPr/>
              <p:nvPr userDrawn="1"/>
            </p:nvSpPr>
            <p:spPr bwMode="auto">
              <a:xfrm>
                <a:off x="4476564" y="4543426"/>
                <a:ext cx="869930" cy="289766"/>
              </a:xfrm>
              <a:prstGeom prst="rect">
                <a:avLst/>
              </a:prstGeom>
              <a:solidFill>
                <a:srgbClr val="107C10"/>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11"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Green</a:t>
                </a:r>
              </a:p>
              <a:p>
                <a:pPr marL="0" marR="0" lvl="0" indent="0" defTabSz="932411"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R:16 G:124 B:16</a:t>
                </a:r>
              </a:p>
            </p:txBody>
          </p:sp>
        </p:grpSp>
        <p:sp>
          <p:nvSpPr>
            <p:cNvPr id="9" name="TextBox 8"/>
            <p:cNvSpPr txBox="1"/>
            <p:nvPr userDrawn="1"/>
          </p:nvSpPr>
          <p:spPr>
            <a:xfrm rot="5400000">
              <a:off x="12988036" y="260167"/>
              <a:ext cx="843501" cy="323165"/>
            </a:xfrm>
            <a:prstGeom prst="rect">
              <a:avLst/>
            </a:prstGeom>
            <a:noFill/>
          </p:spPr>
          <p:txBody>
            <a:bodyPr wrap="none" lIns="0" tIns="91440" rIns="182880" bIns="91440" rtlCol="0">
              <a:spAutoFit/>
            </a:bodyPr>
            <a:lstStyle/>
            <a:p>
              <a:pPr marL="0" marR="0" lvl="0" indent="0" defTabSz="91434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gradFill>
                    <a:gsLst>
                      <a:gs pos="2917">
                        <a:srgbClr val="505050"/>
                      </a:gs>
                      <a:gs pos="30000">
                        <a:srgbClr val="505050"/>
                      </a:gs>
                    </a:gsLst>
                    <a:lin ang="5400000" scaled="0"/>
                  </a:gradFill>
                  <a:effectLst/>
                  <a:uLnTx/>
                  <a:uFillTx/>
                </a:rPr>
                <a:t>Main colors</a:t>
              </a:r>
            </a:p>
          </p:txBody>
        </p:sp>
        <p:sp>
          <p:nvSpPr>
            <p:cNvPr id="10" name="TextBox 9"/>
            <p:cNvSpPr txBox="1"/>
            <p:nvPr userDrawn="1"/>
          </p:nvSpPr>
          <p:spPr>
            <a:xfrm rot="5400000">
              <a:off x="11742070" y="4230581"/>
              <a:ext cx="2656496" cy="323165"/>
            </a:xfrm>
            <a:prstGeom prst="rect">
              <a:avLst/>
            </a:prstGeom>
            <a:noFill/>
          </p:spPr>
          <p:txBody>
            <a:bodyPr wrap="none" lIns="0" tIns="91440" rIns="182880" bIns="91440" rtlCol="0">
              <a:spAutoFit/>
            </a:bodyPr>
            <a:lstStyle/>
            <a:p>
              <a:pPr marL="0" marR="0" lvl="0" indent="0" defTabSz="91434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gradFill>
                    <a:gsLst>
                      <a:gs pos="2917">
                        <a:srgbClr val="505050"/>
                      </a:gs>
                      <a:gs pos="30000">
                        <a:srgbClr val="505050"/>
                      </a:gs>
                    </a:gsLst>
                    <a:lin ang="5400000" scaled="0"/>
                  </a:gradFill>
                  <a:effectLst/>
                  <a:uLnTx/>
                  <a:uFillTx/>
                </a:rPr>
                <a:t>Secondary colors (use only when necessary)</a:t>
              </a:r>
            </a:p>
          </p:txBody>
        </p:sp>
      </p:grpSp>
    </p:spTree>
    <p:extLst>
      <p:ext uri="{BB962C8B-B14F-4D97-AF65-F5344CB8AC3E}">
        <p14:creationId xmlns:p14="http://schemas.microsoft.com/office/powerpoint/2010/main" val="3362337330"/>
      </p:ext>
    </p:extLst>
  </p:cSld>
  <p:clrMap bg1="lt1" tx1="dk1" bg2="lt2" tx2="dk2" accent1="accent1" accent2="accent2" accent3="accent3" accent4="accent4" accent5="accent5" accent6="accent6" hlink="hlink" folHlink="folHlink"/>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1073085070"/>
      </p:ext>
    </p:extLst>
  </p:cSld>
  <p:clrMap bg1="dk1" tx1="lt1" bg2="dk2" tx2="lt2" accent1="accent1" accent2="accent2" accent3="accent3" accent4="accent4" accent5="accent5" accent6="accent6" hlink="hlink" folHlink="folHlink"/>
  <p:sldLayoutIdLst>
    <p:sldLayoutId id="2147484567" r:id="rId1"/>
    <p:sldLayoutId id="2147484569" r:id="rId2"/>
    <p:sldLayoutId id="2147484573" r:id="rId3"/>
    <p:sldLayoutId id="2147484576" r:id="rId4"/>
    <p:sldLayoutId id="2147484580" r:id="rId5"/>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3" name="Group 2"/>
          <p:cNvGrpSpPr/>
          <p:nvPr userDrawn="1"/>
        </p:nvGrpSpPr>
        <p:grpSpPr>
          <a:xfrm>
            <a:off x="12618967" y="0"/>
            <a:ext cx="952401" cy="5766965"/>
            <a:chOff x="12618967" y="0"/>
            <a:chExt cx="952401" cy="5766965"/>
          </a:xfrm>
        </p:grpSpPr>
        <p:grpSp>
          <p:nvGrpSpPr>
            <p:cNvPr id="18" name="Group 17"/>
            <p:cNvGrpSpPr/>
            <p:nvPr userDrawn="1"/>
          </p:nvGrpSpPr>
          <p:grpSpPr>
            <a:xfrm>
              <a:off x="12618967" y="0"/>
              <a:ext cx="952401" cy="5720411"/>
              <a:chOff x="12618967" y="0"/>
              <a:chExt cx="952401" cy="5720411"/>
            </a:xfrm>
          </p:grpSpPr>
          <p:grpSp>
            <p:nvGrpSpPr>
              <p:cNvPr id="26" name="Group 25"/>
              <p:cNvGrpSpPr/>
              <p:nvPr userDrawn="1"/>
            </p:nvGrpSpPr>
            <p:grpSpPr>
              <a:xfrm rot="5400000">
                <a:off x="11580864" y="1044098"/>
                <a:ext cx="2705442" cy="629236"/>
                <a:chOff x="1584344" y="4543426"/>
                <a:chExt cx="2705442"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32472"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a:t>
                  </a:r>
                  <a:r>
                    <a:rPr lang="en-US" sz="500" baseline="0" dirty="0">
                      <a:gradFill>
                        <a:gsLst>
                          <a:gs pos="0">
                            <a:srgbClr val="FFFFFF"/>
                          </a:gs>
                          <a:gs pos="100000">
                            <a:srgbClr val="FFFFFF"/>
                          </a:gs>
                        </a:gsLst>
                        <a:lin ang="5400000" scaled="0"/>
                      </a:gradFill>
                      <a:ea typeface="Segoe UI" pitchFamily="34" charset="0"/>
                      <a:cs typeface="Segoe UI" pitchFamily="34" charset="0"/>
                    </a:rPr>
                    <a:t>216 G:59 B:1</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32472"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a:t>
                  </a:r>
                  <a:r>
                    <a:rPr lang="en-US" sz="500" baseline="0" dirty="0">
                      <a:gradFill>
                        <a:gsLst>
                          <a:gs pos="0">
                            <a:srgbClr val="FFFFFF"/>
                          </a:gs>
                          <a:gs pos="100000">
                            <a:srgbClr val="FFFFFF"/>
                          </a:gs>
                        </a:gsLst>
                        <a:lin ang="5400000" scaled="0"/>
                      </a:gradFill>
                      <a:ea typeface="Segoe UI" pitchFamily="34" charset="0"/>
                      <a:cs typeface="Segoe UI" pitchFamily="34" charset="0"/>
                    </a:rPr>
                    <a:t>0 G:120 B:215</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userDrawn="1"/>
              </p:nvSpPr>
              <p:spPr bwMode="auto">
                <a:xfrm>
                  <a:off x="3419856"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14644">
                            <a:schemeClr val="tx1"/>
                          </a:gs>
                          <a:gs pos="42000">
                            <a:schemeClr val="tx1"/>
                          </a:gs>
                        </a:gsLst>
                        <a:lin ang="5400000" scaled="0"/>
                      </a:gradFill>
                      <a:latin typeface="+mn-lt"/>
                      <a:ea typeface="Segoe UI" pitchFamily="34" charset="0"/>
                      <a:cs typeface="Segoe UI" pitchFamily="34" charset="0"/>
                    </a:rPr>
                    <a:t>Light Green</a:t>
                  </a:r>
                </a:p>
                <a:p>
                  <a:pPr algn="l" defTabSz="932472" fontAlgn="base">
                    <a:lnSpc>
                      <a:spcPct val="100000"/>
                    </a:lnSpc>
                    <a:spcBef>
                      <a:spcPct val="0"/>
                    </a:spcBef>
                    <a:spcAft>
                      <a:spcPct val="0"/>
                    </a:spcAft>
                  </a:pPr>
                  <a:r>
                    <a:rPr lang="en-US" sz="500" dirty="0">
                      <a:gradFill>
                        <a:gsLst>
                          <a:gs pos="10042">
                            <a:schemeClr val="tx1"/>
                          </a:gs>
                          <a:gs pos="39000">
                            <a:schemeClr val="tx1"/>
                          </a:gs>
                        </a:gsLst>
                        <a:lin ang="5400000" scaled="0"/>
                      </a:gradFill>
                      <a:ea typeface="Segoe UI" pitchFamily="34" charset="0"/>
                      <a:cs typeface="Segoe UI" pitchFamily="34" charset="0"/>
                    </a:rPr>
                    <a:t>R:</a:t>
                  </a:r>
                  <a:r>
                    <a:rPr lang="en-US" sz="500" baseline="0" dirty="0">
                      <a:gradFill>
                        <a:gsLst>
                          <a:gs pos="10042">
                            <a:schemeClr val="tx1"/>
                          </a:gs>
                          <a:gs pos="39000">
                            <a:schemeClr val="tx1"/>
                          </a:gs>
                        </a:gsLst>
                        <a:lin ang="5400000" scaled="0"/>
                      </a:gradFill>
                      <a:ea typeface="Segoe UI" pitchFamily="34" charset="0"/>
                      <a:cs typeface="Segoe UI" pitchFamily="34" charset="0"/>
                    </a:rPr>
                    <a:t>186 G:216 B:10</a:t>
                  </a:r>
                  <a:endParaRPr lang="en-US" sz="500" dirty="0">
                    <a:gradFill>
                      <a:gsLst>
                        <a:gs pos="10042">
                          <a:schemeClr val="tx1"/>
                        </a:gs>
                        <a:gs pos="39000">
                          <a:schemeClr val="tx1"/>
                        </a:gs>
                      </a:gsLst>
                      <a:lin ang="5400000" scaled="0"/>
                    </a:gradFill>
                    <a:ea typeface="Segoe UI" pitchFamily="34" charset="0"/>
                    <a:cs typeface="Segoe UI" pitchFamily="34" charset="0"/>
                  </a:endParaRP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92 G:45 B:145</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0 G:32 B:80</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14644">
                            <a:schemeClr val="tx1"/>
                          </a:gs>
                          <a:gs pos="42000">
                            <a:schemeClr val="tx1"/>
                          </a:gs>
                        </a:gsLst>
                        <a:lin ang="5400000" scaled="0"/>
                      </a:gradFill>
                      <a:latin typeface="+mn-lt"/>
                      <a:ea typeface="Segoe UI" pitchFamily="34" charset="0"/>
                      <a:cs typeface="Segoe UI" pitchFamily="34" charset="0"/>
                    </a:rPr>
                    <a:t>Yellow</a:t>
                  </a:r>
                </a:p>
                <a:p>
                  <a:pPr marL="0" algn="l" defTabSz="932472" rtl="0" eaLnBrk="1" fontAlgn="base" latinLnBrk="0" hangingPunct="1">
                    <a:lnSpc>
                      <a:spcPct val="100000"/>
                    </a:lnSpc>
                    <a:spcBef>
                      <a:spcPct val="0"/>
                    </a:spcBef>
                    <a:spcAft>
                      <a:spcPct val="0"/>
                    </a:spcAft>
                  </a:pPr>
                  <a:r>
                    <a:rPr lang="en-US" sz="500" kern="1200" dirty="0">
                      <a:gradFill>
                        <a:gsLst>
                          <a:gs pos="10042">
                            <a:schemeClr val="tx1"/>
                          </a:gs>
                          <a:gs pos="39000">
                            <a:schemeClr val="tx1"/>
                          </a:gs>
                        </a:gsLst>
                        <a:lin ang="5400000" scaled="0"/>
                      </a:gradFill>
                      <a:latin typeface="+mn-lt"/>
                      <a:ea typeface="Segoe UI" pitchFamily="34" charset="0"/>
                      <a:cs typeface="Segoe UI" pitchFamily="34" charset="0"/>
                    </a:rPr>
                    <a:t>R:255 G:185 B:0</a:t>
                  </a:r>
                </a:p>
              </p:txBody>
            </p:sp>
          </p:grpSp>
          <p:grpSp>
            <p:nvGrpSpPr>
              <p:cNvPr id="27" name="Group 26"/>
              <p:cNvGrpSpPr/>
              <p:nvPr userDrawn="1"/>
            </p:nvGrpSpPr>
            <p:grpSpPr>
              <a:xfrm rot="5400000">
                <a:off x="11870606" y="3812276"/>
                <a:ext cx="1786491" cy="289766"/>
                <a:chOff x="4476564" y="4543426"/>
                <a:chExt cx="1786491" cy="289766"/>
              </a:xfrm>
            </p:grpSpPr>
            <p:sp>
              <p:nvSpPr>
                <p:cNvPr id="33" name="Rectangle 32"/>
                <p:cNvSpPr/>
                <p:nvPr userDrawn="1"/>
              </p:nvSpPr>
              <p:spPr bwMode="auto">
                <a:xfrm>
                  <a:off x="4476564" y="4543426"/>
                  <a:ext cx="869930" cy="289766"/>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Mid-Blue</a:t>
                  </a:r>
                </a:p>
                <a:p>
                  <a:pPr marL="0" algn="l" defTabSz="932472" rtl="0" eaLnBrk="1" fontAlgn="base" latinLnBrk="0" hangingPunct="1">
                    <a:lnSpc>
                      <a:spcPct val="100000"/>
                    </a:lnSpc>
                    <a:spcBef>
                      <a:spcPct val="0"/>
                    </a:spcBef>
                    <a:spcAft>
                      <a:spcPct val="0"/>
                    </a:spcAft>
                  </a:pPr>
                  <a:r>
                    <a:rPr lang="en-US" sz="500" kern="1200" dirty="0">
                      <a:gradFill>
                        <a:gsLst>
                          <a:gs pos="2092">
                            <a:srgbClr val="F8F8F8"/>
                          </a:gs>
                          <a:gs pos="10042">
                            <a:srgbClr val="F8F8F8"/>
                          </a:gs>
                        </a:gsLst>
                        <a:lin ang="5400000" scaled="0"/>
                      </a:gradFill>
                      <a:latin typeface="+mn-lt"/>
                      <a:ea typeface="Segoe UI" pitchFamily="34" charset="0"/>
                      <a:cs typeface="Segoe UI" pitchFamily="34" charset="0"/>
                    </a:rPr>
                    <a:t>R:0 G:24 B:143</a:t>
                  </a:r>
                </a:p>
              </p:txBody>
            </p:sp>
            <p:sp>
              <p:nvSpPr>
                <p:cNvPr id="19" name="Rectangle 18"/>
                <p:cNvSpPr/>
                <p:nvPr userDrawn="1"/>
              </p:nvSpPr>
              <p:spPr bwMode="auto">
                <a:xfrm>
                  <a:off x="5393125" y="4543426"/>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14644">
                            <a:schemeClr val="tx1"/>
                          </a:gs>
                          <a:gs pos="42000">
                            <a:schemeClr val="tx1"/>
                          </a:gs>
                        </a:gsLst>
                        <a:lin ang="5400000" scaled="0"/>
                      </a:gradFill>
                      <a:latin typeface="+mn-lt"/>
                      <a:ea typeface="Segoe UI" pitchFamily="34" charset="0"/>
                      <a:cs typeface="Segoe UI" pitchFamily="34" charset="0"/>
                    </a:rPr>
                    <a:t>Light Blue</a:t>
                  </a:r>
                </a:p>
                <a:p>
                  <a:pPr marL="0" algn="l" defTabSz="932472" rtl="0" eaLnBrk="1" fontAlgn="base" latinLnBrk="0" hangingPunct="1">
                    <a:lnSpc>
                      <a:spcPct val="100000"/>
                    </a:lnSpc>
                    <a:spcBef>
                      <a:spcPct val="0"/>
                    </a:spcBef>
                    <a:spcAft>
                      <a:spcPct val="0"/>
                    </a:spcAft>
                  </a:pPr>
                  <a:r>
                    <a:rPr lang="en-US" sz="500" kern="1200" dirty="0">
                      <a:gradFill>
                        <a:gsLst>
                          <a:gs pos="10042">
                            <a:schemeClr val="tx1"/>
                          </a:gs>
                          <a:gs pos="39000">
                            <a:schemeClr val="tx1"/>
                          </a:gs>
                        </a:gsLst>
                        <a:lin ang="5400000" scaled="0"/>
                      </a:gradFill>
                      <a:latin typeface="+mn-lt"/>
                      <a:ea typeface="Segoe UI" pitchFamily="34" charset="0"/>
                      <a:cs typeface="Segoe UI" pitchFamily="34" charset="0"/>
                    </a:rPr>
                    <a:t>R:0 G:188 B:242</a:t>
                  </a:r>
                </a:p>
              </p:txBody>
            </p:sp>
          </p:grpSp>
          <p:sp>
            <p:nvSpPr>
              <p:cNvPr id="28" name="TextBox 27"/>
              <p:cNvSpPr txBox="1"/>
              <p:nvPr userDrawn="1"/>
            </p:nvSpPr>
            <p:spPr>
              <a:xfrm rot="5400000">
                <a:off x="12988035" y="260168"/>
                <a:ext cx="843501" cy="32316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2070" y="4230580"/>
                <a:ext cx="2656496" cy="32316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Secondary colors (use only when</a:t>
                </a:r>
                <a:r>
                  <a:rPr lang="en-US" sz="1000" baseline="0" dirty="0">
                    <a:gradFill>
                      <a:gsLst>
                        <a:gs pos="2917">
                          <a:schemeClr val="tx1"/>
                        </a:gs>
                        <a:gs pos="30000">
                          <a:schemeClr val="tx1"/>
                        </a:gs>
                      </a:gsLst>
                      <a:lin ang="5400000" scaled="0"/>
                    </a:gradFill>
                  </a:rPr>
                  <a:t> necessary)</a:t>
                </a:r>
                <a:endParaRPr lang="en-US" sz="1000" dirty="0">
                  <a:gradFill>
                    <a:gsLst>
                      <a:gs pos="2917">
                        <a:schemeClr val="tx1"/>
                      </a:gs>
                      <a:gs pos="30000">
                        <a:schemeClr val="tx1"/>
                      </a:gs>
                    </a:gsLst>
                    <a:lin ang="5400000" scaled="0"/>
                  </a:gradFill>
                </a:endParaRPr>
              </a:p>
            </p:txBody>
          </p:sp>
        </p:grpSp>
        <p:sp>
          <p:nvSpPr>
            <p:cNvPr id="20" name="Rectangle 19"/>
            <p:cNvSpPr/>
            <p:nvPr userDrawn="1"/>
          </p:nvSpPr>
          <p:spPr bwMode="auto">
            <a:xfrm rot="5400000">
              <a:off x="12328886" y="5187117"/>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12389">
                        <a:srgbClr val="FFFFFF"/>
                      </a:gs>
                      <a:gs pos="46000">
                        <a:srgbClr val="FFFFFF"/>
                      </a:gs>
                    </a:gsLst>
                    <a:lin ang="5400000" scaled="0"/>
                  </a:gradFill>
                  <a:latin typeface="+mn-lt"/>
                  <a:ea typeface="Segoe UI" pitchFamily="34" charset="0"/>
                  <a:cs typeface="Segoe UI" pitchFamily="34" charset="0"/>
                </a:rPr>
                <a:t>Gray</a:t>
              </a:r>
            </a:p>
            <a:p>
              <a:pPr marL="0" algn="l" defTabSz="932472" rtl="0" eaLnBrk="1" fontAlgn="base" latinLnBrk="0" hangingPunct="1">
                <a:lnSpc>
                  <a:spcPct val="100000"/>
                </a:lnSpc>
                <a:spcBef>
                  <a:spcPct val="0"/>
                </a:spcBef>
                <a:spcAft>
                  <a:spcPct val="0"/>
                </a:spcAft>
              </a:pPr>
              <a:r>
                <a:rPr lang="en-US" sz="500" kern="1200" dirty="0">
                  <a:gradFill>
                    <a:gsLst>
                      <a:gs pos="12389">
                        <a:srgbClr val="FFFFFF"/>
                      </a:gs>
                      <a:gs pos="46000">
                        <a:srgbClr val="FFFFFF"/>
                      </a:gs>
                    </a:gsLst>
                    <a:lin ang="5400000" scaled="0"/>
                  </a:gradFill>
                  <a:latin typeface="+mn-lt"/>
                  <a:ea typeface="Segoe UI" pitchFamily="34" charset="0"/>
                  <a:cs typeface="Segoe UI" pitchFamily="34" charset="0"/>
                </a:rPr>
                <a:t>R:80 G:80 B:80</a:t>
              </a:r>
            </a:p>
          </p:txBody>
        </p:sp>
      </p:grpSp>
    </p:spTree>
    <p:extLst>
      <p:ext uri="{BB962C8B-B14F-4D97-AF65-F5344CB8AC3E}">
        <p14:creationId xmlns:p14="http://schemas.microsoft.com/office/powerpoint/2010/main" val="1807344856"/>
      </p:ext>
    </p:extLst>
  </p:cSld>
  <p:clrMap bg1="lt1" tx1="dk1" bg2="lt2" tx2="dk2" accent1="accent1" accent2="accent2" accent3="accent3" accent4="accent4" accent5="accent5" accent6="accent6" hlink="hlink" folHlink="folHlink"/>
  <p:sldLayoutIdLst>
    <p:sldLayoutId id="2147484582" r:id="rId1"/>
    <p:sldLayoutId id="2147484583" r:id="rId2"/>
    <p:sldLayoutId id="2147484584" r:id="rId3"/>
    <p:sldLayoutId id="2147484585" r:id="rId4"/>
    <p:sldLayoutId id="2147484586" r:id="rId5"/>
    <p:sldLayoutId id="2147484587" r:id="rId6"/>
    <p:sldLayoutId id="2147484588" r:id="rId7"/>
    <p:sldLayoutId id="2147484589" r:id="rId8"/>
    <p:sldLayoutId id="2147484590" r:id="rId9"/>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55008" y="372394"/>
            <a:ext cx="10726460" cy="135195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55008" y="1861968"/>
            <a:ext cx="10726460" cy="443796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55008" y="6482889"/>
            <a:ext cx="2798207" cy="372394"/>
          </a:xfrm>
          <a:prstGeom prst="rect">
            <a:avLst/>
          </a:prstGeom>
        </p:spPr>
        <p:txBody>
          <a:bodyPr vert="horz" lIns="91440" tIns="45720" rIns="91440" bIns="45720" rtlCol="0" anchor="ctr"/>
          <a:lstStyle>
            <a:lvl1pPr algn="l">
              <a:defRPr sz="1224">
                <a:solidFill>
                  <a:schemeClr val="tx1">
                    <a:tint val="75000"/>
                  </a:schemeClr>
                </a:solidFill>
              </a:defRPr>
            </a:lvl1pPr>
          </a:lstStyle>
          <a:p>
            <a:fld id="{F8E97784-E3E6-405D-A188-BB21A2BFA422}" type="datetimeFigureOut">
              <a:rPr lang="en-US" smtClean="0"/>
              <a:t>5/6/2017</a:t>
            </a:fld>
            <a:endParaRPr lang="en-US"/>
          </a:p>
        </p:txBody>
      </p:sp>
      <p:sp>
        <p:nvSpPr>
          <p:cNvPr id="5" name="Footer Placeholder 4"/>
          <p:cNvSpPr>
            <a:spLocks noGrp="1"/>
          </p:cNvSpPr>
          <p:nvPr>
            <p:ph type="ftr" sz="quarter" idx="3"/>
          </p:nvPr>
        </p:nvSpPr>
        <p:spPr>
          <a:xfrm>
            <a:off x="4119583" y="6482889"/>
            <a:ext cx="4197310" cy="372394"/>
          </a:xfrm>
          <a:prstGeom prst="rect">
            <a:avLst/>
          </a:prstGeom>
        </p:spPr>
        <p:txBody>
          <a:bodyPr vert="horz" lIns="91440" tIns="45720" rIns="91440" bIns="45720" rtlCol="0" anchor="ctr"/>
          <a:lstStyle>
            <a:lvl1pPr algn="ctr">
              <a:defRPr sz="1224">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83260" y="6482889"/>
            <a:ext cx="2798207" cy="372394"/>
          </a:xfrm>
          <a:prstGeom prst="rect">
            <a:avLst/>
          </a:prstGeom>
        </p:spPr>
        <p:txBody>
          <a:bodyPr vert="horz" lIns="91440" tIns="45720" rIns="91440" bIns="45720" rtlCol="0" anchor="ctr"/>
          <a:lstStyle>
            <a:lvl1pPr algn="r">
              <a:defRPr sz="1224">
                <a:solidFill>
                  <a:schemeClr val="tx1">
                    <a:tint val="75000"/>
                  </a:schemeClr>
                </a:solidFill>
              </a:defRPr>
            </a:lvl1pPr>
          </a:lstStyle>
          <a:p>
            <a:fld id="{9553DE1E-725A-4079-ADE7-6C8DF8549E49}" type="slidenum">
              <a:rPr lang="en-US" smtClean="0"/>
              <a:t>‹#›</a:t>
            </a:fld>
            <a:endParaRPr lang="en-US"/>
          </a:p>
        </p:txBody>
      </p:sp>
    </p:spTree>
    <p:extLst>
      <p:ext uri="{BB962C8B-B14F-4D97-AF65-F5344CB8AC3E}">
        <p14:creationId xmlns:p14="http://schemas.microsoft.com/office/powerpoint/2010/main" val="3904554876"/>
      </p:ext>
    </p:extLst>
  </p:cSld>
  <p:clrMap bg1="lt1" tx1="dk1" bg2="lt2" tx2="dk2" accent1="accent1" accent2="accent2" accent3="accent3" accent4="accent4" accent5="accent5" accent6="accent6" hlink="hlink" folHlink="folHlink"/>
  <p:sldLayoutIdLst>
    <p:sldLayoutId id="2147484592" r:id="rId1"/>
    <p:sldLayoutId id="2147484593" r:id="rId2"/>
    <p:sldLayoutId id="2147484594" r:id="rId3"/>
    <p:sldLayoutId id="2147484595" r:id="rId4"/>
    <p:sldLayoutId id="2147484596" r:id="rId5"/>
    <p:sldLayoutId id="2147484597" r:id="rId6"/>
    <p:sldLayoutId id="2147484598" r:id="rId7"/>
    <p:sldLayoutId id="2147484599" r:id="rId8"/>
    <p:sldLayoutId id="2147484600" r:id="rId9"/>
    <p:sldLayoutId id="2147484601" r:id="rId10"/>
    <p:sldLayoutId id="2147484602" r:id="rId11"/>
  </p:sldLayoutIdLst>
  <p:txStyles>
    <p:titleStyle>
      <a:lvl1pPr algn="l" defTabSz="932597" rtl="0" eaLnBrk="1" latinLnBrk="0" hangingPunct="1">
        <a:lnSpc>
          <a:spcPct val="90000"/>
        </a:lnSpc>
        <a:spcBef>
          <a:spcPct val="0"/>
        </a:spcBef>
        <a:buNone/>
        <a:defRPr sz="4488" kern="1200">
          <a:solidFill>
            <a:schemeClr val="tx1"/>
          </a:solidFill>
          <a:latin typeface="+mj-lt"/>
          <a:ea typeface="+mj-ea"/>
          <a:cs typeface="+mj-cs"/>
        </a:defRPr>
      </a:lvl1pPr>
    </p:titleStyle>
    <p:body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19" cstate="screen">
            <a:extLst>
              <a:ext uri="{28A0092B-C50C-407E-A947-70E740481C1C}">
                <a14:useLocalDpi xmlns:a14="http://schemas.microsoft.com/office/drawing/2010/main"/>
              </a:ext>
            </a:extLst>
          </a:blip>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341161912"/>
      </p:ext>
    </p:extLst>
  </p:cSld>
  <p:clrMap bg1="lt1" tx1="dk1" bg2="lt2" tx2="dk2" accent1="accent1" accent2="accent2" accent3="accent3" accent4="accent4" accent5="accent5" accent6="accent6" hlink="hlink" folHlink="folHlink"/>
  <p:sldLayoutIdLst>
    <p:sldLayoutId id="2147484604" r:id="rId1"/>
    <p:sldLayoutId id="2147484605" r:id="rId2"/>
    <p:sldLayoutId id="2147484606" r:id="rId3"/>
    <p:sldLayoutId id="2147484607" r:id="rId4"/>
    <p:sldLayoutId id="2147484608" r:id="rId5"/>
    <p:sldLayoutId id="2147484609" r:id="rId6"/>
    <p:sldLayoutId id="2147484610" r:id="rId7"/>
    <p:sldLayoutId id="2147484611" r:id="rId8"/>
    <p:sldLayoutId id="2147484612" r:id="rId9"/>
    <p:sldLayoutId id="2147484613" r:id="rId10"/>
    <p:sldLayoutId id="2147484614" r:id="rId11"/>
    <p:sldLayoutId id="2147484615" r:id="rId12"/>
    <p:sldLayoutId id="2147484616" r:id="rId13"/>
    <p:sldLayoutId id="2147484617" r:id="rId14"/>
    <p:sldLayoutId id="2147484618" r:id="rId15"/>
    <p:sldLayoutId id="2147484619" r:id="rId16"/>
    <p:sldLayoutId id="2147484620" r:id="rId17"/>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34.png"/><Relationship Id="rId3" Type="http://schemas.openxmlformats.org/officeDocument/2006/relationships/image" Target="../media/image24.png"/><Relationship Id="rId7" Type="http://schemas.openxmlformats.org/officeDocument/2006/relationships/image" Target="../media/image28.png"/><Relationship Id="rId12" Type="http://schemas.openxmlformats.org/officeDocument/2006/relationships/image" Target="../media/image33.png"/><Relationship Id="rId2" Type="http://schemas.openxmlformats.org/officeDocument/2006/relationships/notesSlide" Target="../notesSlides/notesSlide9.xml"/><Relationship Id="rId1" Type="http://schemas.openxmlformats.org/officeDocument/2006/relationships/slideLayout" Target="../slideLayouts/slideLayout16.xml"/><Relationship Id="rId6" Type="http://schemas.openxmlformats.org/officeDocument/2006/relationships/image" Target="../media/image27.png"/><Relationship Id="rId11" Type="http://schemas.openxmlformats.org/officeDocument/2006/relationships/image" Target="../media/image32.png"/><Relationship Id="rId5" Type="http://schemas.openxmlformats.org/officeDocument/2006/relationships/image" Target="../media/image26.png"/><Relationship Id="rId10" Type="http://schemas.openxmlformats.org/officeDocument/2006/relationships/image" Target="../media/image31.png"/><Relationship Id="rId4" Type="http://schemas.openxmlformats.org/officeDocument/2006/relationships/image" Target="../media/image25.emf"/><Relationship Id="rId9" Type="http://schemas.openxmlformats.org/officeDocument/2006/relationships/image" Target="../media/image30.png"/></Relationships>
</file>

<file path=ppt/slides/_rels/slide11.xml.rels><?xml version="1.0" encoding="UTF-8" standalone="yes"?>
<Relationships xmlns="http://schemas.openxmlformats.org/package/2006/relationships"><Relationship Id="rId8" Type="http://schemas.openxmlformats.org/officeDocument/2006/relationships/image" Target="../media/image39.emf"/><Relationship Id="rId13" Type="http://schemas.openxmlformats.org/officeDocument/2006/relationships/image" Target="../media/image44.png"/><Relationship Id="rId18" Type="http://schemas.openxmlformats.org/officeDocument/2006/relationships/image" Target="../media/image48.emf"/><Relationship Id="rId3" Type="http://schemas.openxmlformats.org/officeDocument/2006/relationships/image" Target="../media/image25.emf"/><Relationship Id="rId7" Type="http://schemas.openxmlformats.org/officeDocument/2006/relationships/image" Target="../media/image38.png"/><Relationship Id="rId12" Type="http://schemas.openxmlformats.org/officeDocument/2006/relationships/image" Target="../media/image43.png"/><Relationship Id="rId17" Type="http://schemas.openxmlformats.org/officeDocument/2006/relationships/image" Target="../media/image47.emf"/><Relationship Id="rId2" Type="http://schemas.openxmlformats.org/officeDocument/2006/relationships/notesSlide" Target="../notesSlides/notesSlide10.xml"/><Relationship Id="rId16" Type="http://schemas.microsoft.com/office/2007/relationships/hdphoto" Target="../media/hdphoto2.wdp"/><Relationship Id="rId1" Type="http://schemas.openxmlformats.org/officeDocument/2006/relationships/slideLayout" Target="../slideLayouts/slideLayout10.xml"/><Relationship Id="rId6" Type="http://schemas.openxmlformats.org/officeDocument/2006/relationships/image" Target="../media/image37.png"/><Relationship Id="rId11" Type="http://schemas.openxmlformats.org/officeDocument/2006/relationships/image" Target="../media/image42.emf"/><Relationship Id="rId5" Type="http://schemas.openxmlformats.org/officeDocument/2006/relationships/image" Target="../media/image36.png"/><Relationship Id="rId15" Type="http://schemas.openxmlformats.org/officeDocument/2006/relationships/image" Target="../media/image46.png"/><Relationship Id="rId10" Type="http://schemas.openxmlformats.org/officeDocument/2006/relationships/image" Target="../media/image41.emf"/><Relationship Id="rId19" Type="http://schemas.openxmlformats.org/officeDocument/2006/relationships/image" Target="../media/image49.png"/><Relationship Id="rId4" Type="http://schemas.openxmlformats.org/officeDocument/2006/relationships/image" Target="../media/image35.png"/><Relationship Id="rId9" Type="http://schemas.openxmlformats.org/officeDocument/2006/relationships/image" Target="../media/image40.emf"/><Relationship Id="rId14" Type="http://schemas.openxmlformats.org/officeDocument/2006/relationships/image" Target="../media/image45.gif"/></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aka.ms/MicroservicesEbook" TargetMode="External"/><Relationship Id="rId7" Type="http://schemas.openxmlformats.org/officeDocument/2006/relationships/image" Target="../media/image52.png"/><Relationship Id="rId2" Type="http://schemas.openxmlformats.org/officeDocument/2006/relationships/notesSlide" Target="../notesSlides/notesSlide14.xml"/><Relationship Id="rId1" Type="http://schemas.openxmlformats.org/officeDocument/2006/relationships/slideLayout" Target="../slideLayouts/slideLayout32.xml"/><Relationship Id="rId6" Type="http://schemas.openxmlformats.org/officeDocument/2006/relationships/image" Target="../media/image51.png"/><Relationship Id="rId5" Type="http://schemas.openxmlformats.org/officeDocument/2006/relationships/hyperlink" Target="http://aka.ms/MicroservicesArchitecture" TargetMode="External"/><Relationship Id="rId4" Type="http://schemas.openxmlformats.org/officeDocument/2006/relationships/image" Target="../media/image50.png"/></Relationships>
</file>

<file path=ppt/slides/_rels/slide1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5.xml"/><Relationship Id="rId1" Type="http://schemas.openxmlformats.org/officeDocument/2006/relationships/slideLayout" Target="../slideLayouts/slideLayout9.xml"/><Relationship Id="rId5" Type="http://schemas.openxmlformats.org/officeDocument/2006/relationships/image" Target="../media/image29.png"/><Relationship Id="rId4" Type="http://schemas.microsoft.com/office/2007/relationships/hdphoto" Target="../media/hdphoto3.wdp"/></Relationships>
</file>

<file path=ppt/slides/_rels/slide17.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4.emf"/><Relationship Id="rId7" Type="http://schemas.openxmlformats.org/officeDocument/2006/relationships/image" Target="../media/image58.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emf"/></Relationships>
</file>

<file path=ppt/slides/_rels/slide1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7.xml"/><Relationship Id="rId1" Type="http://schemas.openxmlformats.org/officeDocument/2006/relationships/slideLayout" Target="../slideLayouts/slideLayout33.xml"/></Relationships>
</file>

<file path=ppt/slides/_rels/slide1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8.xml"/><Relationship Id="rId1" Type="http://schemas.openxmlformats.org/officeDocument/2006/relationships/slideLayout" Target="../slideLayouts/slideLayout9.xml"/><Relationship Id="rId5" Type="http://schemas.openxmlformats.org/officeDocument/2006/relationships/image" Target="../media/image62.png"/><Relationship Id="rId4" Type="http://schemas.openxmlformats.org/officeDocument/2006/relationships/image" Target="../media/image61.jp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0.xml"/><Relationship Id="rId1" Type="http://schemas.openxmlformats.org/officeDocument/2006/relationships/slideLayout" Target="../slideLayouts/slideLayout9.xml"/><Relationship Id="rId4" Type="http://schemas.openxmlformats.org/officeDocument/2006/relationships/image" Target="../media/image63.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2.xml"/><Relationship Id="rId1" Type="http://schemas.openxmlformats.org/officeDocument/2006/relationships/slideLayout" Target="../slideLayouts/slideLayout33.xml"/></Relationships>
</file>

<file path=ppt/slides/_rels/slide24.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hyperlink" Target="https://hub.docker.com/" TargetMode="External"/><Relationship Id="rId3" Type="http://schemas.openxmlformats.org/officeDocument/2006/relationships/image" Target="../media/image10.png"/><Relationship Id="rId7" Type="http://schemas.openxmlformats.org/officeDocument/2006/relationships/image" Target="../media/image11.png"/><Relationship Id="rId12" Type="http://schemas.openxmlformats.org/officeDocument/2006/relationships/image" Target="../media/image32.png"/><Relationship Id="rId2" Type="http://schemas.openxmlformats.org/officeDocument/2006/relationships/notesSlide" Target="../notesSlides/notesSlide23.xml"/><Relationship Id="rId1" Type="http://schemas.openxmlformats.org/officeDocument/2006/relationships/slideLayout" Target="../slideLayouts/slideLayout9.xml"/><Relationship Id="rId6" Type="http://schemas.openxmlformats.org/officeDocument/2006/relationships/image" Target="../media/image66.png"/><Relationship Id="rId11" Type="http://schemas.openxmlformats.org/officeDocument/2006/relationships/image" Target="../media/image31.png"/><Relationship Id="rId5" Type="http://schemas.openxmlformats.org/officeDocument/2006/relationships/image" Target="../media/image65.png"/><Relationship Id="rId15" Type="http://schemas.openxmlformats.org/officeDocument/2006/relationships/image" Target="../media/image67.png"/><Relationship Id="rId10" Type="http://schemas.openxmlformats.org/officeDocument/2006/relationships/image" Target="../media/image30.png"/><Relationship Id="rId4" Type="http://schemas.openxmlformats.org/officeDocument/2006/relationships/image" Target="../media/image64.png"/><Relationship Id="rId9" Type="http://schemas.openxmlformats.org/officeDocument/2006/relationships/image" Target="../media/image29.png"/><Relationship Id="rId14" Type="http://schemas.openxmlformats.org/officeDocument/2006/relationships/image" Target="../media/image33.png"/></Relationships>
</file>

<file path=ppt/slides/_rels/slide25.xml.rels><?xml version="1.0" encoding="UTF-8" standalone="yes"?>
<Relationships xmlns="http://schemas.openxmlformats.org/package/2006/relationships"><Relationship Id="rId13" Type="http://schemas.openxmlformats.org/officeDocument/2006/relationships/image" Target="../media/image78.png"/><Relationship Id="rId18" Type="http://schemas.openxmlformats.org/officeDocument/2006/relationships/image" Target="../media/image83.png"/><Relationship Id="rId26" Type="http://schemas.openxmlformats.org/officeDocument/2006/relationships/image" Target="../media/image91.png"/><Relationship Id="rId39" Type="http://schemas.openxmlformats.org/officeDocument/2006/relationships/image" Target="../media/image103.png"/><Relationship Id="rId3" Type="http://schemas.openxmlformats.org/officeDocument/2006/relationships/image" Target="../media/image68.png"/><Relationship Id="rId21" Type="http://schemas.openxmlformats.org/officeDocument/2006/relationships/image" Target="../media/image86.png"/><Relationship Id="rId34" Type="http://schemas.openxmlformats.org/officeDocument/2006/relationships/image" Target="../media/image98.png"/><Relationship Id="rId42" Type="http://schemas.openxmlformats.org/officeDocument/2006/relationships/image" Target="../media/image105.png"/><Relationship Id="rId47" Type="http://schemas.openxmlformats.org/officeDocument/2006/relationships/image" Target="../media/image110.png"/><Relationship Id="rId50" Type="http://schemas.openxmlformats.org/officeDocument/2006/relationships/image" Target="../media/image113.png"/><Relationship Id="rId7" Type="http://schemas.openxmlformats.org/officeDocument/2006/relationships/image" Target="../media/image72.png"/><Relationship Id="rId12" Type="http://schemas.openxmlformats.org/officeDocument/2006/relationships/image" Target="../media/image77.png"/><Relationship Id="rId17" Type="http://schemas.openxmlformats.org/officeDocument/2006/relationships/image" Target="../media/image82.png"/><Relationship Id="rId25" Type="http://schemas.openxmlformats.org/officeDocument/2006/relationships/image" Target="../media/image90.png"/><Relationship Id="rId33" Type="http://schemas.openxmlformats.org/officeDocument/2006/relationships/image" Target="../media/image97.png"/><Relationship Id="rId38" Type="http://schemas.openxmlformats.org/officeDocument/2006/relationships/image" Target="../media/image102.png"/><Relationship Id="rId46" Type="http://schemas.openxmlformats.org/officeDocument/2006/relationships/image" Target="../media/image109.png"/><Relationship Id="rId2" Type="http://schemas.openxmlformats.org/officeDocument/2006/relationships/notesSlide" Target="../notesSlides/notesSlide24.xml"/><Relationship Id="rId16" Type="http://schemas.openxmlformats.org/officeDocument/2006/relationships/image" Target="../media/image81.png"/><Relationship Id="rId20" Type="http://schemas.openxmlformats.org/officeDocument/2006/relationships/image" Target="../media/image85.png"/><Relationship Id="rId29" Type="http://schemas.openxmlformats.org/officeDocument/2006/relationships/image" Target="../media/image93.png"/><Relationship Id="rId41" Type="http://schemas.openxmlformats.org/officeDocument/2006/relationships/image" Target="../media/image104.png"/><Relationship Id="rId54" Type="http://schemas.openxmlformats.org/officeDocument/2006/relationships/image" Target="../media/image117.png"/><Relationship Id="rId1" Type="http://schemas.openxmlformats.org/officeDocument/2006/relationships/slideLayout" Target="../slideLayouts/slideLayout11.xml"/><Relationship Id="rId6" Type="http://schemas.openxmlformats.org/officeDocument/2006/relationships/image" Target="../media/image71.png"/><Relationship Id="rId11" Type="http://schemas.openxmlformats.org/officeDocument/2006/relationships/image" Target="../media/image76.png"/><Relationship Id="rId24" Type="http://schemas.openxmlformats.org/officeDocument/2006/relationships/image" Target="../media/image89.png"/><Relationship Id="rId32" Type="http://schemas.openxmlformats.org/officeDocument/2006/relationships/image" Target="../media/image96.png"/><Relationship Id="rId37" Type="http://schemas.openxmlformats.org/officeDocument/2006/relationships/image" Target="../media/image101.png"/><Relationship Id="rId40" Type="http://schemas.openxmlformats.org/officeDocument/2006/relationships/image" Target="../media/image29.png"/><Relationship Id="rId45" Type="http://schemas.openxmlformats.org/officeDocument/2006/relationships/image" Target="../media/image108.png"/><Relationship Id="rId53" Type="http://schemas.openxmlformats.org/officeDocument/2006/relationships/image" Target="../media/image116.png"/><Relationship Id="rId5" Type="http://schemas.openxmlformats.org/officeDocument/2006/relationships/image" Target="../media/image70.png"/><Relationship Id="rId15" Type="http://schemas.openxmlformats.org/officeDocument/2006/relationships/image" Target="../media/image80.png"/><Relationship Id="rId23" Type="http://schemas.openxmlformats.org/officeDocument/2006/relationships/image" Target="../media/image88.png"/><Relationship Id="rId28" Type="http://schemas.openxmlformats.org/officeDocument/2006/relationships/image" Target="../media/image92.png"/><Relationship Id="rId36" Type="http://schemas.openxmlformats.org/officeDocument/2006/relationships/image" Target="../media/image100.png"/><Relationship Id="rId49" Type="http://schemas.openxmlformats.org/officeDocument/2006/relationships/image" Target="../media/image112.png"/><Relationship Id="rId10" Type="http://schemas.openxmlformats.org/officeDocument/2006/relationships/image" Target="../media/image75.png"/><Relationship Id="rId19" Type="http://schemas.openxmlformats.org/officeDocument/2006/relationships/image" Target="../media/image84.png"/><Relationship Id="rId31" Type="http://schemas.openxmlformats.org/officeDocument/2006/relationships/image" Target="../media/image95.png"/><Relationship Id="rId44" Type="http://schemas.openxmlformats.org/officeDocument/2006/relationships/image" Target="../media/image107.png"/><Relationship Id="rId52" Type="http://schemas.openxmlformats.org/officeDocument/2006/relationships/image" Target="../media/image115.png"/><Relationship Id="rId4" Type="http://schemas.openxmlformats.org/officeDocument/2006/relationships/image" Target="../media/image69.png"/><Relationship Id="rId9" Type="http://schemas.openxmlformats.org/officeDocument/2006/relationships/image" Target="../media/image74.png"/><Relationship Id="rId14" Type="http://schemas.openxmlformats.org/officeDocument/2006/relationships/image" Target="../media/image79.png"/><Relationship Id="rId22" Type="http://schemas.openxmlformats.org/officeDocument/2006/relationships/image" Target="../media/image87.png"/><Relationship Id="rId27" Type="http://schemas.openxmlformats.org/officeDocument/2006/relationships/image" Target="../media/image58.png"/><Relationship Id="rId30" Type="http://schemas.openxmlformats.org/officeDocument/2006/relationships/image" Target="../media/image94.png"/><Relationship Id="rId35" Type="http://schemas.openxmlformats.org/officeDocument/2006/relationships/image" Target="../media/image99.png"/><Relationship Id="rId43" Type="http://schemas.openxmlformats.org/officeDocument/2006/relationships/image" Target="../media/image106.png"/><Relationship Id="rId48" Type="http://schemas.openxmlformats.org/officeDocument/2006/relationships/image" Target="../media/image111.png"/><Relationship Id="rId8" Type="http://schemas.openxmlformats.org/officeDocument/2006/relationships/image" Target="../media/image73.png"/><Relationship Id="rId51" Type="http://schemas.openxmlformats.org/officeDocument/2006/relationships/image" Target="../media/image11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8" Type="http://schemas.openxmlformats.org/officeDocument/2006/relationships/image" Target="../media/image120.png"/><Relationship Id="rId3" Type="http://schemas.openxmlformats.org/officeDocument/2006/relationships/image" Target="../media/image12.png"/><Relationship Id="rId7" Type="http://schemas.openxmlformats.org/officeDocument/2006/relationships/image" Target="../media/image119.jpeg"/><Relationship Id="rId2" Type="http://schemas.openxmlformats.org/officeDocument/2006/relationships/notesSlide" Target="../notesSlides/notesSlide25.xml"/><Relationship Id="rId1" Type="http://schemas.openxmlformats.org/officeDocument/2006/relationships/slideLayout" Target="../slideLayouts/slideLayout10.xml"/><Relationship Id="rId6" Type="http://schemas.openxmlformats.org/officeDocument/2006/relationships/image" Target="../media/image118.png"/><Relationship Id="rId5" Type="http://schemas.openxmlformats.org/officeDocument/2006/relationships/image" Target="../media/image116.png"/><Relationship Id="rId10" Type="http://schemas.openxmlformats.org/officeDocument/2006/relationships/comments" Target="../comments/comment1.xml"/><Relationship Id="rId4" Type="http://schemas.openxmlformats.org/officeDocument/2006/relationships/image" Target="../media/image11.png"/><Relationship Id="rId9" Type="http://schemas.openxmlformats.org/officeDocument/2006/relationships/image" Target="../media/image121.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3" Type="http://schemas.openxmlformats.org/officeDocument/2006/relationships/hyperlink" Target="http://aka.ms/MicroservicesEbook" TargetMode="External"/><Relationship Id="rId2" Type="http://schemas.openxmlformats.org/officeDocument/2006/relationships/notesSlide" Target="../notesSlides/notesSlide27.xml"/><Relationship Id="rId1" Type="http://schemas.openxmlformats.org/officeDocument/2006/relationships/slideLayout" Target="../slideLayouts/slideLayout32.xml"/><Relationship Id="rId6" Type="http://schemas.openxmlformats.org/officeDocument/2006/relationships/image" Target="../media/image51.png"/><Relationship Id="rId5" Type="http://schemas.openxmlformats.org/officeDocument/2006/relationships/hyperlink" Target="http://aka.ms/MicroservicesArchitecture" TargetMode="External"/><Relationship Id="rId4" Type="http://schemas.openxmlformats.org/officeDocument/2006/relationships/image" Target="../media/image50.png"/></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11.png"/></Relationships>
</file>

<file path=ppt/slides/_rels/slide30.xml.rels><?xml version="1.0" encoding="UTF-8" standalone="yes"?>
<Relationships xmlns="http://schemas.openxmlformats.org/package/2006/relationships"><Relationship Id="rId3" Type="http://schemas.openxmlformats.org/officeDocument/2006/relationships/hyperlink" Target="http://dot.net/architecture" TargetMode="External"/><Relationship Id="rId2" Type="http://schemas.openxmlformats.org/officeDocument/2006/relationships/notesSlide" Target="../notesSlides/notesSlide28.xml"/><Relationship Id="rId1" Type="http://schemas.openxmlformats.org/officeDocument/2006/relationships/slideLayout" Target="../slideLayouts/slideLayout32.xml"/><Relationship Id="rId4" Type="http://schemas.openxmlformats.org/officeDocument/2006/relationships/image" Target="../media/image122.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32.xml"/><Relationship Id="rId4" Type="http://schemas.microsoft.com/office/2007/relationships/hdphoto" Target="../media/hdphoto4.wdp"/></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10.xml"/><Relationship Id="rId6" Type="http://schemas.openxmlformats.org/officeDocument/2006/relationships/image" Target="../media/image15.png"/><Relationship Id="rId5" Type="http://schemas.openxmlformats.org/officeDocument/2006/relationships/image" Target="../media/image14.png"/><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9.xml"/><Relationship Id="rId5" Type="http://schemas.openxmlformats.org/officeDocument/2006/relationships/image" Target="../media/image20.png"/><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22.jpeg"/><Relationship Id="rId5" Type="http://schemas.openxmlformats.org/officeDocument/2006/relationships/image" Target="../media/image10.png"/><Relationship Id="rId4" Type="http://schemas.openxmlformats.org/officeDocument/2006/relationships/hyperlink" Target="https://hub.docker.com/r/microsoft/dotnet/" TargetMode="External"/></Relationships>
</file>

<file path=ppt/slides/_rels/slide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.NET Core Microservices</a:t>
            </a:r>
          </a:p>
        </p:txBody>
      </p:sp>
      <p:sp>
        <p:nvSpPr>
          <p:cNvPr id="5" name="Text Placeholder 4"/>
          <p:cNvSpPr>
            <a:spLocks noGrp="1"/>
          </p:cNvSpPr>
          <p:nvPr>
            <p:ph type="body" sz="quarter" idx="12"/>
          </p:nvPr>
        </p:nvSpPr>
        <p:spPr/>
        <p:txBody>
          <a:bodyPr/>
          <a:lstStyle/>
          <a:p>
            <a:endParaRPr lang="en-US" dirty="0"/>
          </a:p>
        </p:txBody>
      </p:sp>
      <p:sp>
        <p:nvSpPr>
          <p:cNvPr id="2" name="Text Placeholder 1"/>
          <p:cNvSpPr>
            <a:spLocks noGrp="1"/>
          </p:cNvSpPr>
          <p:nvPr>
            <p:ph type="body" sz="quarter" idx="15"/>
          </p:nvPr>
        </p:nvSpPr>
        <p:spPr/>
        <p:txBody>
          <a:bodyPr/>
          <a:lstStyle/>
          <a:p>
            <a:endParaRPr lang="en-US"/>
          </a:p>
        </p:txBody>
      </p:sp>
    </p:spTree>
    <p:extLst>
      <p:ext uri="{BB962C8B-B14F-4D97-AF65-F5344CB8AC3E}">
        <p14:creationId xmlns:p14="http://schemas.microsoft.com/office/powerpoint/2010/main" val="2760755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66050" y="229053"/>
            <a:ext cx="11613125" cy="734534"/>
          </a:xfrm>
          <a:prstGeom prst="rect">
            <a:avLst/>
          </a:prstGeom>
        </p:spPr>
        <p:txBody>
          <a:bodyPr wrap="none">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408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Inner-Loop development workflow for Docker apps</a:t>
            </a:r>
          </a:p>
        </p:txBody>
      </p:sp>
      <p:sp>
        <p:nvSpPr>
          <p:cNvPr id="26" name="Right Arrow 5"/>
          <p:cNvSpPr/>
          <p:nvPr/>
        </p:nvSpPr>
        <p:spPr>
          <a:xfrm>
            <a:off x="1984664" y="1576635"/>
            <a:ext cx="8611544" cy="962833"/>
          </a:xfrm>
          <a:prstGeom prst="rightArrow">
            <a:avLst>
              <a:gd name="adj1" fmla="val 50000"/>
              <a:gd name="adj2" fmla="val 73537"/>
            </a:avLst>
          </a:prstGeom>
          <a:solidFill>
            <a:srgbClr val="0078D7">
              <a:lumMod val="40000"/>
              <a:lumOff val="60000"/>
            </a:srgbClr>
          </a:solidFill>
          <a:ln w="10795" cap="flat" cmpd="sng" algn="ctr">
            <a:noFill/>
            <a:prstDash val="solid"/>
          </a:ln>
          <a:effectLst/>
        </p:spPr>
        <p:txBody>
          <a:bodyPr rot="0" spcFirstLastPara="0" vertOverflow="overflow" horzOverflow="overflow" vert="horz" wrap="square" lIns="93209" tIns="93209" rIns="93209" bIns="93209" numCol="1" spcCol="0" rtlCol="0" fromWordArt="0" anchor="b" anchorCtr="0" forceAA="0" compatLnSpc="1">
            <a:prstTxWarp prst="textNoShape">
              <a:avLst/>
            </a:prstTxWarp>
            <a:noAutofit/>
          </a:bodyPr>
          <a:lstStyle/>
          <a:p>
            <a:pPr marL="0" marR="0" lvl="0" indent="0" algn="r" defTabSz="914224" rtl="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sysClr val="windowText" lastClr="000000"/>
              </a:solidFill>
              <a:effectLst/>
              <a:uLnTx/>
              <a:uFillTx/>
              <a:latin typeface="Segoe UI"/>
              <a:ea typeface="+mn-ea"/>
              <a:cs typeface="+mn-cs"/>
            </a:endParaRPr>
          </a:p>
        </p:txBody>
      </p:sp>
      <p:sp>
        <p:nvSpPr>
          <p:cNvPr id="27" name="Rounded Rectangle 11"/>
          <p:cNvSpPr/>
          <p:nvPr/>
        </p:nvSpPr>
        <p:spPr>
          <a:xfrm>
            <a:off x="733149" y="1319098"/>
            <a:ext cx="1513235" cy="1507947"/>
          </a:xfrm>
          <a:prstGeom prst="roundRect">
            <a:avLst>
              <a:gd name="adj" fmla="val 5783"/>
            </a:avLst>
          </a:prstGeom>
          <a:solidFill>
            <a:srgbClr val="505050"/>
          </a:solidFill>
          <a:ln w="28575" cap="flat" cmpd="sng" algn="ctr">
            <a:solidFill>
              <a:schemeClr val="bg1">
                <a:lumMod val="75000"/>
              </a:schemeClr>
            </a:solidFill>
            <a:prstDash val="solid"/>
          </a:ln>
          <a:effectLst/>
        </p:spPr>
        <p:txBody>
          <a:bodyPr rot="0" spcFirstLastPara="0" vertOverflow="overflow" horzOverflow="overflow" vert="horz" wrap="square" lIns="93209" tIns="93209" rIns="93209" bIns="93209" numCol="1" spcCol="0" rtlCol="0" fromWordArt="0" anchor="b" anchorCtr="0" forceAA="0" compatLnSpc="1">
            <a:prstTxWarp prst="textNoShape">
              <a:avLst/>
            </a:prstTxWarp>
            <a:noAutofit/>
          </a:bodyPr>
          <a:lstStyle/>
          <a:p>
            <a:pPr marL="0" marR="0" lvl="0" indent="0" algn="r" defTabSz="914224" rtl="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sysClr val="windowText" lastClr="000000"/>
              </a:solidFill>
              <a:effectLst/>
              <a:uLnTx/>
              <a:uFillTx/>
              <a:latin typeface="Segoe UI"/>
              <a:ea typeface="+mn-ea"/>
              <a:cs typeface="+mn-cs"/>
            </a:endParaRPr>
          </a:p>
        </p:txBody>
      </p:sp>
      <p:sp>
        <p:nvSpPr>
          <p:cNvPr id="28" name="Rounded Rectangle 12"/>
          <p:cNvSpPr/>
          <p:nvPr/>
        </p:nvSpPr>
        <p:spPr>
          <a:xfrm>
            <a:off x="2537510" y="1319098"/>
            <a:ext cx="1513235" cy="1507947"/>
          </a:xfrm>
          <a:prstGeom prst="roundRect">
            <a:avLst>
              <a:gd name="adj" fmla="val 5783"/>
            </a:avLst>
          </a:prstGeom>
          <a:solidFill>
            <a:srgbClr val="505050"/>
          </a:solidFill>
          <a:ln w="28575" cap="flat" cmpd="sng" algn="ctr">
            <a:solidFill>
              <a:schemeClr val="bg1">
                <a:lumMod val="75000"/>
              </a:schemeClr>
            </a:solidFill>
            <a:prstDash val="solid"/>
          </a:ln>
          <a:effectLst/>
        </p:spPr>
        <p:txBody>
          <a:bodyPr rot="0" spcFirstLastPara="0" vertOverflow="overflow" horzOverflow="overflow" vert="horz" wrap="square" lIns="93209" tIns="93209" rIns="93209" bIns="93209" numCol="1" spcCol="0" rtlCol="0" fromWordArt="0" anchor="b" anchorCtr="0" forceAA="0" compatLnSpc="1">
            <a:prstTxWarp prst="textNoShape">
              <a:avLst/>
            </a:prstTxWarp>
            <a:noAutofit/>
          </a:bodyPr>
          <a:lstStyle/>
          <a:p>
            <a:pPr marL="0" marR="0" lvl="0" indent="0" algn="r" defTabSz="914224" rtl="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sysClr val="windowText" lastClr="000000"/>
              </a:solidFill>
              <a:effectLst/>
              <a:uLnTx/>
              <a:uFillTx/>
              <a:latin typeface="Segoe UI"/>
              <a:ea typeface="+mn-ea"/>
              <a:cs typeface="+mn-cs"/>
            </a:endParaRPr>
          </a:p>
        </p:txBody>
      </p:sp>
      <p:sp>
        <p:nvSpPr>
          <p:cNvPr id="31" name="Rounded Rectangle 12"/>
          <p:cNvSpPr/>
          <p:nvPr/>
        </p:nvSpPr>
        <p:spPr>
          <a:xfrm>
            <a:off x="4389900" y="1317403"/>
            <a:ext cx="1513235" cy="1507947"/>
          </a:xfrm>
          <a:prstGeom prst="roundRect">
            <a:avLst>
              <a:gd name="adj" fmla="val 5783"/>
            </a:avLst>
          </a:prstGeom>
          <a:solidFill>
            <a:srgbClr val="505050"/>
          </a:solidFill>
          <a:ln w="28575" cap="flat" cmpd="sng" algn="ctr">
            <a:solidFill>
              <a:schemeClr val="bg1">
                <a:lumMod val="75000"/>
              </a:schemeClr>
            </a:solidFill>
            <a:prstDash val="solid"/>
          </a:ln>
          <a:effectLst/>
        </p:spPr>
        <p:txBody>
          <a:bodyPr rot="0" spcFirstLastPara="0" vertOverflow="overflow" horzOverflow="overflow" vert="horz" wrap="square" lIns="93209" tIns="93209" rIns="93209" bIns="93209" numCol="1" spcCol="0" rtlCol="0" fromWordArt="0" anchor="b" anchorCtr="0" forceAA="0" compatLnSpc="1">
            <a:prstTxWarp prst="textNoShape">
              <a:avLst/>
            </a:prstTxWarp>
            <a:noAutofit/>
          </a:bodyPr>
          <a:lstStyle/>
          <a:p>
            <a:pPr marL="0" marR="0" lvl="0" indent="0" algn="r" defTabSz="914224" rtl="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sysClr val="windowText" lastClr="000000"/>
              </a:solidFill>
              <a:effectLst/>
              <a:uLnTx/>
              <a:uFillTx/>
              <a:latin typeface="Segoe UI"/>
              <a:ea typeface="+mn-ea"/>
              <a:cs typeface="+mn-cs"/>
            </a:endParaRPr>
          </a:p>
        </p:txBody>
      </p:sp>
      <p:sp>
        <p:nvSpPr>
          <p:cNvPr id="32" name="TextBox 31"/>
          <p:cNvSpPr txBox="1"/>
          <p:nvPr/>
        </p:nvSpPr>
        <p:spPr>
          <a:xfrm>
            <a:off x="2683163" y="1597592"/>
            <a:ext cx="1327698" cy="398024"/>
          </a:xfrm>
          <a:prstGeom prst="rect">
            <a:avLst/>
          </a:prstGeom>
        </p:spPr>
        <p:txBody>
          <a:bodyPr vert="horz" wrap="square" lIns="93209" tIns="93209" rIns="93209" bIns="93209" rtlCol="0" anchor="t">
            <a:noAutofit/>
          </a:bodyPr>
          <a:lstStyle/>
          <a:p>
            <a:pPr marL="237846" marR="0" lvl="0" indent="-237846" algn="ctr" defTabSz="914224"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Write </a:t>
            </a:r>
          </a:p>
          <a:p>
            <a:pPr marL="237846" marR="0" lvl="0" indent="-237846" algn="ctr" defTabSz="914224"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Dockerfile/s</a:t>
            </a:r>
          </a:p>
        </p:txBody>
      </p:sp>
      <p:sp>
        <p:nvSpPr>
          <p:cNvPr id="33" name="TextBox 32"/>
          <p:cNvSpPr txBox="1"/>
          <p:nvPr/>
        </p:nvSpPr>
        <p:spPr>
          <a:xfrm>
            <a:off x="4516832" y="1554451"/>
            <a:ext cx="1415132" cy="917101"/>
          </a:xfrm>
          <a:prstGeom prst="rect">
            <a:avLst/>
          </a:prstGeom>
        </p:spPr>
        <p:txBody>
          <a:bodyPr vert="horz" wrap="square" lIns="93209" tIns="93209" rIns="93209" bIns="93209" rtlCol="0" anchor="t">
            <a:noAutofit/>
          </a:bodyPr>
          <a:lstStyle/>
          <a:p>
            <a:pPr marL="237846" marR="0" lvl="0" indent="-237846" algn="l" defTabSz="914224" rtl="0"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cxnSp>
        <p:nvCxnSpPr>
          <p:cNvPr id="42" name="Straight Arrow Connector 41"/>
          <p:cNvCxnSpPr>
            <a:stCxn id="44" idx="0"/>
            <a:endCxn id="98" idx="2"/>
          </p:cNvCxnSpPr>
          <p:nvPr/>
        </p:nvCxnSpPr>
        <p:spPr>
          <a:xfrm flipV="1">
            <a:off x="5183304" y="3047567"/>
            <a:ext cx="614" cy="465248"/>
          </a:xfrm>
          <a:prstGeom prst="straightConnector1">
            <a:avLst/>
          </a:prstGeom>
          <a:ln w="12700">
            <a:headEnd type="none"/>
            <a:tailEnd type="triangle" w="lg" len="lg"/>
          </a:ln>
        </p:spPr>
        <p:style>
          <a:lnRef idx="1">
            <a:schemeClr val="accent1"/>
          </a:lnRef>
          <a:fillRef idx="0">
            <a:schemeClr val="accent1"/>
          </a:fillRef>
          <a:effectRef idx="0">
            <a:schemeClr val="accent1"/>
          </a:effectRef>
          <a:fontRef idx="minor">
            <a:schemeClr val="tx1"/>
          </a:fontRef>
        </p:style>
      </p:cxnSp>
      <p:grpSp>
        <p:nvGrpSpPr>
          <p:cNvPr id="94" name="Group 93"/>
          <p:cNvGrpSpPr/>
          <p:nvPr/>
        </p:nvGrpSpPr>
        <p:grpSpPr>
          <a:xfrm>
            <a:off x="4553916" y="3512815"/>
            <a:ext cx="1253804" cy="1402403"/>
            <a:chOff x="4327271" y="3607307"/>
            <a:chExt cx="1229331" cy="1375030"/>
          </a:xfrm>
        </p:grpSpPr>
        <p:sp>
          <p:nvSpPr>
            <p:cNvPr id="39" name="Rectangle 38"/>
            <p:cNvSpPr/>
            <p:nvPr/>
          </p:nvSpPr>
          <p:spPr>
            <a:xfrm>
              <a:off x="4327271" y="4371977"/>
              <a:ext cx="1229331" cy="610360"/>
            </a:xfrm>
            <a:prstGeom prst="rect">
              <a:avLst/>
            </a:prstGeom>
          </p:spPr>
          <p:txBody>
            <a:bodyPr wrap="square">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dirty="0">
                  <a:ln>
                    <a:noFill/>
                  </a:ln>
                  <a:solidFill>
                    <a:sysClr val="windowText" lastClr="000000"/>
                  </a:solidFill>
                  <a:effectLst/>
                  <a:uLnTx/>
                  <a:uFillTx/>
                  <a:latin typeface="Segoe UI" panose="020B0502040204020203" pitchFamily="34" charset="0"/>
                  <a:ea typeface="Segoe UI" panose="020B0502040204020203" pitchFamily="34" charset="0"/>
                  <a:cs typeface="Segoe UI" panose="020B0502040204020203" pitchFamily="34" charset="0"/>
                </a:rPr>
                <a:t>Remote</a:t>
              </a:r>
            </a:p>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dirty="0">
                  <a:ln>
                    <a:noFill/>
                  </a:ln>
                  <a:solidFill>
                    <a:sysClr val="windowText" lastClr="000000"/>
                  </a:solidFill>
                  <a:effectLst/>
                  <a:uLnTx/>
                  <a:uFillTx/>
                  <a:latin typeface="Segoe UI" panose="020B0502040204020203" pitchFamily="34" charset="0"/>
                  <a:ea typeface="Segoe UI" panose="020B0502040204020203" pitchFamily="34" charset="0"/>
                  <a:cs typeface="Segoe UI" panose="020B0502040204020203" pitchFamily="34" charset="0"/>
                </a:rPr>
                <a:t>Docker Registry</a:t>
              </a:r>
            </a:p>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dirty="0">
                  <a:ln>
                    <a:noFill/>
                  </a:ln>
                  <a:solidFill>
                    <a:sysClr val="windowText" lastClr="000000"/>
                  </a:solidFill>
                  <a:effectLst/>
                  <a:uLnTx/>
                  <a:uFillTx/>
                  <a:latin typeface="Segoe UI" panose="020B0502040204020203" pitchFamily="34" charset="0"/>
                  <a:ea typeface="Segoe UI" panose="020B0502040204020203" pitchFamily="34" charset="0"/>
                  <a:cs typeface="Segoe UI" panose="020B0502040204020203" pitchFamily="34" charset="0"/>
                </a:rPr>
                <a:t>(i.e. Docker Hub)</a:t>
              </a:r>
            </a:p>
          </p:txBody>
        </p:sp>
        <p:pic>
          <p:nvPicPr>
            <p:cNvPr id="44" name="Picture 2" descr="Image result for Docker Registry icon"/>
            <p:cNvPicPr>
              <a:picLocks noChangeAspect="1" noChangeArrowheads="1"/>
            </p:cNvPicPr>
            <p:nvPr/>
          </p:nvPicPr>
          <p:blipFill rotWithShape="1">
            <a:blip r:embed="rId3" cstate="print">
              <a:duotone>
                <a:prstClr val="black"/>
                <a:schemeClr val="accent5">
                  <a:tint val="45000"/>
                  <a:satMod val="400000"/>
                </a:schemeClr>
              </a:duotone>
              <a:extLst>
                <a:ext uri="{28A0092B-C50C-407E-A947-70E740481C1C}">
                  <a14:useLocalDpi xmlns:a14="http://schemas.microsoft.com/office/drawing/2010/main" val="0"/>
                </a:ext>
              </a:extLst>
            </a:blip>
            <a:srcRect l="12890" t="6591" r="11216" b="5663"/>
            <a:stretch/>
          </p:blipFill>
          <p:spPr bwMode="auto">
            <a:xfrm>
              <a:off x="4439564" y="3607307"/>
              <a:ext cx="1009622" cy="940841"/>
            </a:xfrm>
            <a:prstGeom prst="rect">
              <a:avLst/>
            </a:prstGeom>
            <a:noFill/>
            <a:extLst>
              <a:ext uri="{909E8E84-426E-40DD-AFC4-6F175D3DCCD1}">
                <a14:hiddenFill xmlns:a14="http://schemas.microsoft.com/office/drawing/2010/main">
                  <a:solidFill>
                    <a:srgbClr val="FFFFFF"/>
                  </a:solidFill>
                </a14:hiddenFill>
              </a:ext>
            </a:extLst>
          </p:spPr>
        </p:pic>
      </p:grpSp>
      <p:pic>
        <p:nvPicPr>
          <p:cNvPr id="58" name="Picture 57"/>
          <p:cNvPicPr>
            <a:picLocks noChangeAspect="1"/>
          </p:cNvPicPr>
          <p:nvPr/>
        </p:nvPicPr>
        <p:blipFill>
          <a:blip r:embed="rId4">
            <a:duotone>
              <a:prstClr val="black"/>
              <a:schemeClr val="tx2">
                <a:tint val="45000"/>
                <a:satMod val="400000"/>
              </a:schemeClr>
            </a:duotone>
          </a:blip>
          <a:stretch>
            <a:fillRect/>
          </a:stretch>
        </p:blipFill>
        <p:spPr>
          <a:xfrm>
            <a:off x="1822971" y="2407451"/>
            <a:ext cx="345613" cy="360424"/>
          </a:xfrm>
          <a:prstGeom prst="rect">
            <a:avLst/>
          </a:prstGeom>
        </p:spPr>
      </p:pic>
      <p:sp>
        <p:nvSpPr>
          <p:cNvPr id="60" name="TextBox 59"/>
          <p:cNvSpPr txBox="1"/>
          <p:nvPr/>
        </p:nvSpPr>
        <p:spPr>
          <a:xfrm>
            <a:off x="998271" y="1297714"/>
            <a:ext cx="986394" cy="398402"/>
          </a:xfrm>
          <a:prstGeom prst="rect">
            <a:avLst/>
          </a:prstGeom>
        </p:spPr>
        <p:txBody>
          <a:bodyPr vert="horz" wrap="square" lIns="93209" tIns="93209" rIns="93209" bIns="93209" rtlCol="0" anchor="t">
            <a:noAutofit/>
          </a:bodyPr>
          <a:lstStyle/>
          <a:p>
            <a:pPr marL="237846" marR="0" lvl="0" indent="-237846" algn="ctr" defTabSz="914224" rtl="0" eaLnBrk="1" fontAlgn="auto" latinLnBrk="0" hangingPunct="1">
              <a:lnSpc>
                <a:spcPct val="100000"/>
              </a:lnSpc>
              <a:spcBef>
                <a:spcPts val="0"/>
              </a:spcBef>
              <a:spcAft>
                <a:spcPts val="0"/>
              </a:spcAft>
              <a:buClrTx/>
              <a:buSzTx/>
              <a:buFontTx/>
              <a:buNone/>
              <a:tabLst/>
              <a:defRPr/>
            </a:pPr>
            <a:r>
              <a:rPr kumimoji="0" lang="en-US" sz="2040" b="1" i="0" u="none" strike="noStrike" kern="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1.</a:t>
            </a:r>
          </a:p>
        </p:txBody>
      </p:sp>
      <p:sp>
        <p:nvSpPr>
          <p:cNvPr id="61" name="TextBox 60"/>
          <p:cNvSpPr txBox="1"/>
          <p:nvPr/>
        </p:nvSpPr>
        <p:spPr>
          <a:xfrm>
            <a:off x="2815598" y="1265576"/>
            <a:ext cx="986394" cy="398402"/>
          </a:xfrm>
          <a:prstGeom prst="rect">
            <a:avLst/>
          </a:prstGeom>
        </p:spPr>
        <p:txBody>
          <a:bodyPr vert="horz" wrap="square" lIns="93209" tIns="93209" rIns="93209" bIns="93209" rtlCol="0" anchor="t">
            <a:noAutofit/>
          </a:bodyPr>
          <a:lstStyle/>
          <a:p>
            <a:pPr marL="237846" marR="0" lvl="0" indent="-237846" algn="ctr" defTabSz="914224" rtl="0" eaLnBrk="1" fontAlgn="auto" latinLnBrk="0" hangingPunct="1">
              <a:lnSpc>
                <a:spcPct val="100000"/>
              </a:lnSpc>
              <a:spcBef>
                <a:spcPts val="0"/>
              </a:spcBef>
              <a:spcAft>
                <a:spcPts val="0"/>
              </a:spcAft>
              <a:buClrTx/>
              <a:buSzTx/>
              <a:buFontTx/>
              <a:buNone/>
              <a:tabLst/>
              <a:defRPr/>
            </a:pPr>
            <a:r>
              <a:rPr kumimoji="0" lang="en-US" sz="2040" b="1" i="0" u="none" strike="noStrike" kern="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2.</a:t>
            </a:r>
          </a:p>
        </p:txBody>
      </p:sp>
      <p:sp>
        <p:nvSpPr>
          <p:cNvPr id="64" name="TextBox 63"/>
          <p:cNvSpPr txBox="1"/>
          <p:nvPr/>
        </p:nvSpPr>
        <p:spPr>
          <a:xfrm>
            <a:off x="936808" y="1744731"/>
            <a:ext cx="1152516" cy="609899"/>
          </a:xfrm>
          <a:prstGeom prst="rect">
            <a:avLst/>
          </a:prstGeom>
        </p:spPr>
        <p:txBody>
          <a:bodyPr vert="horz" wrap="square" lIns="93209" tIns="93209" rIns="93209" bIns="93209" rtlCol="0" anchor="t">
            <a:noAutofit/>
          </a:bodyPr>
          <a:lstStyle/>
          <a:p>
            <a:pPr marL="237846" marR="0" lvl="0" indent="-237846" algn="ctr" defTabSz="914224" rtl="0"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66" name="Rectangle 65"/>
          <p:cNvSpPr/>
          <p:nvPr/>
        </p:nvSpPr>
        <p:spPr>
          <a:xfrm>
            <a:off x="974605" y="1759843"/>
            <a:ext cx="1030324" cy="606488"/>
          </a:xfrm>
          <a:prstGeom prst="rect">
            <a:avLst/>
          </a:prstGeom>
        </p:spPr>
        <p:txBody>
          <a:bodyPr wrap="none">
            <a:spAutoFit/>
          </a:bodyPr>
          <a:lstStyle/>
          <a:p>
            <a:pPr marL="237846" marR="0" lvl="0" indent="-237846" algn="ctr" defTabSz="914224"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Code </a:t>
            </a:r>
          </a:p>
          <a:p>
            <a:pPr marL="237846" marR="0" lvl="0" indent="-237846" algn="ctr" defTabSz="914224"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your app</a:t>
            </a:r>
          </a:p>
        </p:txBody>
      </p:sp>
      <p:pic>
        <p:nvPicPr>
          <p:cNvPr id="73" name="Picture 72"/>
          <p:cNvPicPr>
            <a:picLocks noChangeAspect="1"/>
          </p:cNvPicPr>
          <p:nvPr/>
        </p:nvPicPr>
        <p:blipFill>
          <a:blip r:embed="rId5"/>
          <a:stretch>
            <a:fillRect/>
          </a:stretch>
        </p:blipFill>
        <p:spPr>
          <a:xfrm>
            <a:off x="3638261" y="2349599"/>
            <a:ext cx="345840" cy="360424"/>
          </a:xfrm>
          <a:prstGeom prst="rect">
            <a:avLst/>
          </a:prstGeom>
        </p:spPr>
      </p:pic>
      <p:sp>
        <p:nvSpPr>
          <p:cNvPr id="78" name="Rectangle 77"/>
          <p:cNvSpPr/>
          <p:nvPr/>
        </p:nvSpPr>
        <p:spPr>
          <a:xfrm>
            <a:off x="4379231" y="1656520"/>
            <a:ext cx="1498723" cy="845809"/>
          </a:xfrm>
          <a:prstGeom prst="rect">
            <a:avLst/>
          </a:prstGeom>
        </p:spPr>
        <p:txBody>
          <a:bodyPr wrap="square">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Create Images defined at Dockerfile/s</a:t>
            </a:r>
          </a:p>
        </p:txBody>
      </p:sp>
      <p:sp>
        <p:nvSpPr>
          <p:cNvPr id="81" name="TextBox 80"/>
          <p:cNvSpPr txBox="1"/>
          <p:nvPr/>
        </p:nvSpPr>
        <p:spPr>
          <a:xfrm>
            <a:off x="4672588" y="1247859"/>
            <a:ext cx="986394" cy="398402"/>
          </a:xfrm>
          <a:prstGeom prst="rect">
            <a:avLst/>
          </a:prstGeom>
        </p:spPr>
        <p:txBody>
          <a:bodyPr vert="horz" wrap="square" lIns="93209" tIns="93209" rIns="93209" bIns="93209" rtlCol="0" anchor="t">
            <a:noAutofit/>
          </a:bodyPr>
          <a:lstStyle/>
          <a:p>
            <a:pPr marL="237846" marR="0" lvl="0" indent="-237846" algn="ctr" defTabSz="914224" rtl="0" eaLnBrk="1" fontAlgn="auto" latinLnBrk="0" hangingPunct="1">
              <a:lnSpc>
                <a:spcPct val="100000"/>
              </a:lnSpc>
              <a:spcBef>
                <a:spcPts val="0"/>
              </a:spcBef>
              <a:spcAft>
                <a:spcPts val="0"/>
              </a:spcAft>
              <a:buClrTx/>
              <a:buSzTx/>
              <a:buFontTx/>
              <a:buNone/>
              <a:tabLst/>
              <a:defRPr/>
            </a:pPr>
            <a:r>
              <a:rPr kumimoji="0" lang="en-US" sz="2040" b="1" i="0" u="none" strike="noStrike" kern="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3.</a:t>
            </a:r>
          </a:p>
        </p:txBody>
      </p:sp>
      <p:pic>
        <p:nvPicPr>
          <p:cNvPr id="46" name="Picture 45"/>
          <p:cNvPicPr>
            <a:picLocks noChangeAspect="1"/>
          </p:cNvPicPr>
          <p:nvPr/>
        </p:nvPicPr>
        <p:blipFill rotWithShape="1">
          <a:blip r:embed="rId6">
            <a:duotone>
              <a:prstClr val="black"/>
              <a:schemeClr val="accent5">
                <a:tint val="45000"/>
                <a:satMod val="400000"/>
              </a:schemeClr>
            </a:duotone>
            <a:extLst>
              <a:ext uri="{28A0092B-C50C-407E-A947-70E740481C1C}">
                <a14:useLocalDpi xmlns:a14="http://schemas.microsoft.com/office/drawing/2010/main" val="0"/>
              </a:ext>
            </a:extLst>
          </a:blip>
          <a:srcRect l="7464" t="16469" r="7295" b="21721"/>
          <a:stretch/>
        </p:blipFill>
        <p:spPr>
          <a:xfrm>
            <a:off x="10700237" y="4853320"/>
            <a:ext cx="440497" cy="319414"/>
          </a:xfrm>
          <a:prstGeom prst="rect">
            <a:avLst/>
          </a:prstGeom>
        </p:spPr>
      </p:pic>
      <p:sp>
        <p:nvSpPr>
          <p:cNvPr id="102" name="Rounded Rectangle 12"/>
          <p:cNvSpPr/>
          <p:nvPr/>
        </p:nvSpPr>
        <p:spPr>
          <a:xfrm>
            <a:off x="8017528" y="1315281"/>
            <a:ext cx="1513235" cy="1507947"/>
          </a:xfrm>
          <a:prstGeom prst="roundRect">
            <a:avLst>
              <a:gd name="adj" fmla="val 5783"/>
            </a:avLst>
          </a:prstGeom>
          <a:solidFill>
            <a:srgbClr val="505050"/>
          </a:solidFill>
          <a:ln w="28575" cap="flat" cmpd="sng" algn="ctr">
            <a:solidFill>
              <a:schemeClr val="bg1">
                <a:lumMod val="75000"/>
              </a:schemeClr>
            </a:solidFill>
            <a:prstDash val="solid"/>
          </a:ln>
          <a:effectLst/>
        </p:spPr>
        <p:txBody>
          <a:bodyPr rot="0" spcFirstLastPara="0" vertOverflow="overflow" horzOverflow="overflow" vert="horz" wrap="square" lIns="93209" tIns="93209" rIns="93209" bIns="93209" numCol="1" spcCol="0" rtlCol="0" fromWordArt="0" anchor="b" anchorCtr="0" forceAA="0" compatLnSpc="1">
            <a:prstTxWarp prst="textNoShape">
              <a:avLst/>
            </a:prstTxWarp>
            <a:noAutofit/>
          </a:bodyPr>
          <a:lstStyle/>
          <a:p>
            <a:pPr marL="0" marR="0" lvl="0" indent="0" algn="r" defTabSz="914224" rtl="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sysClr val="windowText" lastClr="000000"/>
              </a:solidFill>
              <a:effectLst/>
              <a:uLnTx/>
              <a:uFillTx/>
              <a:latin typeface="Segoe UI"/>
              <a:ea typeface="+mn-ea"/>
              <a:cs typeface="+mn-cs"/>
            </a:endParaRPr>
          </a:p>
        </p:txBody>
      </p:sp>
      <p:sp>
        <p:nvSpPr>
          <p:cNvPr id="103" name="TextBox 102"/>
          <p:cNvSpPr txBox="1"/>
          <p:nvPr/>
        </p:nvSpPr>
        <p:spPr>
          <a:xfrm>
            <a:off x="8144461" y="1552330"/>
            <a:ext cx="1415132" cy="917101"/>
          </a:xfrm>
          <a:prstGeom prst="rect">
            <a:avLst/>
          </a:prstGeom>
        </p:spPr>
        <p:txBody>
          <a:bodyPr vert="horz" wrap="square" lIns="93209" tIns="93209" rIns="93209" bIns="93209" rtlCol="0" anchor="t">
            <a:noAutofit/>
          </a:bodyPr>
          <a:lstStyle/>
          <a:p>
            <a:pPr marL="237846" marR="0" lvl="0" indent="-237846" algn="l" defTabSz="914224" rtl="0"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04" name="Rectangle 103"/>
          <p:cNvSpPr/>
          <p:nvPr/>
        </p:nvSpPr>
        <p:spPr>
          <a:xfrm>
            <a:off x="8023037" y="1534149"/>
            <a:ext cx="1505513" cy="862647"/>
          </a:xfrm>
          <a:prstGeom prst="rect">
            <a:avLst/>
          </a:prstGeom>
        </p:spPr>
        <p:txBody>
          <a:bodyPr wrap="square">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Run Containers / Compose app</a:t>
            </a:r>
          </a:p>
        </p:txBody>
      </p:sp>
      <p:sp>
        <p:nvSpPr>
          <p:cNvPr id="105" name="TextBox 104"/>
          <p:cNvSpPr txBox="1"/>
          <p:nvPr/>
        </p:nvSpPr>
        <p:spPr>
          <a:xfrm>
            <a:off x="8300216" y="1245738"/>
            <a:ext cx="986394" cy="398402"/>
          </a:xfrm>
          <a:prstGeom prst="rect">
            <a:avLst/>
          </a:prstGeom>
        </p:spPr>
        <p:txBody>
          <a:bodyPr vert="horz" wrap="square" lIns="93209" tIns="93209" rIns="93209" bIns="93209" rtlCol="0" anchor="t">
            <a:noAutofit/>
          </a:bodyPr>
          <a:lstStyle/>
          <a:p>
            <a:pPr marL="237846" marR="0" lvl="0" indent="-237846" algn="ctr" defTabSz="914224" rtl="0" eaLnBrk="1" fontAlgn="auto" latinLnBrk="0" hangingPunct="1">
              <a:lnSpc>
                <a:spcPct val="100000"/>
              </a:lnSpc>
              <a:spcBef>
                <a:spcPts val="0"/>
              </a:spcBef>
              <a:spcAft>
                <a:spcPts val="0"/>
              </a:spcAft>
              <a:buClrTx/>
              <a:buSzTx/>
              <a:buFontTx/>
              <a:buNone/>
              <a:tabLst/>
              <a:defRPr/>
            </a:pPr>
            <a:r>
              <a:rPr kumimoji="0" lang="en-US" sz="2040" b="1" i="0" u="none" strike="noStrike" kern="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5.</a:t>
            </a:r>
          </a:p>
        </p:txBody>
      </p:sp>
      <p:sp>
        <p:nvSpPr>
          <p:cNvPr id="106" name="Rectangle 105"/>
          <p:cNvSpPr/>
          <p:nvPr/>
        </p:nvSpPr>
        <p:spPr>
          <a:xfrm>
            <a:off x="7957653" y="3020852"/>
            <a:ext cx="1671519" cy="470856"/>
          </a:xfrm>
          <a:prstGeom prst="rect">
            <a:avLst/>
          </a:prstGeom>
        </p:spPr>
        <p:txBody>
          <a:bodyPr wrap="square">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173" b="0" i="0" u="none" strike="noStrike" kern="0" cap="none" spc="0" normalizeH="0" baseline="0" noProof="0" dirty="0">
                <a:ln>
                  <a:noFill/>
                </a:ln>
                <a:solidFill>
                  <a:sysClr val="windowText" lastClr="000000"/>
                </a:solidFill>
                <a:effectLst/>
                <a:uLnTx/>
                <a:uFillTx/>
                <a:latin typeface="Consolas" panose="020B0609020204030204" pitchFamily="49" charset="0"/>
                <a:ea typeface="+mn-ea"/>
                <a:cs typeface="+mn-cs"/>
              </a:rPr>
              <a:t>docker run /</a:t>
            </a:r>
          </a:p>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173" b="0" i="0" u="none" strike="noStrike" kern="0" cap="none" spc="0" normalizeH="0" baseline="0" noProof="0" dirty="0">
                <a:ln>
                  <a:noFill/>
                </a:ln>
                <a:solidFill>
                  <a:sysClr val="windowText" lastClr="000000"/>
                </a:solidFill>
                <a:effectLst/>
                <a:uLnTx/>
                <a:uFillTx/>
                <a:latin typeface="Consolas" panose="020B0609020204030204" pitchFamily="49" charset="0"/>
                <a:ea typeface="Segoe UI" panose="020B0502040204020203" pitchFamily="34" charset="0"/>
                <a:cs typeface="Segoe UI" panose="020B0502040204020203" pitchFamily="34" charset="0"/>
              </a:rPr>
              <a:t>Docker-compose up</a:t>
            </a:r>
          </a:p>
        </p:txBody>
      </p:sp>
      <p:sp>
        <p:nvSpPr>
          <p:cNvPr id="115" name="Rectangle 114"/>
          <p:cNvSpPr/>
          <p:nvPr/>
        </p:nvSpPr>
        <p:spPr>
          <a:xfrm>
            <a:off x="9750515" y="2926102"/>
            <a:ext cx="813667" cy="478442"/>
          </a:xfrm>
          <a:prstGeom prst="rect">
            <a:avLst/>
          </a:prstGeom>
        </p:spPr>
        <p:txBody>
          <a:bodyPr wrap="square">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dirty="0">
                <a:ln>
                  <a:noFill/>
                </a:ln>
                <a:solidFill>
                  <a:sysClr val="windowText" lastClr="000000"/>
                </a:solidFill>
                <a:effectLst/>
                <a:uLnTx/>
                <a:uFillTx/>
                <a:latin typeface="Consolas" panose="020B0609020204030204" pitchFamily="49" charset="0"/>
                <a:ea typeface="+mn-ea"/>
                <a:cs typeface="+mn-cs"/>
              </a:rPr>
              <a:t>http </a:t>
            </a:r>
          </a:p>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dirty="0">
                <a:ln>
                  <a:noFill/>
                </a:ln>
                <a:solidFill>
                  <a:sysClr val="windowText" lastClr="000000"/>
                </a:solidFill>
                <a:effectLst/>
                <a:uLnTx/>
                <a:uFillTx/>
                <a:latin typeface="Consolas" panose="020B0609020204030204" pitchFamily="49" charset="0"/>
                <a:ea typeface="+mn-ea"/>
                <a:cs typeface="+mn-cs"/>
              </a:rPr>
              <a:t>access…</a:t>
            </a:r>
            <a:endParaRPr kumimoji="0" lang="en-US" sz="1071" b="0" i="0" u="none" strike="noStrike" kern="0" cap="none" spc="0" normalizeH="0" baseline="0" noProof="0" dirty="0">
              <a:ln>
                <a:noFill/>
              </a:ln>
              <a:solidFill>
                <a:sysClr val="windowText" lastClr="000000"/>
              </a:solidFill>
              <a:effectLst/>
              <a:uLnTx/>
              <a:uFillTx/>
              <a:latin typeface="Consolas" panose="020B0609020204030204" pitchFamily="49" charset="0"/>
              <a:ea typeface="Segoe UI" panose="020B0502040204020203" pitchFamily="34" charset="0"/>
              <a:cs typeface="Segoe UI" panose="020B0502040204020203" pitchFamily="34" charset="0"/>
            </a:endParaRPr>
          </a:p>
        </p:txBody>
      </p:sp>
      <p:grpSp>
        <p:nvGrpSpPr>
          <p:cNvPr id="116" name="Group 115"/>
          <p:cNvGrpSpPr/>
          <p:nvPr/>
        </p:nvGrpSpPr>
        <p:grpSpPr>
          <a:xfrm>
            <a:off x="6685825" y="3493409"/>
            <a:ext cx="1029721" cy="1398668"/>
            <a:chOff x="4439564" y="3607307"/>
            <a:chExt cx="1009622" cy="1371368"/>
          </a:xfrm>
        </p:grpSpPr>
        <p:sp>
          <p:nvSpPr>
            <p:cNvPr id="117" name="Rectangle 116"/>
            <p:cNvSpPr/>
            <p:nvPr/>
          </p:nvSpPr>
          <p:spPr>
            <a:xfrm>
              <a:off x="4491683" y="4368315"/>
              <a:ext cx="922038" cy="610360"/>
            </a:xfrm>
            <a:prstGeom prst="rect">
              <a:avLst/>
            </a:prstGeom>
          </p:spPr>
          <p:txBody>
            <a:bodyPr wrap="square">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dirty="0">
                  <a:ln>
                    <a:noFill/>
                  </a:ln>
                  <a:solidFill>
                    <a:sysClr val="windowText" lastClr="000000"/>
                  </a:solidFill>
                  <a:effectLst/>
                  <a:uLnTx/>
                  <a:uFillTx/>
                  <a:latin typeface="Segoe UI" panose="020B0502040204020203" pitchFamily="34" charset="0"/>
                  <a:ea typeface="Segoe UI" panose="020B0502040204020203" pitchFamily="34" charset="0"/>
                  <a:cs typeface="Segoe UI" panose="020B0502040204020203" pitchFamily="34" charset="0"/>
                </a:rPr>
                <a:t>Local</a:t>
              </a:r>
            </a:p>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dirty="0">
                  <a:ln>
                    <a:noFill/>
                  </a:ln>
                  <a:solidFill>
                    <a:sysClr val="windowText" lastClr="000000"/>
                  </a:solidFill>
                  <a:effectLst/>
                  <a:uLnTx/>
                  <a:uFillTx/>
                  <a:latin typeface="Segoe UI" panose="020B0502040204020203" pitchFamily="34" charset="0"/>
                  <a:ea typeface="Segoe UI" panose="020B0502040204020203" pitchFamily="34" charset="0"/>
                  <a:cs typeface="Segoe UI" panose="020B0502040204020203" pitchFamily="34" charset="0"/>
                </a:rPr>
                <a:t>Docker Repos</a:t>
              </a:r>
            </a:p>
          </p:txBody>
        </p:sp>
        <p:pic>
          <p:nvPicPr>
            <p:cNvPr id="118" name="Picture 2" descr="Image result for Docker Registry icon"/>
            <p:cNvPicPr>
              <a:picLocks noChangeAspect="1" noChangeArrowheads="1"/>
            </p:cNvPicPr>
            <p:nvPr/>
          </p:nvPicPr>
          <p:blipFill rotWithShape="1">
            <a:blip r:embed="rId3" cstate="print">
              <a:biLevel thresh="75000"/>
              <a:extLst>
                <a:ext uri="{28A0092B-C50C-407E-A947-70E740481C1C}">
                  <a14:useLocalDpi xmlns:a14="http://schemas.microsoft.com/office/drawing/2010/main" val="0"/>
                </a:ext>
              </a:extLst>
            </a:blip>
            <a:srcRect l="12890" t="6591" r="11216" b="5663"/>
            <a:stretch/>
          </p:blipFill>
          <p:spPr bwMode="auto">
            <a:xfrm>
              <a:off x="4439564" y="3607307"/>
              <a:ext cx="1009622" cy="940841"/>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34" name="Straight Arrow Connector 133"/>
          <p:cNvCxnSpPr>
            <a:stCxn id="98" idx="2"/>
            <a:endCxn id="118" idx="0"/>
          </p:cNvCxnSpPr>
          <p:nvPr/>
        </p:nvCxnSpPr>
        <p:spPr>
          <a:xfrm>
            <a:off x="5183918" y="3047567"/>
            <a:ext cx="2016767" cy="445842"/>
          </a:xfrm>
          <a:prstGeom prst="straightConnector1">
            <a:avLst/>
          </a:prstGeom>
          <a:ln w="12700">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138" name="Straight Arrow Connector 137"/>
          <p:cNvCxnSpPr>
            <a:stCxn id="118" idx="0"/>
          </p:cNvCxnSpPr>
          <p:nvPr/>
        </p:nvCxnSpPr>
        <p:spPr>
          <a:xfrm flipV="1">
            <a:off x="7200685" y="2896300"/>
            <a:ext cx="1132464" cy="597109"/>
          </a:xfrm>
          <a:prstGeom prst="straightConnector1">
            <a:avLst/>
          </a:prstGeom>
          <a:ln w="12700">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148" name="Straight Arrow Connector 147"/>
          <p:cNvCxnSpPr>
            <a:cxnSpLocks/>
            <a:stCxn id="107" idx="2"/>
            <a:endCxn id="172" idx="0"/>
          </p:cNvCxnSpPr>
          <p:nvPr/>
        </p:nvCxnSpPr>
        <p:spPr>
          <a:xfrm flipH="1">
            <a:off x="10377104" y="2830616"/>
            <a:ext cx="975723" cy="966078"/>
          </a:xfrm>
          <a:prstGeom prst="straightConnector1">
            <a:avLst/>
          </a:prstGeom>
          <a:ln w="1270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151" name="Straight Arrow Connector 150"/>
          <p:cNvCxnSpPr>
            <a:cxnSpLocks/>
            <a:stCxn id="54" idx="7"/>
            <a:endCxn id="172" idx="0"/>
          </p:cNvCxnSpPr>
          <p:nvPr/>
        </p:nvCxnSpPr>
        <p:spPr>
          <a:xfrm>
            <a:off x="9232714" y="2994450"/>
            <a:ext cx="1144390" cy="802244"/>
          </a:xfrm>
          <a:prstGeom prst="straightConnector1">
            <a:avLst/>
          </a:prstGeom>
          <a:ln w="12700">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4115" name="Rectangle 4114"/>
          <p:cNvSpPr/>
          <p:nvPr/>
        </p:nvSpPr>
        <p:spPr>
          <a:xfrm>
            <a:off x="10920485" y="3078675"/>
            <a:ext cx="530040" cy="382308"/>
          </a:xfrm>
          <a:prstGeom prst="rect">
            <a:avLst/>
          </a:prstGeom>
        </p:spPr>
        <p:txBody>
          <a:bodyPr wrap="none">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836" b="0" i="0" u="none" strike="noStrike" kern="0" cap="none" spc="0" normalizeH="0" baseline="0" noProof="0" dirty="0">
                <a:ln>
                  <a:noFill/>
                </a:ln>
                <a:solidFill>
                  <a:sysClr val="windowText" lastClr="000000"/>
                </a:solidFill>
                <a:effectLst/>
                <a:uLnTx/>
                <a:uFillTx/>
                <a:latin typeface="Calibri" panose="020F0502020204030204"/>
                <a:ea typeface="+mn-ea"/>
                <a:cs typeface="+mn-cs"/>
              </a:rPr>
              <a:t>VM</a:t>
            </a:r>
          </a:p>
        </p:txBody>
      </p:sp>
      <p:sp>
        <p:nvSpPr>
          <p:cNvPr id="160" name="Bent Arrow 14"/>
          <p:cNvSpPr/>
          <p:nvPr/>
        </p:nvSpPr>
        <p:spPr>
          <a:xfrm rot="10800000">
            <a:off x="2857822" y="2772405"/>
            <a:ext cx="8885077" cy="2857654"/>
          </a:xfrm>
          <a:prstGeom prst="bentArrow">
            <a:avLst>
              <a:gd name="adj1" fmla="val 4873"/>
              <a:gd name="adj2" fmla="val 8600"/>
              <a:gd name="adj3" fmla="val 13322"/>
              <a:gd name="adj4" fmla="val 2947"/>
            </a:avLst>
          </a:prstGeom>
          <a:solidFill>
            <a:srgbClr val="0078D7">
              <a:lumMod val="40000"/>
              <a:lumOff val="60000"/>
            </a:srgbClr>
          </a:solidFill>
          <a:ln w="10795" cap="flat" cmpd="sng" algn="ctr">
            <a:noFill/>
            <a:prstDash val="solid"/>
          </a:ln>
          <a:effectLst/>
        </p:spPr>
        <p:txBody>
          <a:bodyPr rot="0" spcFirstLastPara="0" vertOverflow="overflow" horzOverflow="overflow" vert="horz" wrap="square" lIns="93209" tIns="93209" rIns="93209" bIns="93209" numCol="1" spcCol="0" rtlCol="0" fromWordArt="0" anchor="b" anchorCtr="0" forceAA="0" compatLnSpc="1">
            <a:prstTxWarp prst="textNoShape">
              <a:avLst/>
            </a:prstTxWarp>
            <a:noAutofit/>
          </a:bodyPr>
          <a:lstStyle/>
          <a:p>
            <a:pPr marL="0" marR="0" lvl="0" indent="0" algn="r" defTabSz="914224" rtl="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sysClr val="windowText" lastClr="000000"/>
              </a:solidFill>
              <a:effectLst/>
              <a:uLnTx/>
              <a:uFillTx/>
              <a:latin typeface="Segoe UI"/>
              <a:ea typeface="+mn-ea"/>
              <a:cs typeface="+mn-cs"/>
            </a:endParaRPr>
          </a:p>
        </p:txBody>
      </p:sp>
      <p:sp>
        <p:nvSpPr>
          <p:cNvPr id="107" name="Rounded Rectangle 11"/>
          <p:cNvSpPr/>
          <p:nvPr/>
        </p:nvSpPr>
        <p:spPr>
          <a:xfrm>
            <a:off x="10596209" y="1322669"/>
            <a:ext cx="1513235" cy="1507947"/>
          </a:xfrm>
          <a:prstGeom prst="roundRect">
            <a:avLst>
              <a:gd name="adj" fmla="val 5783"/>
            </a:avLst>
          </a:prstGeom>
          <a:solidFill>
            <a:srgbClr val="505050"/>
          </a:solidFill>
          <a:ln w="28575" cap="flat" cmpd="sng" algn="ctr">
            <a:solidFill>
              <a:schemeClr val="bg1">
                <a:lumMod val="75000"/>
              </a:schemeClr>
            </a:solidFill>
            <a:prstDash val="solid"/>
          </a:ln>
          <a:effectLst/>
        </p:spPr>
        <p:txBody>
          <a:bodyPr rot="0" spcFirstLastPara="0" vertOverflow="overflow" horzOverflow="overflow" vert="horz" wrap="square" lIns="93209" tIns="93209" rIns="93209" bIns="93209" numCol="1" spcCol="0" rtlCol="0" fromWordArt="0" anchor="b" anchorCtr="0" forceAA="0" compatLnSpc="1">
            <a:prstTxWarp prst="textNoShape">
              <a:avLst/>
            </a:prstTxWarp>
            <a:noAutofit/>
          </a:bodyPr>
          <a:lstStyle/>
          <a:p>
            <a:pPr marL="0" marR="0" lvl="0" indent="0" algn="r" defTabSz="914224" rtl="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sysClr val="windowText" lastClr="000000"/>
              </a:solidFill>
              <a:effectLst/>
              <a:uLnTx/>
              <a:uFillTx/>
              <a:latin typeface="Segoe UI"/>
              <a:ea typeface="+mn-ea"/>
              <a:cs typeface="+mn-cs"/>
            </a:endParaRPr>
          </a:p>
        </p:txBody>
      </p:sp>
      <p:sp>
        <p:nvSpPr>
          <p:cNvPr id="109" name="TextBox 108"/>
          <p:cNvSpPr txBox="1"/>
          <p:nvPr/>
        </p:nvSpPr>
        <p:spPr>
          <a:xfrm>
            <a:off x="10861330" y="1301284"/>
            <a:ext cx="986394" cy="398402"/>
          </a:xfrm>
          <a:prstGeom prst="rect">
            <a:avLst/>
          </a:prstGeom>
        </p:spPr>
        <p:txBody>
          <a:bodyPr vert="horz" wrap="square" lIns="93209" tIns="93209" rIns="93209" bIns="93209" rtlCol="0" anchor="t">
            <a:noAutofit/>
          </a:bodyPr>
          <a:lstStyle/>
          <a:p>
            <a:pPr marL="237846" marR="0" lvl="0" indent="-237846" algn="ctr" defTabSz="914224" rtl="0" eaLnBrk="1" fontAlgn="auto" latinLnBrk="0" hangingPunct="1">
              <a:lnSpc>
                <a:spcPct val="100000"/>
              </a:lnSpc>
              <a:spcBef>
                <a:spcPts val="0"/>
              </a:spcBef>
              <a:spcAft>
                <a:spcPts val="0"/>
              </a:spcAft>
              <a:buClrTx/>
              <a:buSzTx/>
              <a:buFontTx/>
              <a:buNone/>
              <a:tabLst/>
              <a:defRPr/>
            </a:pPr>
            <a:r>
              <a:rPr kumimoji="0" lang="en-US" sz="2040" b="1" i="0" u="none" strike="noStrike" kern="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6.</a:t>
            </a:r>
          </a:p>
        </p:txBody>
      </p:sp>
      <p:sp>
        <p:nvSpPr>
          <p:cNvPr id="110" name="Rectangle 109"/>
          <p:cNvSpPr/>
          <p:nvPr/>
        </p:nvSpPr>
        <p:spPr>
          <a:xfrm>
            <a:off x="10627584" y="1763414"/>
            <a:ext cx="1450497" cy="862647"/>
          </a:xfrm>
          <a:prstGeom prst="rect">
            <a:avLst/>
          </a:prstGeom>
        </p:spPr>
        <p:txBody>
          <a:bodyPr wrap="none">
            <a:spAutoFit/>
          </a:bodyPr>
          <a:lstStyle/>
          <a:p>
            <a:pPr marL="237846" marR="0" lvl="0" indent="-237846" algn="ctr" defTabSz="914224"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Test </a:t>
            </a:r>
          </a:p>
          <a:p>
            <a:pPr marL="237846" marR="0" lvl="0" indent="-237846" algn="ctr" defTabSz="914224"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your app or </a:t>
            </a:r>
          </a:p>
          <a:p>
            <a:pPr marL="237846" marR="0" lvl="0" indent="-237846" algn="ctr" defTabSz="914224"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microservices</a:t>
            </a:r>
          </a:p>
        </p:txBody>
      </p:sp>
      <p:sp>
        <p:nvSpPr>
          <p:cNvPr id="166" name="Right Arrow 5"/>
          <p:cNvSpPr/>
          <p:nvPr/>
        </p:nvSpPr>
        <p:spPr>
          <a:xfrm rot="16200000">
            <a:off x="571728" y="3542631"/>
            <a:ext cx="1756994" cy="338115"/>
          </a:xfrm>
          <a:prstGeom prst="rightArrow">
            <a:avLst>
              <a:gd name="adj1" fmla="val 50000"/>
              <a:gd name="adj2" fmla="val 73537"/>
            </a:avLst>
          </a:prstGeom>
          <a:solidFill>
            <a:srgbClr val="0078D7">
              <a:lumMod val="40000"/>
              <a:lumOff val="60000"/>
            </a:srgbClr>
          </a:solidFill>
          <a:ln w="10795" cap="flat" cmpd="sng" algn="ctr">
            <a:noFill/>
            <a:prstDash val="solid"/>
          </a:ln>
          <a:effectLst/>
        </p:spPr>
        <p:txBody>
          <a:bodyPr rot="0" spcFirstLastPara="0" vertOverflow="overflow" horzOverflow="overflow" vert="horz" wrap="square" lIns="93209" tIns="93209" rIns="93209" bIns="93209" numCol="1" spcCol="0" rtlCol="0" fromWordArt="0" anchor="b" anchorCtr="0" forceAA="0" compatLnSpc="1">
            <a:prstTxWarp prst="textNoShape">
              <a:avLst/>
            </a:prstTxWarp>
            <a:noAutofit/>
          </a:bodyPr>
          <a:lstStyle/>
          <a:p>
            <a:pPr marL="0" marR="0" lvl="0" indent="0" algn="r" defTabSz="914224" rtl="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sysClr val="windowText" lastClr="000000"/>
              </a:solidFill>
              <a:effectLst/>
              <a:uLnTx/>
              <a:uFillTx/>
              <a:latin typeface="Segoe UI"/>
              <a:ea typeface="+mn-ea"/>
              <a:cs typeface="+mn-cs"/>
            </a:endParaRPr>
          </a:p>
        </p:txBody>
      </p:sp>
      <p:sp>
        <p:nvSpPr>
          <p:cNvPr id="167" name="Right Arrow 5"/>
          <p:cNvSpPr/>
          <p:nvPr/>
        </p:nvSpPr>
        <p:spPr>
          <a:xfrm rot="10800000">
            <a:off x="280828" y="5186902"/>
            <a:ext cx="1026590" cy="338115"/>
          </a:xfrm>
          <a:prstGeom prst="rightArrow">
            <a:avLst>
              <a:gd name="adj1" fmla="val 50000"/>
              <a:gd name="adj2" fmla="val 73537"/>
            </a:avLst>
          </a:prstGeom>
          <a:solidFill>
            <a:srgbClr val="0078D7">
              <a:lumMod val="40000"/>
              <a:lumOff val="60000"/>
            </a:srgbClr>
          </a:solidFill>
          <a:ln w="10795" cap="flat" cmpd="sng" algn="ctr">
            <a:noFill/>
            <a:prstDash val="solid"/>
          </a:ln>
          <a:effectLst/>
        </p:spPr>
        <p:txBody>
          <a:bodyPr rot="0" spcFirstLastPara="0" vertOverflow="overflow" horzOverflow="overflow" vert="horz" wrap="square" lIns="93209" tIns="93209" rIns="93209" bIns="93209" numCol="1" spcCol="0" rtlCol="0" fromWordArt="0" anchor="b" anchorCtr="0" forceAA="0" compatLnSpc="1">
            <a:prstTxWarp prst="textNoShape">
              <a:avLst/>
            </a:prstTxWarp>
            <a:noAutofit/>
          </a:bodyPr>
          <a:lstStyle/>
          <a:p>
            <a:pPr marL="0" marR="0" lvl="0" indent="0" algn="r" defTabSz="914224" rtl="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sysClr val="windowText" lastClr="000000"/>
              </a:solidFill>
              <a:effectLst/>
              <a:uLnTx/>
              <a:uFillTx/>
              <a:latin typeface="Segoe UI"/>
              <a:ea typeface="+mn-ea"/>
              <a:cs typeface="+mn-cs"/>
            </a:endParaRPr>
          </a:p>
        </p:txBody>
      </p:sp>
      <p:sp>
        <p:nvSpPr>
          <p:cNvPr id="171" name="Rectangle 170"/>
          <p:cNvSpPr/>
          <p:nvPr/>
        </p:nvSpPr>
        <p:spPr>
          <a:xfrm>
            <a:off x="122237" y="4856074"/>
            <a:ext cx="1252505" cy="318286"/>
          </a:xfrm>
          <a:prstGeom prst="rect">
            <a:avLst/>
          </a:prstGeom>
        </p:spPr>
        <p:txBody>
          <a:bodyPr wrap="square">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solidFill>
                  <a:sysClr val="windowText" lastClr="000000"/>
                </a:solidFill>
                <a:effectLst/>
                <a:uLnTx/>
                <a:uFillTx/>
                <a:latin typeface="Consolas" panose="020B0609020204030204" pitchFamily="49" charset="0"/>
                <a:ea typeface="+mn-ea"/>
                <a:cs typeface="+mn-cs"/>
              </a:rPr>
              <a:t>git push</a:t>
            </a:r>
            <a:endParaRPr kumimoji="0" lang="en-US" sz="1122" b="0" i="0" u="none" strike="noStrike" kern="0" cap="none" spc="0" normalizeH="0" baseline="0" noProof="0" dirty="0">
              <a:ln>
                <a:noFill/>
              </a:ln>
              <a:solidFill>
                <a:sysClr val="windowText" lastClr="000000"/>
              </a:solidFill>
              <a:effectLst/>
              <a:uLnTx/>
              <a:uFillTx/>
              <a:latin typeface="Consolas" panose="020B0609020204030204" pitchFamily="49" charset="0"/>
              <a:ea typeface="Segoe UI" panose="020B0502040204020203" pitchFamily="34" charset="0"/>
              <a:cs typeface="Segoe UI" panose="020B0502040204020203" pitchFamily="34" charset="0"/>
            </a:endParaRPr>
          </a:p>
        </p:txBody>
      </p:sp>
      <p:grpSp>
        <p:nvGrpSpPr>
          <p:cNvPr id="6" name="Group 5"/>
          <p:cNvGrpSpPr/>
          <p:nvPr/>
        </p:nvGrpSpPr>
        <p:grpSpPr>
          <a:xfrm>
            <a:off x="8335356" y="2527757"/>
            <a:ext cx="910233" cy="524973"/>
            <a:chOff x="8335356" y="2527757"/>
            <a:chExt cx="910233" cy="524973"/>
          </a:xfrm>
        </p:grpSpPr>
        <p:grpSp>
          <p:nvGrpSpPr>
            <p:cNvPr id="51" name="Group 50"/>
            <p:cNvGrpSpPr>
              <a:grpSpLocks noChangeAspect="1"/>
            </p:cNvGrpSpPr>
            <p:nvPr/>
          </p:nvGrpSpPr>
          <p:grpSpPr>
            <a:xfrm>
              <a:off x="8413072" y="2527757"/>
              <a:ext cx="832517" cy="466693"/>
              <a:chOff x="3523102" y="1791568"/>
              <a:chExt cx="6746733" cy="3782104"/>
            </a:xfrm>
            <a:solidFill>
              <a:srgbClr val="002060">
                <a:alpha val="70000"/>
              </a:srgbClr>
            </a:solidFill>
          </p:grpSpPr>
          <p:sp>
            <p:nvSpPr>
              <p:cNvPr id="52" name="Rectangle 51"/>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31" rtl="0" eaLnBrk="1" fontAlgn="auto" latinLnBrk="0" hangingPunct="1">
                  <a:lnSpc>
                    <a:spcPct val="100000"/>
                  </a:lnSpc>
                  <a:spcBef>
                    <a:spcPts val="0"/>
                  </a:spcBef>
                  <a:spcAft>
                    <a:spcPts val="0"/>
                  </a:spcAft>
                  <a:buClrTx/>
                  <a:buSzTx/>
                  <a:buFontTx/>
                  <a:buNone/>
                  <a:tabLst/>
                  <a:defRPr/>
                </a:pPr>
                <a:r>
                  <a:rPr kumimoji="0" lang="en-US" sz="1020" b="0" i="0" u="none" strike="noStrike" kern="0" cap="none" spc="0" normalizeH="0" baseline="0" noProof="0" dirty="0">
                    <a:ln>
                      <a:noFill/>
                    </a:ln>
                    <a:solidFill>
                      <a:prstClr val="white"/>
                    </a:solidFill>
                    <a:effectLst/>
                    <a:uLnTx/>
                    <a:uFillTx/>
                    <a:latin typeface="Calibri" panose="020F0502020204030204"/>
                    <a:ea typeface="+mn-ea"/>
                    <a:cs typeface="+mn-cs"/>
                  </a:rPr>
                  <a:t>My Containers</a:t>
                </a:r>
              </a:p>
            </p:txBody>
          </p:sp>
          <p:sp>
            <p:nvSpPr>
              <p:cNvPr id="53" name="Freeform 73"/>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31"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4" name="Freeform 74"/>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31"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173" name="Group 172"/>
            <p:cNvGrpSpPr>
              <a:grpSpLocks noChangeAspect="1"/>
            </p:cNvGrpSpPr>
            <p:nvPr/>
          </p:nvGrpSpPr>
          <p:grpSpPr>
            <a:xfrm>
              <a:off x="8335356" y="2586037"/>
              <a:ext cx="832517" cy="466693"/>
              <a:chOff x="3523102" y="1791568"/>
              <a:chExt cx="6746733" cy="3782104"/>
            </a:xfrm>
            <a:solidFill>
              <a:srgbClr val="002060"/>
            </a:solidFill>
          </p:grpSpPr>
          <p:sp>
            <p:nvSpPr>
              <p:cNvPr id="174" name="Rectangle 173"/>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31" rtl="0" eaLnBrk="1" fontAlgn="auto" latinLnBrk="0" hangingPunct="1">
                  <a:lnSpc>
                    <a:spcPct val="100000"/>
                  </a:lnSpc>
                  <a:spcBef>
                    <a:spcPts val="0"/>
                  </a:spcBef>
                  <a:spcAft>
                    <a:spcPts val="0"/>
                  </a:spcAft>
                  <a:buClrTx/>
                  <a:buSzTx/>
                  <a:buFontTx/>
                  <a:buNone/>
                  <a:tabLst/>
                  <a:defRPr/>
                </a:pPr>
                <a:r>
                  <a:rPr kumimoji="0" lang="en-US" sz="1020" b="0" i="0" u="none" strike="noStrike" kern="0" cap="none" spc="0" normalizeH="0" baseline="0" noProof="0" dirty="0">
                    <a:ln>
                      <a:noFill/>
                    </a:ln>
                    <a:solidFill>
                      <a:prstClr val="white"/>
                    </a:solidFill>
                    <a:effectLst/>
                    <a:uLnTx/>
                    <a:uFillTx/>
                    <a:latin typeface="Calibri" panose="020F0502020204030204"/>
                    <a:ea typeface="+mn-ea"/>
                    <a:cs typeface="+mn-cs"/>
                  </a:rPr>
                  <a:t>My Containers</a:t>
                </a:r>
              </a:p>
            </p:txBody>
          </p:sp>
          <p:sp>
            <p:nvSpPr>
              <p:cNvPr id="175" name="Freeform 73"/>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31"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76" name="Freeform 74"/>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31"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grpSp>
        <p:nvGrpSpPr>
          <p:cNvPr id="2" name="Group 1"/>
          <p:cNvGrpSpPr/>
          <p:nvPr/>
        </p:nvGrpSpPr>
        <p:grpSpPr>
          <a:xfrm>
            <a:off x="3988198" y="3712034"/>
            <a:ext cx="930442" cy="547506"/>
            <a:chOff x="3988198" y="3712034"/>
            <a:chExt cx="930442" cy="547506"/>
          </a:xfrm>
        </p:grpSpPr>
        <p:grpSp>
          <p:nvGrpSpPr>
            <p:cNvPr id="177" name="Group 176"/>
            <p:cNvGrpSpPr>
              <a:grpSpLocks noChangeAspect="1"/>
            </p:cNvGrpSpPr>
            <p:nvPr/>
          </p:nvGrpSpPr>
          <p:grpSpPr>
            <a:xfrm>
              <a:off x="4086091" y="3712034"/>
              <a:ext cx="832549" cy="466712"/>
              <a:chOff x="3523102" y="1791568"/>
              <a:chExt cx="6746733" cy="3782104"/>
            </a:xfrm>
            <a:solidFill>
              <a:schemeClr val="tx1"/>
            </a:solidFill>
          </p:grpSpPr>
          <p:sp>
            <p:nvSpPr>
              <p:cNvPr id="178" name="Rectangle 177"/>
              <p:cNvSpPr/>
              <p:nvPr/>
            </p:nvSpPr>
            <p:spPr>
              <a:xfrm>
                <a:off x="3757139" y="2148421"/>
                <a:ext cx="6278658" cy="3068399"/>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31" rtl="0" eaLnBrk="1" fontAlgn="auto" latinLnBrk="0" hangingPunct="1">
                  <a:lnSpc>
                    <a:spcPct val="100000"/>
                  </a:lnSpc>
                  <a:spcBef>
                    <a:spcPts val="0"/>
                  </a:spcBef>
                  <a:spcAft>
                    <a:spcPts val="0"/>
                  </a:spcAft>
                  <a:buClrTx/>
                  <a:buSzTx/>
                  <a:buFontTx/>
                  <a:buNone/>
                  <a:tabLst/>
                  <a:defRPr/>
                </a:pPr>
                <a:endParaRPr kumimoji="0" lang="en-US" sz="1071"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179" name="Freeform 73"/>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31"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80" name="Freeform 74"/>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31"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47" name="Group 46"/>
            <p:cNvGrpSpPr>
              <a:grpSpLocks noChangeAspect="1"/>
            </p:cNvGrpSpPr>
            <p:nvPr/>
          </p:nvGrpSpPr>
          <p:grpSpPr>
            <a:xfrm>
              <a:off x="3988198" y="3792828"/>
              <a:ext cx="832549" cy="466712"/>
              <a:chOff x="3523102" y="1791568"/>
              <a:chExt cx="6746733" cy="3782104"/>
            </a:xfrm>
            <a:solidFill>
              <a:schemeClr val="tx1"/>
            </a:solidFill>
          </p:grpSpPr>
          <p:sp>
            <p:nvSpPr>
              <p:cNvPr id="48" name="Rectangle 47"/>
              <p:cNvSpPr/>
              <p:nvPr/>
            </p:nvSpPr>
            <p:spPr>
              <a:xfrm>
                <a:off x="3757139" y="2148421"/>
                <a:ext cx="6278658" cy="3068399"/>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31" rtl="0"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dirty="0">
                    <a:ln>
                      <a:noFill/>
                    </a:ln>
                    <a:solidFill>
                      <a:prstClr val="black"/>
                    </a:solidFill>
                    <a:effectLst/>
                    <a:uLnTx/>
                    <a:uFillTx/>
                    <a:latin typeface="Calibri" panose="020F0502020204030204"/>
                    <a:ea typeface="+mn-ea"/>
                    <a:cs typeface="+mn-cs"/>
                  </a:rPr>
                  <a:t>Base Images</a:t>
                </a:r>
              </a:p>
            </p:txBody>
          </p:sp>
          <p:sp>
            <p:nvSpPr>
              <p:cNvPr id="49" name="Freeform 73"/>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31"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0" name="Freeform 74"/>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31"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grpSp>
        <p:nvGrpSpPr>
          <p:cNvPr id="3" name="Group 2"/>
          <p:cNvGrpSpPr/>
          <p:nvPr/>
        </p:nvGrpSpPr>
        <p:grpSpPr>
          <a:xfrm>
            <a:off x="4767644" y="2556975"/>
            <a:ext cx="924156" cy="534627"/>
            <a:chOff x="4767644" y="2556975"/>
            <a:chExt cx="924156" cy="534627"/>
          </a:xfrm>
        </p:grpSpPr>
        <p:grpSp>
          <p:nvGrpSpPr>
            <p:cNvPr id="181" name="Group 180"/>
            <p:cNvGrpSpPr>
              <a:grpSpLocks noChangeAspect="1"/>
            </p:cNvGrpSpPr>
            <p:nvPr/>
          </p:nvGrpSpPr>
          <p:grpSpPr>
            <a:xfrm>
              <a:off x="4859251" y="2556975"/>
              <a:ext cx="832549" cy="466712"/>
              <a:chOff x="3523102" y="1791568"/>
              <a:chExt cx="6746733" cy="3782104"/>
            </a:xfrm>
            <a:solidFill>
              <a:schemeClr val="tx1"/>
            </a:solidFill>
          </p:grpSpPr>
          <p:sp>
            <p:nvSpPr>
              <p:cNvPr id="182" name="Rectangle 181"/>
              <p:cNvSpPr/>
              <p:nvPr/>
            </p:nvSpPr>
            <p:spPr>
              <a:xfrm>
                <a:off x="3757139" y="2148421"/>
                <a:ext cx="6278658" cy="3068399"/>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31" rtl="0" eaLnBrk="1" fontAlgn="auto" latinLnBrk="0" hangingPunct="1">
                  <a:lnSpc>
                    <a:spcPct val="100000"/>
                  </a:lnSpc>
                  <a:spcBef>
                    <a:spcPts val="0"/>
                  </a:spcBef>
                  <a:spcAft>
                    <a:spcPts val="0"/>
                  </a:spcAft>
                  <a:buClrTx/>
                  <a:buSzTx/>
                  <a:buFontTx/>
                  <a:buNone/>
                  <a:tabLst/>
                  <a:defRPr/>
                </a:pPr>
                <a:endParaRPr kumimoji="0" lang="en-US" sz="1071"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183" name="Freeform 73"/>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31"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84" name="Freeform 74"/>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31"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97" name="Group 96"/>
            <p:cNvGrpSpPr>
              <a:grpSpLocks noChangeAspect="1"/>
            </p:cNvGrpSpPr>
            <p:nvPr/>
          </p:nvGrpSpPr>
          <p:grpSpPr>
            <a:xfrm>
              <a:off x="4767644" y="2624890"/>
              <a:ext cx="832549" cy="466712"/>
              <a:chOff x="3523102" y="1791568"/>
              <a:chExt cx="6746733" cy="3782104"/>
            </a:xfrm>
            <a:solidFill>
              <a:schemeClr val="tx1"/>
            </a:solidFill>
          </p:grpSpPr>
          <p:sp>
            <p:nvSpPr>
              <p:cNvPr id="98" name="Rectangle 97"/>
              <p:cNvSpPr/>
              <p:nvPr/>
            </p:nvSpPr>
            <p:spPr>
              <a:xfrm>
                <a:off x="3757139" y="2148421"/>
                <a:ext cx="6278658" cy="3068399"/>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31" rtl="0" eaLnBrk="1" fontAlgn="auto" latinLnBrk="0" hangingPunct="1">
                  <a:lnSpc>
                    <a:spcPct val="100000"/>
                  </a:lnSpc>
                  <a:spcBef>
                    <a:spcPts val="0"/>
                  </a:spcBef>
                  <a:spcAft>
                    <a:spcPts val="0"/>
                  </a:spcAft>
                  <a:buClrTx/>
                  <a:buSzTx/>
                  <a:buFontTx/>
                  <a:buNone/>
                  <a:tabLst/>
                  <a:defRPr/>
                </a:pPr>
                <a:r>
                  <a:rPr kumimoji="0" lang="en-US" sz="1071" b="0" i="0" u="none" strike="noStrike" kern="0" cap="none" spc="0" normalizeH="0" baseline="0" noProof="0" dirty="0">
                    <a:ln>
                      <a:noFill/>
                    </a:ln>
                    <a:solidFill>
                      <a:prstClr val="black"/>
                    </a:solidFill>
                    <a:effectLst/>
                    <a:uLnTx/>
                    <a:uFillTx/>
                    <a:latin typeface="Calibri" panose="020F0502020204030204"/>
                    <a:ea typeface="+mn-ea"/>
                    <a:cs typeface="+mn-cs"/>
                  </a:rPr>
                  <a:t>My Images</a:t>
                </a:r>
              </a:p>
            </p:txBody>
          </p:sp>
          <p:sp>
            <p:nvSpPr>
              <p:cNvPr id="99" name="Freeform 73"/>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31"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0" name="Freeform 74"/>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31"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grpSp>
        <p:nvGrpSpPr>
          <p:cNvPr id="5" name="Group 4"/>
          <p:cNvGrpSpPr/>
          <p:nvPr/>
        </p:nvGrpSpPr>
        <p:grpSpPr>
          <a:xfrm>
            <a:off x="7570571" y="3667653"/>
            <a:ext cx="929782" cy="547851"/>
            <a:chOff x="7570571" y="3667653"/>
            <a:chExt cx="929782" cy="547851"/>
          </a:xfrm>
        </p:grpSpPr>
        <p:grpSp>
          <p:nvGrpSpPr>
            <p:cNvPr id="185" name="Group 184"/>
            <p:cNvGrpSpPr>
              <a:grpSpLocks noChangeAspect="1"/>
            </p:cNvGrpSpPr>
            <p:nvPr/>
          </p:nvGrpSpPr>
          <p:grpSpPr>
            <a:xfrm>
              <a:off x="7667804" y="3667653"/>
              <a:ext cx="832549" cy="466712"/>
              <a:chOff x="3523102" y="1791568"/>
              <a:chExt cx="6746733" cy="3782104"/>
            </a:xfrm>
            <a:solidFill>
              <a:schemeClr val="tx1"/>
            </a:solidFill>
          </p:grpSpPr>
          <p:sp>
            <p:nvSpPr>
              <p:cNvPr id="186" name="Rectangle 185"/>
              <p:cNvSpPr/>
              <p:nvPr/>
            </p:nvSpPr>
            <p:spPr>
              <a:xfrm>
                <a:off x="3757139" y="2148421"/>
                <a:ext cx="6278658" cy="3068399"/>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31" rtl="0" eaLnBrk="1" fontAlgn="auto" latinLnBrk="0" hangingPunct="1">
                  <a:lnSpc>
                    <a:spcPct val="100000"/>
                  </a:lnSpc>
                  <a:spcBef>
                    <a:spcPts val="0"/>
                  </a:spcBef>
                  <a:spcAft>
                    <a:spcPts val="0"/>
                  </a:spcAft>
                  <a:buClrTx/>
                  <a:buSzTx/>
                  <a:buFontTx/>
                  <a:buNone/>
                  <a:tabLst/>
                  <a:defRPr/>
                </a:pPr>
                <a:endParaRPr kumimoji="0" lang="en-US" sz="1071"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187" name="Freeform 73"/>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31"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88" name="Freeform 74"/>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31"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119" name="Group 118"/>
            <p:cNvGrpSpPr>
              <a:grpSpLocks noChangeAspect="1"/>
            </p:cNvGrpSpPr>
            <p:nvPr/>
          </p:nvGrpSpPr>
          <p:grpSpPr>
            <a:xfrm>
              <a:off x="7570571" y="3748792"/>
              <a:ext cx="832549" cy="466712"/>
              <a:chOff x="3523102" y="1791568"/>
              <a:chExt cx="6746733" cy="3782104"/>
            </a:xfrm>
            <a:solidFill>
              <a:schemeClr val="tx1"/>
            </a:solidFill>
          </p:grpSpPr>
          <p:sp>
            <p:nvSpPr>
              <p:cNvPr id="120" name="Rectangle 119"/>
              <p:cNvSpPr/>
              <p:nvPr/>
            </p:nvSpPr>
            <p:spPr>
              <a:xfrm>
                <a:off x="3757139" y="2148421"/>
                <a:ext cx="6278658" cy="3068399"/>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31" rtl="0" eaLnBrk="1" fontAlgn="auto" latinLnBrk="0" hangingPunct="1">
                  <a:lnSpc>
                    <a:spcPct val="100000"/>
                  </a:lnSpc>
                  <a:spcBef>
                    <a:spcPts val="0"/>
                  </a:spcBef>
                  <a:spcAft>
                    <a:spcPts val="0"/>
                  </a:spcAft>
                  <a:buClrTx/>
                  <a:buSzTx/>
                  <a:buFontTx/>
                  <a:buNone/>
                  <a:tabLst/>
                  <a:defRPr/>
                </a:pPr>
                <a:r>
                  <a:rPr kumimoji="0" lang="en-US" sz="1071" b="0" i="0" u="none" strike="noStrike" kern="0" cap="none" spc="0" normalizeH="0" baseline="0" noProof="0" dirty="0">
                    <a:ln>
                      <a:noFill/>
                    </a:ln>
                    <a:solidFill>
                      <a:prstClr val="black"/>
                    </a:solidFill>
                    <a:effectLst/>
                    <a:uLnTx/>
                    <a:uFillTx/>
                    <a:latin typeface="Calibri" panose="020F0502020204030204"/>
                    <a:ea typeface="+mn-ea"/>
                    <a:cs typeface="+mn-cs"/>
                  </a:rPr>
                  <a:t>My Images</a:t>
                </a:r>
              </a:p>
            </p:txBody>
          </p:sp>
          <p:sp>
            <p:nvSpPr>
              <p:cNvPr id="121" name="Freeform 73"/>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31"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22" name="Freeform 74"/>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31"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pic>
        <p:nvPicPr>
          <p:cNvPr id="4108" name="Picture 4107"/>
          <p:cNvPicPr>
            <a:picLocks noChangeAspect="1"/>
          </p:cNvPicPr>
          <p:nvPr/>
        </p:nvPicPr>
        <p:blipFill>
          <a:blip r:embed="rId7"/>
          <a:stretch>
            <a:fillRect/>
          </a:stretch>
        </p:blipFill>
        <p:spPr>
          <a:xfrm>
            <a:off x="9553903" y="3796694"/>
            <a:ext cx="1088622" cy="1229739"/>
          </a:xfrm>
          <a:prstGeom prst="rect">
            <a:avLst/>
          </a:prstGeom>
        </p:spPr>
      </p:pic>
      <p:sp>
        <p:nvSpPr>
          <p:cNvPr id="4109" name="Rectangle 4108"/>
          <p:cNvSpPr/>
          <p:nvPr/>
        </p:nvSpPr>
        <p:spPr>
          <a:xfrm>
            <a:off x="9335066" y="3584891"/>
            <a:ext cx="1847169" cy="1653345"/>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pic>
        <p:nvPicPr>
          <p:cNvPr id="4110" name="Picture 410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913966" y="3366467"/>
            <a:ext cx="531687" cy="531687"/>
          </a:xfrm>
          <a:prstGeom prst="rect">
            <a:avLst/>
          </a:prstGeom>
          <a:solidFill>
            <a:schemeClr val="bg1"/>
          </a:solidFill>
        </p:spPr>
      </p:pic>
      <p:pic>
        <p:nvPicPr>
          <p:cNvPr id="172" name="Picture 171"/>
          <p:cNvPicPr>
            <a:picLocks noChangeAspect="1"/>
          </p:cNvPicPr>
          <p:nvPr/>
        </p:nvPicPr>
        <p:blipFill rotWithShape="1">
          <a:blip r:embed="rId7"/>
          <a:srcRect r="49868" b="74884"/>
          <a:stretch/>
        </p:blipFill>
        <p:spPr>
          <a:xfrm>
            <a:off x="10104228" y="3796694"/>
            <a:ext cx="545752" cy="308863"/>
          </a:xfrm>
          <a:prstGeom prst="rect">
            <a:avLst/>
          </a:prstGeom>
        </p:spPr>
      </p:pic>
      <p:sp>
        <p:nvSpPr>
          <p:cNvPr id="4121" name="Rectangle 4120"/>
          <p:cNvSpPr/>
          <p:nvPr/>
        </p:nvSpPr>
        <p:spPr>
          <a:xfrm>
            <a:off x="9919097" y="3874398"/>
            <a:ext cx="248835" cy="238240"/>
          </a:xfrm>
          <a:prstGeom prst="rect">
            <a:avLst/>
          </a:prstGeom>
        </p:spPr>
        <p:txBody>
          <a:bodyPr wrap="none">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918" b="0" i="0" u="none" strike="noStrike" kern="0" cap="none" spc="0" normalizeH="0" baseline="0" noProof="0" dirty="0">
                <a:ln>
                  <a:noFill/>
                </a:ln>
                <a:solidFill>
                  <a:prstClr val="white"/>
                </a:solidFill>
                <a:effectLst/>
                <a:uLnTx/>
                <a:uFillTx/>
                <a:latin typeface="Calibri" panose="020F0502020204030204"/>
                <a:ea typeface="+mn-ea"/>
                <a:cs typeface="+mn-cs"/>
              </a:rPr>
              <a:t>1</a:t>
            </a:r>
          </a:p>
        </p:txBody>
      </p:sp>
      <p:sp>
        <p:nvSpPr>
          <p:cNvPr id="191" name="Rectangle 190"/>
          <p:cNvSpPr/>
          <p:nvPr/>
        </p:nvSpPr>
        <p:spPr>
          <a:xfrm>
            <a:off x="10469409" y="3875197"/>
            <a:ext cx="248835" cy="238240"/>
          </a:xfrm>
          <a:prstGeom prst="rect">
            <a:avLst/>
          </a:prstGeom>
        </p:spPr>
        <p:txBody>
          <a:bodyPr wrap="none">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918" b="0" i="0" u="none" strike="noStrike" kern="0" cap="none" spc="0" normalizeH="0" baseline="0" noProof="0" dirty="0">
                <a:ln>
                  <a:noFill/>
                </a:ln>
                <a:solidFill>
                  <a:prstClr val="white"/>
                </a:solidFill>
                <a:effectLst/>
                <a:uLnTx/>
                <a:uFillTx/>
                <a:latin typeface="Calibri" panose="020F0502020204030204"/>
                <a:ea typeface="+mn-ea"/>
                <a:cs typeface="+mn-cs"/>
              </a:rPr>
              <a:t>2</a:t>
            </a:r>
          </a:p>
        </p:txBody>
      </p:sp>
      <p:sp>
        <p:nvSpPr>
          <p:cNvPr id="198" name="Rounded Rectangle 12"/>
          <p:cNvSpPr/>
          <p:nvPr/>
        </p:nvSpPr>
        <p:spPr>
          <a:xfrm>
            <a:off x="6190382" y="1325972"/>
            <a:ext cx="1513235" cy="1507947"/>
          </a:xfrm>
          <a:prstGeom prst="roundRect">
            <a:avLst>
              <a:gd name="adj" fmla="val 5783"/>
            </a:avLst>
          </a:prstGeom>
          <a:solidFill>
            <a:srgbClr val="505050"/>
          </a:solidFill>
          <a:ln w="28575" cap="flat" cmpd="sng" algn="ctr">
            <a:solidFill>
              <a:schemeClr val="bg1">
                <a:lumMod val="75000"/>
              </a:schemeClr>
            </a:solidFill>
            <a:prstDash val="solid"/>
          </a:ln>
          <a:effectLst/>
        </p:spPr>
        <p:txBody>
          <a:bodyPr rot="0" spcFirstLastPara="0" vertOverflow="overflow" horzOverflow="overflow" vert="horz" wrap="square" lIns="93209" tIns="93209" rIns="93209" bIns="93209" numCol="1" spcCol="0" rtlCol="0" fromWordArt="0" anchor="b" anchorCtr="0" forceAA="0" compatLnSpc="1">
            <a:prstTxWarp prst="textNoShape">
              <a:avLst/>
            </a:prstTxWarp>
            <a:noAutofit/>
          </a:bodyPr>
          <a:lstStyle/>
          <a:p>
            <a:pPr marL="0" marR="0" lvl="0" indent="0" algn="r" defTabSz="914224" rtl="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sysClr val="windowText" lastClr="000000"/>
              </a:solidFill>
              <a:effectLst/>
              <a:uLnTx/>
              <a:uFillTx/>
              <a:latin typeface="Segoe UI"/>
              <a:ea typeface="+mn-ea"/>
              <a:cs typeface="+mn-cs"/>
            </a:endParaRPr>
          </a:p>
        </p:txBody>
      </p:sp>
      <p:sp>
        <p:nvSpPr>
          <p:cNvPr id="199" name="TextBox 198"/>
          <p:cNvSpPr txBox="1"/>
          <p:nvPr/>
        </p:nvSpPr>
        <p:spPr>
          <a:xfrm>
            <a:off x="6188168" y="1605473"/>
            <a:ext cx="1567640" cy="636917"/>
          </a:xfrm>
          <a:prstGeom prst="rect">
            <a:avLst/>
          </a:prstGeom>
        </p:spPr>
        <p:txBody>
          <a:bodyPr vert="horz" wrap="square" lIns="93209" tIns="93209" rIns="93209" bIns="93209" rtlCol="0" anchor="t">
            <a:noAutofit/>
          </a:bodyPr>
          <a:lstStyle/>
          <a:p>
            <a:pPr marL="237846" marR="0" lvl="0" indent="-237846" algn="ctr" defTabSz="914224"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Define apps</a:t>
            </a:r>
          </a:p>
          <a:p>
            <a:pPr marL="237846" marR="0" lvl="0" indent="-237846" algn="ctr" defTabSz="914224"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by writing</a:t>
            </a:r>
          </a:p>
        </p:txBody>
      </p:sp>
      <p:sp>
        <p:nvSpPr>
          <p:cNvPr id="200" name="TextBox 199"/>
          <p:cNvSpPr txBox="1"/>
          <p:nvPr/>
        </p:nvSpPr>
        <p:spPr>
          <a:xfrm>
            <a:off x="6468470" y="1272450"/>
            <a:ext cx="986394" cy="398402"/>
          </a:xfrm>
          <a:prstGeom prst="rect">
            <a:avLst/>
          </a:prstGeom>
        </p:spPr>
        <p:txBody>
          <a:bodyPr vert="horz" wrap="square" lIns="93209" tIns="93209" rIns="93209" bIns="93209" rtlCol="0" anchor="t">
            <a:noAutofit/>
          </a:bodyPr>
          <a:lstStyle/>
          <a:p>
            <a:pPr marL="237846" marR="0" lvl="0" indent="-237846" algn="ctr" defTabSz="914224" rtl="0" eaLnBrk="1" fontAlgn="auto" latinLnBrk="0" hangingPunct="1">
              <a:lnSpc>
                <a:spcPct val="100000"/>
              </a:lnSpc>
              <a:spcBef>
                <a:spcPts val="0"/>
              </a:spcBef>
              <a:spcAft>
                <a:spcPts val="0"/>
              </a:spcAft>
              <a:buClrTx/>
              <a:buSzTx/>
              <a:buFontTx/>
              <a:buNone/>
              <a:tabLst/>
              <a:defRPr/>
            </a:pPr>
            <a:r>
              <a:rPr kumimoji="0" lang="en-US" sz="2040" b="1" i="0" u="none" strike="noStrike" kern="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4. </a:t>
            </a:r>
            <a:r>
              <a:rPr kumimoji="0" lang="en-US" sz="1836" b="0" i="0" u="none" strike="noStrike" kern="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(opt)</a:t>
            </a:r>
            <a:endParaRPr kumimoji="0" lang="en-US" sz="2040" b="0" i="0" u="none" strike="noStrike" kern="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pic>
        <p:nvPicPr>
          <p:cNvPr id="201" name="Picture 200"/>
          <p:cNvPicPr>
            <a:picLocks noChangeAspect="1"/>
          </p:cNvPicPr>
          <p:nvPr/>
        </p:nvPicPr>
        <p:blipFill>
          <a:blip r:embed="rId5">
            <a:duotone>
              <a:schemeClr val="accent2">
                <a:shade val="45000"/>
                <a:satMod val="135000"/>
              </a:schemeClr>
              <a:prstClr val="white"/>
            </a:duotone>
          </a:blip>
          <a:stretch>
            <a:fillRect/>
          </a:stretch>
        </p:blipFill>
        <p:spPr>
          <a:xfrm>
            <a:off x="7297519" y="2414325"/>
            <a:ext cx="345840" cy="360424"/>
          </a:xfrm>
          <a:prstGeom prst="rect">
            <a:avLst/>
          </a:prstGeom>
        </p:spPr>
      </p:pic>
      <p:sp>
        <p:nvSpPr>
          <p:cNvPr id="202" name="Rectangle 201"/>
          <p:cNvSpPr/>
          <p:nvPr/>
        </p:nvSpPr>
        <p:spPr>
          <a:xfrm>
            <a:off x="6145468" y="2155992"/>
            <a:ext cx="1631681" cy="294285"/>
          </a:xfrm>
          <a:prstGeom prst="rect">
            <a:avLst/>
          </a:prstGeom>
        </p:spPr>
        <p:txBody>
          <a:bodyPr wrap="square">
            <a:spAutoFit/>
          </a:bodyPr>
          <a:lstStyle/>
          <a:p>
            <a:pPr marL="237846" marR="0" lvl="0" indent="-237846" algn="ctr" defTabSz="914224" rtl="0" eaLnBrk="1" fontAlgn="auto" latinLnBrk="0" hangingPunct="1">
              <a:lnSpc>
                <a:spcPct val="100000"/>
              </a:lnSpc>
              <a:spcBef>
                <a:spcPts val="0"/>
              </a:spcBef>
              <a:spcAft>
                <a:spcPts val="0"/>
              </a:spcAft>
              <a:buClrTx/>
              <a:buSzTx/>
              <a:buFontTx/>
              <a:buNone/>
              <a:tabLst/>
              <a:defRPr/>
            </a:pPr>
            <a:r>
              <a:rPr kumimoji="0" lang="en-US" sz="1275" b="0" i="0" u="none" strike="noStrike" kern="0" cap="none" spc="0" normalizeH="0" baseline="0" noProof="0" dirty="0">
                <a:ln>
                  <a:noFill/>
                </a:ln>
                <a:solidFill>
                  <a:prstClr val="white"/>
                </a:solidFill>
                <a:effectLst/>
                <a:uLnTx/>
                <a:uFillTx/>
                <a:latin typeface="Calibri" panose="020F0502020204030204"/>
                <a:ea typeface="+mn-ea"/>
                <a:cs typeface="+mn-cs"/>
              </a:rPr>
              <a:t>docker-compose.yml</a:t>
            </a:r>
            <a:endParaRPr kumimoji="0" lang="en-US" sz="1275" b="0" i="0" u="none" strike="noStrike" kern="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pic>
        <p:nvPicPr>
          <p:cNvPr id="204" name="Picture 203"/>
          <p:cNvPicPr>
            <a:picLocks noChangeAspect="1"/>
          </p:cNvPicPr>
          <p:nvPr/>
        </p:nvPicPr>
        <p:blipFill>
          <a:blip r:embed="rId5"/>
          <a:stretch>
            <a:fillRect/>
          </a:stretch>
        </p:blipFill>
        <p:spPr>
          <a:xfrm>
            <a:off x="3520016" y="2407451"/>
            <a:ext cx="345840" cy="360424"/>
          </a:xfrm>
          <a:prstGeom prst="rect">
            <a:avLst/>
          </a:prstGeom>
        </p:spPr>
      </p:pic>
      <p:sp>
        <p:nvSpPr>
          <p:cNvPr id="101" name="Rectangle 100"/>
          <p:cNvSpPr/>
          <p:nvPr/>
        </p:nvSpPr>
        <p:spPr>
          <a:xfrm>
            <a:off x="4018217" y="3046713"/>
            <a:ext cx="1252505" cy="282513"/>
          </a:xfrm>
          <a:prstGeom prst="rect">
            <a:avLst/>
          </a:prstGeom>
        </p:spPr>
        <p:txBody>
          <a:bodyPr wrap="square">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173" b="0" i="0" u="none" strike="noStrike" kern="0" cap="none" spc="0" normalizeH="0" baseline="0" noProof="0" dirty="0">
                <a:ln>
                  <a:noFill/>
                </a:ln>
                <a:solidFill>
                  <a:sysClr val="windowText" lastClr="000000"/>
                </a:solidFill>
                <a:effectLst/>
                <a:uLnTx/>
                <a:uFillTx/>
                <a:latin typeface="Consolas" panose="020B0609020204030204" pitchFamily="49" charset="0"/>
                <a:ea typeface="+mn-ea"/>
                <a:cs typeface="+mn-cs"/>
              </a:rPr>
              <a:t>docker build</a:t>
            </a:r>
            <a:endParaRPr kumimoji="0" lang="en-US" sz="1173" b="0" i="0" u="none" strike="noStrike" kern="0" cap="none" spc="0" normalizeH="0" baseline="0" noProof="0" dirty="0">
              <a:ln>
                <a:noFill/>
              </a:ln>
              <a:solidFill>
                <a:sysClr val="windowText" lastClr="000000"/>
              </a:solidFill>
              <a:effectLst/>
              <a:uLnTx/>
              <a:uFillTx/>
              <a:latin typeface="Consolas" panose="020B0609020204030204" pitchFamily="49" charset="0"/>
              <a:ea typeface="Segoe UI" panose="020B0502040204020203" pitchFamily="34" charset="0"/>
              <a:cs typeface="Segoe UI" panose="020B0502040204020203" pitchFamily="34" charset="0"/>
            </a:endParaRPr>
          </a:p>
        </p:txBody>
      </p:sp>
      <p:sp>
        <p:nvSpPr>
          <p:cNvPr id="163" name="Rounded Rectangle 11"/>
          <p:cNvSpPr/>
          <p:nvPr/>
        </p:nvSpPr>
        <p:spPr>
          <a:xfrm>
            <a:off x="1315180" y="4563285"/>
            <a:ext cx="1513235" cy="1507947"/>
          </a:xfrm>
          <a:prstGeom prst="roundRect">
            <a:avLst>
              <a:gd name="adj" fmla="val 5783"/>
            </a:avLst>
          </a:prstGeom>
          <a:solidFill>
            <a:srgbClr val="505050"/>
          </a:solidFill>
          <a:ln w="28575" cap="flat" cmpd="sng" algn="ctr">
            <a:solidFill>
              <a:schemeClr val="bg1">
                <a:lumMod val="75000"/>
              </a:schemeClr>
            </a:solidFill>
            <a:prstDash val="solid"/>
          </a:ln>
          <a:effectLst/>
        </p:spPr>
        <p:txBody>
          <a:bodyPr rot="0" spcFirstLastPara="0" vertOverflow="overflow" horzOverflow="overflow" vert="horz" wrap="square" lIns="93209" tIns="93209" rIns="93209" bIns="93209" numCol="1" spcCol="0" rtlCol="0" fromWordArt="0" anchor="b" anchorCtr="0" forceAA="0" compatLnSpc="1">
            <a:prstTxWarp prst="textNoShape">
              <a:avLst/>
            </a:prstTxWarp>
            <a:noAutofit/>
          </a:bodyPr>
          <a:lstStyle/>
          <a:p>
            <a:pPr marL="0" marR="0" lvl="0" indent="0" algn="r" defTabSz="914224" rtl="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sysClr val="windowText" lastClr="000000"/>
              </a:solidFill>
              <a:effectLst/>
              <a:uLnTx/>
              <a:uFillTx/>
              <a:latin typeface="Segoe UI"/>
              <a:ea typeface="+mn-ea"/>
              <a:cs typeface="+mn-cs"/>
            </a:endParaRPr>
          </a:p>
        </p:txBody>
      </p:sp>
      <p:sp>
        <p:nvSpPr>
          <p:cNvPr id="164" name="TextBox 163"/>
          <p:cNvSpPr txBox="1"/>
          <p:nvPr/>
        </p:nvSpPr>
        <p:spPr>
          <a:xfrm>
            <a:off x="1580302" y="4541900"/>
            <a:ext cx="986394" cy="398402"/>
          </a:xfrm>
          <a:prstGeom prst="rect">
            <a:avLst/>
          </a:prstGeom>
        </p:spPr>
        <p:txBody>
          <a:bodyPr vert="horz" wrap="square" lIns="93209" tIns="93209" rIns="93209" bIns="93209" rtlCol="0" anchor="t">
            <a:noAutofit/>
          </a:bodyPr>
          <a:lstStyle/>
          <a:p>
            <a:pPr marL="237846" marR="0" lvl="0" indent="-237846" algn="ctr" defTabSz="914224" rtl="0" eaLnBrk="1" fontAlgn="auto" latinLnBrk="0" hangingPunct="1">
              <a:lnSpc>
                <a:spcPct val="100000"/>
              </a:lnSpc>
              <a:spcBef>
                <a:spcPts val="0"/>
              </a:spcBef>
              <a:spcAft>
                <a:spcPts val="0"/>
              </a:spcAft>
              <a:buClrTx/>
              <a:buSzTx/>
              <a:buFontTx/>
              <a:buNone/>
              <a:tabLst/>
              <a:defRPr/>
            </a:pPr>
            <a:r>
              <a:rPr kumimoji="0" lang="en-US" sz="2040" b="1" i="0" u="none" strike="noStrike" kern="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7.</a:t>
            </a:r>
          </a:p>
        </p:txBody>
      </p:sp>
      <p:sp>
        <p:nvSpPr>
          <p:cNvPr id="165" name="Rectangle 164"/>
          <p:cNvSpPr/>
          <p:nvPr/>
        </p:nvSpPr>
        <p:spPr>
          <a:xfrm>
            <a:off x="1450377" y="4928720"/>
            <a:ext cx="1242862" cy="862647"/>
          </a:xfrm>
          <a:prstGeom prst="rect">
            <a:avLst/>
          </a:prstGeom>
        </p:spPr>
        <p:txBody>
          <a:bodyPr wrap="none">
            <a:spAutoFit/>
          </a:bodyPr>
          <a:lstStyle/>
          <a:p>
            <a:pPr marL="237846" marR="0" lvl="0" indent="-237846" algn="ctr" defTabSz="914224"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Push or</a:t>
            </a:r>
          </a:p>
          <a:p>
            <a:pPr marL="237846" marR="0" lvl="0" indent="-237846" algn="ctr" defTabSz="914224"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Continue </a:t>
            </a:r>
          </a:p>
          <a:p>
            <a:pPr marL="237846" marR="0" lvl="0" indent="-237846" algn="ctr" defTabSz="914224"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developing</a:t>
            </a:r>
          </a:p>
        </p:txBody>
      </p:sp>
      <p:grpSp>
        <p:nvGrpSpPr>
          <p:cNvPr id="11" name="Group 10"/>
          <p:cNvGrpSpPr/>
          <p:nvPr/>
        </p:nvGrpSpPr>
        <p:grpSpPr>
          <a:xfrm>
            <a:off x="3334115" y="4276781"/>
            <a:ext cx="1299971" cy="745828"/>
            <a:chOff x="5046962" y="5791285"/>
            <a:chExt cx="1299971" cy="745828"/>
          </a:xfrm>
        </p:grpSpPr>
        <p:grpSp>
          <p:nvGrpSpPr>
            <p:cNvPr id="108" name="Group 107"/>
            <p:cNvGrpSpPr/>
            <p:nvPr/>
          </p:nvGrpSpPr>
          <p:grpSpPr>
            <a:xfrm>
              <a:off x="5046962" y="5791285"/>
              <a:ext cx="601163" cy="337001"/>
              <a:chOff x="10393630" y="3075193"/>
              <a:chExt cx="601248" cy="337049"/>
            </a:xfrm>
          </p:grpSpPr>
          <p:sp>
            <p:nvSpPr>
              <p:cNvPr id="111" name="Rectangle 110"/>
              <p:cNvSpPr/>
              <p:nvPr/>
            </p:nvSpPr>
            <p:spPr>
              <a:xfrm>
                <a:off x="10414487" y="3106995"/>
                <a:ext cx="559535" cy="273446"/>
              </a:xfrm>
              <a:prstGeom prst="rect">
                <a:avLst/>
              </a:prstGeom>
              <a:no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12" name="Freeform 119"/>
              <p:cNvSpPr/>
              <p:nvPr/>
            </p:nvSpPr>
            <p:spPr>
              <a:xfrm>
                <a:off x="10393630" y="3075193"/>
                <a:ext cx="49362" cy="337049"/>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13" name="Freeform 120"/>
              <p:cNvSpPr/>
              <p:nvPr/>
            </p:nvSpPr>
            <p:spPr>
              <a:xfrm flipH="1">
                <a:off x="10945516" y="3075193"/>
                <a:ext cx="49362" cy="337049"/>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114" name="Group 113"/>
            <p:cNvGrpSpPr/>
            <p:nvPr/>
          </p:nvGrpSpPr>
          <p:grpSpPr>
            <a:xfrm>
              <a:off x="5745770" y="5792051"/>
              <a:ext cx="601163" cy="337001"/>
              <a:chOff x="3523102" y="1791568"/>
              <a:chExt cx="6746733" cy="3782104"/>
            </a:xfrm>
            <a:solidFill>
              <a:schemeClr val="tx1">
                <a:lumMod val="50000"/>
              </a:schemeClr>
            </a:solidFill>
          </p:grpSpPr>
          <p:sp>
            <p:nvSpPr>
              <p:cNvPr id="123" name="Rectangle 122"/>
              <p:cNvSpPr/>
              <p:nvPr/>
            </p:nvSpPr>
            <p:spPr>
              <a:xfrm>
                <a:off x="3757139" y="2148421"/>
                <a:ext cx="6278658" cy="3068399"/>
              </a:xfrm>
              <a:prstGeom prst="rect">
                <a:avLst/>
              </a:prstGeom>
              <a:no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24" name="Freeform 125"/>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25" name="Freeform 126"/>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126" name="Group 125"/>
            <p:cNvGrpSpPr/>
            <p:nvPr/>
          </p:nvGrpSpPr>
          <p:grpSpPr>
            <a:xfrm>
              <a:off x="5046962" y="6199346"/>
              <a:ext cx="601163" cy="337001"/>
              <a:chOff x="10393630" y="3075193"/>
              <a:chExt cx="601248" cy="337049"/>
            </a:xfrm>
          </p:grpSpPr>
          <p:sp>
            <p:nvSpPr>
              <p:cNvPr id="127" name="Rectangle 126"/>
              <p:cNvSpPr/>
              <p:nvPr/>
            </p:nvSpPr>
            <p:spPr>
              <a:xfrm>
                <a:off x="10414487" y="3106995"/>
                <a:ext cx="559535" cy="273446"/>
              </a:xfrm>
              <a:prstGeom prst="rect">
                <a:avLst/>
              </a:prstGeom>
              <a:no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28" name="Freeform 136"/>
              <p:cNvSpPr/>
              <p:nvPr/>
            </p:nvSpPr>
            <p:spPr>
              <a:xfrm>
                <a:off x="10393630" y="3075193"/>
                <a:ext cx="49362" cy="337049"/>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29" name="Freeform 137"/>
              <p:cNvSpPr/>
              <p:nvPr/>
            </p:nvSpPr>
            <p:spPr>
              <a:xfrm flipH="1">
                <a:off x="10945516" y="3075193"/>
                <a:ext cx="49362" cy="337049"/>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130" name="Group 129"/>
            <p:cNvGrpSpPr/>
            <p:nvPr/>
          </p:nvGrpSpPr>
          <p:grpSpPr>
            <a:xfrm>
              <a:off x="5745770" y="6200112"/>
              <a:ext cx="601163" cy="337001"/>
              <a:chOff x="3523102" y="1791568"/>
              <a:chExt cx="6746733" cy="3782104"/>
            </a:xfrm>
            <a:solidFill>
              <a:schemeClr val="tx1">
                <a:lumMod val="50000"/>
              </a:schemeClr>
            </a:solidFill>
          </p:grpSpPr>
          <p:sp>
            <p:nvSpPr>
              <p:cNvPr id="131" name="Rectangle 130"/>
              <p:cNvSpPr/>
              <p:nvPr/>
            </p:nvSpPr>
            <p:spPr>
              <a:xfrm>
                <a:off x="3757139" y="2148421"/>
                <a:ext cx="6278658" cy="3068399"/>
              </a:xfrm>
              <a:prstGeom prst="rect">
                <a:avLst/>
              </a:prstGeom>
              <a:no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32" name="Freeform 140"/>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33" name="Freeform 141"/>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pic>
          <p:nvPicPr>
            <p:cNvPr id="135" name="Picture 4" descr="Related image"/>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20457" r="22687"/>
            <a:stretch/>
          </p:blipFill>
          <p:spPr bwMode="auto">
            <a:xfrm>
              <a:off x="5109631" y="5848790"/>
              <a:ext cx="227726" cy="226386"/>
            </a:xfrm>
            <a:prstGeom prst="rect">
              <a:avLst/>
            </a:prstGeom>
            <a:noFill/>
            <a:extLst>
              <a:ext uri="{909E8E84-426E-40DD-AFC4-6F175D3DCCD1}">
                <a14:hiddenFill xmlns:a14="http://schemas.microsoft.com/office/drawing/2010/main">
                  <a:solidFill>
                    <a:srgbClr val="FFFFFF"/>
                  </a:solidFill>
                </a14:hiddenFill>
              </a:ext>
            </a:extLst>
          </p:spPr>
        </p:pic>
        <p:pic>
          <p:nvPicPr>
            <p:cNvPr id="136" name="Picture 2" descr="Image result for windows icon"/>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341367" y="5818361"/>
              <a:ext cx="282081" cy="282081"/>
            </a:xfrm>
            <a:prstGeom prst="rect">
              <a:avLst/>
            </a:prstGeom>
            <a:noFill/>
            <a:extLst>
              <a:ext uri="{909E8E84-426E-40DD-AFC4-6F175D3DCCD1}">
                <a14:hiddenFill xmlns:a14="http://schemas.microsoft.com/office/drawing/2010/main">
                  <a:solidFill>
                    <a:srgbClr val="FFFFFF"/>
                  </a:solidFill>
                </a14:hiddenFill>
              </a:ext>
            </a:extLst>
          </p:spPr>
        </p:pic>
        <p:pic>
          <p:nvPicPr>
            <p:cNvPr id="137" name="Picture 4" descr="Related image"/>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20457" r="22687"/>
            <a:stretch/>
          </p:blipFill>
          <p:spPr bwMode="auto">
            <a:xfrm>
              <a:off x="5821813" y="5848790"/>
              <a:ext cx="227726" cy="226386"/>
            </a:xfrm>
            <a:prstGeom prst="rect">
              <a:avLst/>
            </a:prstGeom>
            <a:noFill/>
            <a:extLst>
              <a:ext uri="{909E8E84-426E-40DD-AFC4-6F175D3DCCD1}">
                <a14:hiddenFill xmlns:a14="http://schemas.microsoft.com/office/drawing/2010/main">
                  <a:solidFill>
                    <a:srgbClr val="FFFFFF"/>
                  </a:solidFill>
                </a14:hiddenFill>
              </a:ext>
            </a:extLst>
          </p:spPr>
        </p:pic>
        <p:pic>
          <p:nvPicPr>
            <p:cNvPr id="139" name="Picture 2" descr="Image result for windows icon"/>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345118" y="6227390"/>
              <a:ext cx="282081" cy="282081"/>
            </a:xfrm>
            <a:prstGeom prst="rect">
              <a:avLst/>
            </a:prstGeom>
            <a:noFill/>
            <a:extLst>
              <a:ext uri="{909E8E84-426E-40DD-AFC4-6F175D3DCCD1}">
                <a14:hiddenFill xmlns:a14="http://schemas.microsoft.com/office/drawing/2010/main">
                  <a:solidFill>
                    <a:srgbClr val="FFFFFF"/>
                  </a:solidFill>
                </a14:hiddenFill>
              </a:ext>
            </a:extLst>
          </p:spPr>
        </p:pic>
        <p:pic>
          <p:nvPicPr>
            <p:cNvPr id="140" name="Picture 10" descr="Image result for Node.js logo"/>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5099839" y="6289680"/>
              <a:ext cx="254909" cy="156330"/>
            </a:xfrm>
            <a:prstGeom prst="rect">
              <a:avLst/>
            </a:prstGeom>
            <a:extLst>
              <a:ext uri="{909E8E84-426E-40DD-AFC4-6F175D3DCCD1}">
                <a14:hiddenFill xmlns:a14="http://schemas.microsoft.com/office/drawing/2010/main">
                  <a:solidFill>
                    <a:srgbClr val="FFFFFF"/>
                  </a:solidFill>
                </a14:hiddenFill>
              </a:ext>
            </a:extLst>
          </p:spPr>
        </p:pic>
        <p:pic>
          <p:nvPicPr>
            <p:cNvPr id="141" name="Picture 10" descr="Image result for Node.js logo"/>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5823238" y="6292494"/>
              <a:ext cx="254909" cy="156330"/>
            </a:xfrm>
            <a:prstGeom prst="rect">
              <a:avLst/>
            </a:prstGeom>
            <a:extLst>
              <a:ext uri="{909E8E84-426E-40DD-AFC4-6F175D3DCCD1}">
                <a14:hiddenFill xmlns:a14="http://schemas.microsoft.com/office/drawing/2010/main">
                  <a:solidFill>
                    <a:srgbClr val="FFFFFF"/>
                  </a:solidFill>
                </a14:hiddenFill>
              </a:ext>
            </a:extLst>
          </p:spPr>
        </p:pic>
        <p:pic>
          <p:nvPicPr>
            <p:cNvPr id="142" name="Picture 4" descr="Image result for Linux logo "/>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6099914" y="5858038"/>
              <a:ext cx="182148" cy="213872"/>
            </a:xfrm>
            <a:prstGeom prst="rect">
              <a:avLst/>
            </a:prstGeom>
            <a:noFill/>
            <a:extLst>
              <a:ext uri="{909E8E84-426E-40DD-AFC4-6F175D3DCCD1}">
                <a14:hiddenFill xmlns:a14="http://schemas.microsoft.com/office/drawing/2010/main">
                  <a:solidFill>
                    <a:srgbClr val="FFFFFF"/>
                  </a:solidFill>
                </a14:hiddenFill>
              </a:ext>
            </a:extLst>
          </p:spPr>
        </p:pic>
        <p:pic>
          <p:nvPicPr>
            <p:cNvPr id="143" name="Picture 4" descr="Image result for Linux logo "/>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6106259" y="6262910"/>
              <a:ext cx="182148" cy="213872"/>
            </a:xfrm>
            <a:prstGeom prst="rect">
              <a:avLst/>
            </a:prstGeom>
            <a:noFill/>
            <a:extLst>
              <a:ext uri="{909E8E84-426E-40DD-AFC4-6F175D3DCCD1}">
                <a14:hiddenFill xmlns:a14="http://schemas.microsoft.com/office/drawing/2010/main">
                  <a:solidFill>
                    <a:srgbClr val="FFFFFF"/>
                  </a:solidFill>
                </a14:hiddenFill>
              </a:ext>
            </a:extLst>
          </p:spPr>
        </p:pic>
      </p:grpSp>
      <p:sp>
        <p:nvSpPr>
          <p:cNvPr id="144" name="Rectangle 143"/>
          <p:cNvSpPr/>
          <p:nvPr/>
        </p:nvSpPr>
        <p:spPr>
          <a:xfrm>
            <a:off x="46038" y="5588603"/>
            <a:ext cx="1471188" cy="1191032"/>
          </a:xfrm>
          <a:prstGeom prst="rect">
            <a:avLst/>
          </a:prstGeom>
        </p:spPr>
        <p:txBody>
          <a:bodyPr wrap="square">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err="1">
                <a:ln>
                  <a:noFill/>
                </a:ln>
                <a:solidFill>
                  <a:sysClr val="windowText" lastClr="000000"/>
                </a:solidFill>
                <a:effectLst/>
                <a:uLnTx/>
                <a:uFillTx/>
                <a:latin typeface="Consolas" panose="020B0609020204030204" pitchFamily="49" charset="0"/>
                <a:ea typeface="+mn-ea"/>
                <a:cs typeface="+mn-cs"/>
              </a:rPr>
              <a:t>docker</a:t>
            </a:r>
            <a:r>
              <a:rPr kumimoji="0" lang="en-US" sz="1428" b="0" i="0" u="none" strike="noStrike" kern="0" cap="none" spc="0" normalizeH="0" baseline="0" noProof="0" dirty="0">
                <a:ln>
                  <a:noFill/>
                </a:ln>
                <a:solidFill>
                  <a:sysClr val="windowText" lastClr="000000"/>
                </a:solidFill>
                <a:effectLst/>
                <a:uLnTx/>
                <a:uFillTx/>
                <a:latin typeface="Consolas" panose="020B0609020204030204" pitchFamily="49" charset="0"/>
                <a:ea typeface="+mn-ea"/>
                <a:cs typeface="+mn-cs"/>
              </a:rPr>
              <a:t> push</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solidFill>
                  <a:sysClr val="windowText" lastClr="000000"/>
                </a:solidFill>
                <a:effectLst/>
                <a:uLnTx/>
                <a:uFillTx/>
                <a:latin typeface="Segoe UI Light" panose="020B0502040204020203" pitchFamily="34" charset="0"/>
                <a:ea typeface="Segoe UI" panose="020B0502040204020203" pitchFamily="34" charset="0"/>
                <a:cs typeface="Segoe UI Light" panose="020B0502040204020203" pitchFamily="34" charset="0"/>
              </a:rPr>
              <a:t>to private registry </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solidFill>
                  <a:sysClr val="windowText" lastClr="000000"/>
                </a:solidFill>
                <a:effectLst/>
                <a:uLnTx/>
                <a:uFillTx/>
                <a:latin typeface="Segoe UI Light" panose="020B0502040204020203" pitchFamily="34" charset="0"/>
                <a:ea typeface="Segoe UI" panose="020B0502040204020203" pitchFamily="34" charset="0"/>
                <a:cs typeface="Segoe UI Light" panose="020B0502040204020203" pitchFamily="34" charset="0"/>
              </a:rPr>
              <a:t>(*) If not using CI/CD</a:t>
            </a:r>
            <a:endParaRPr kumimoji="0" lang="en-US" sz="1122" b="0" i="0" u="none" strike="noStrike" kern="0" cap="none" spc="0" normalizeH="0" baseline="0" noProof="0" dirty="0">
              <a:ln>
                <a:noFill/>
              </a:ln>
              <a:solidFill>
                <a:sysClr val="windowText" lastClr="000000"/>
              </a:solidFill>
              <a:effectLst/>
              <a:uLnTx/>
              <a:uFillTx/>
              <a:latin typeface="Segoe UI Light" panose="020B0502040204020203" pitchFamily="34" charset="0"/>
              <a:ea typeface="Segoe UI" panose="020B0502040204020203" pitchFamily="34" charset="0"/>
              <a:cs typeface="Segoe UI Light" panose="020B0502040204020203" pitchFamily="34" charset="0"/>
            </a:endParaRPr>
          </a:p>
        </p:txBody>
      </p:sp>
      <p:pic>
        <p:nvPicPr>
          <p:cNvPr id="2052" name="Picture 4" descr="Image result for laptop icon"/>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618342" y="4088817"/>
            <a:ext cx="1002796" cy="10027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5674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1000"/>
                                        <p:tgtEl>
                                          <p:spTgt spid="11"/>
                                        </p:tgtEl>
                                      </p:cBhvr>
                                    </p:animEffect>
                                    <p:anim calcmode="lin" valueType="num">
                                      <p:cBhvr>
                                        <p:cTn id="13" dur="1000" fill="hold"/>
                                        <p:tgtEl>
                                          <p:spTgt spid="11"/>
                                        </p:tgtEl>
                                        <p:attrNameLst>
                                          <p:attrName>ppt_x</p:attrName>
                                        </p:attrNameLst>
                                      </p:cBhvr>
                                      <p:tavLst>
                                        <p:tav tm="0">
                                          <p:val>
                                            <p:strVal val="#ppt_x"/>
                                          </p:val>
                                        </p:tav>
                                        <p:tav tm="100000">
                                          <p:val>
                                            <p:strVal val="#ppt_x"/>
                                          </p:val>
                                        </p:tav>
                                      </p:tavLst>
                                    </p:anim>
                                    <p:anim calcmode="lin" valueType="num">
                                      <p:cBhvr>
                                        <p:cTn id="14"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1000"/>
                                        <p:tgtEl>
                                          <p:spTgt spid="3"/>
                                        </p:tgtEl>
                                      </p:cBhvr>
                                    </p:animEffect>
                                    <p:anim calcmode="lin" valueType="num">
                                      <p:cBhvr>
                                        <p:cTn id="20" dur="1000" fill="hold"/>
                                        <p:tgtEl>
                                          <p:spTgt spid="3"/>
                                        </p:tgtEl>
                                        <p:attrNameLst>
                                          <p:attrName>ppt_x</p:attrName>
                                        </p:attrNameLst>
                                      </p:cBhvr>
                                      <p:tavLst>
                                        <p:tav tm="0">
                                          <p:val>
                                            <p:strVal val="#ppt_x"/>
                                          </p:val>
                                        </p:tav>
                                        <p:tav tm="100000">
                                          <p:val>
                                            <p:strVal val="#ppt_x"/>
                                          </p:val>
                                        </p:tav>
                                      </p:tavLst>
                                    </p:anim>
                                    <p:anim calcmode="lin" valueType="num">
                                      <p:cBhvr>
                                        <p:cTn id="21"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wipe(left)">
                                      <p:cBhvr>
                                        <p:cTn id="26" dur="500"/>
                                        <p:tgtEl>
                                          <p:spTgt spid="5"/>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wipe(left)">
                                      <p:cBhvr>
                                        <p:cTn id="31" dur="500"/>
                                        <p:tgtEl>
                                          <p:spTgt spid="6"/>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172"/>
                                        </p:tgtEl>
                                        <p:attrNameLst>
                                          <p:attrName>style.visibility</p:attrName>
                                        </p:attrNameLst>
                                      </p:cBhvr>
                                      <p:to>
                                        <p:strVal val="visible"/>
                                      </p:to>
                                    </p:set>
                                    <p:animEffect transition="in" filter="fade">
                                      <p:cBhvr>
                                        <p:cTn id="36" dur="500"/>
                                        <p:tgtEl>
                                          <p:spTgt spid="1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Arrow 5"/>
          <p:cNvSpPr/>
          <p:nvPr/>
        </p:nvSpPr>
        <p:spPr>
          <a:xfrm>
            <a:off x="902068" y="1747652"/>
            <a:ext cx="2728469" cy="962833"/>
          </a:xfrm>
          <a:prstGeom prst="rightArrow">
            <a:avLst>
              <a:gd name="adj1" fmla="val 50000"/>
              <a:gd name="adj2" fmla="val 73537"/>
            </a:avLst>
          </a:prstGeom>
          <a:solidFill>
            <a:srgbClr val="0078D7">
              <a:lumMod val="40000"/>
              <a:lumOff val="60000"/>
            </a:srgbClr>
          </a:solidFill>
          <a:ln w="10795" cap="flat" cmpd="sng" algn="ctr">
            <a:noFill/>
            <a:prstDash val="solid"/>
          </a:ln>
          <a:effectLst/>
        </p:spPr>
        <p:txBody>
          <a:bodyPr rot="0" spcFirstLastPara="0" vertOverflow="overflow" horzOverflow="overflow" vert="horz" wrap="square" lIns="93209" tIns="93209" rIns="93209" bIns="93209" numCol="1" spcCol="0" rtlCol="0" fromWordArt="0" anchor="b" anchorCtr="0" forceAA="0" compatLnSpc="1">
            <a:prstTxWarp prst="textNoShape">
              <a:avLst/>
            </a:prstTxWarp>
            <a:noAutofit/>
          </a:bodyPr>
          <a:lstStyle/>
          <a:p>
            <a:pPr marL="0" marR="0" lvl="0" indent="0" algn="r" defTabSz="914224" rtl="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a:ln>
                <a:noFill/>
              </a:ln>
              <a:solidFill>
                <a:sysClr val="windowText" lastClr="000000"/>
              </a:solidFill>
              <a:effectLst/>
              <a:uLnTx/>
              <a:uFillTx/>
              <a:latin typeface="Segoe UI"/>
              <a:ea typeface="+mn-ea"/>
              <a:cs typeface="+mn-cs"/>
            </a:endParaRPr>
          </a:p>
        </p:txBody>
      </p:sp>
      <p:pic>
        <p:nvPicPr>
          <p:cNvPr id="131" name="Picture 130"/>
          <p:cNvPicPr>
            <a:picLocks noChangeAspect="1"/>
          </p:cNvPicPr>
          <p:nvPr/>
        </p:nvPicPr>
        <p:blipFill>
          <a:blip r:embed="rId3">
            <a:duotone>
              <a:prstClr val="black"/>
              <a:schemeClr val="tx2">
                <a:tint val="45000"/>
                <a:satMod val="400000"/>
              </a:schemeClr>
            </a:duotone>
          </a:blip>
          <a:stretch>
            <a:fillRect/>
          </a:stretch>
        </p:blipFill>
        <p:spPr>
          <a:xfrm>
            <a:off x="1514530" y="1867608"/>
            <a:ext cx="611832" cy="638051"/>
          </a:xfrm>
          <a:prstGeom prst="rect">
            <a:avLst/>
          </a:prstGeom>
        </p:spPr>
      </p:pic>
      <p:cxnSp>
        <p:nvCxnSpPr>
          <p:cNvPr id="42" name="Straight Arrow Connector 41"/>
          <p:cNvCxnSpPr>
            <a:cxnSpLocks/>
          </p:cNvCxnSpPr>
          <p:nvPr/>
        </p:nvCxnSpPr>
        <p:spPr>
          <a:xfrm>
            <a:off x="4292608" y="2904976"/>
            <a:ext cx="802779" cy="683310"/>
          </a:xfrm>
          <a:prstGeom prst="straightConnector1">
            <a:avLst/>
          </a:prstGeom>
          <a:ln w="76200">
            <a:solidFill>
              <a:srgbClr val="89CBFF"/>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grpSp>
        <p:nvGrpSpPr>
          <p:cNvPr id="46" name="Group 45"/>
          <p:cNvGrpSpPr/>
          <p:nvPr/>
        </p:nvGrpSpPr>
        <p:grpSpPr>
          <a:xfrm>
            <a:off x="3756864" y="2627223"/>
            <a:ext cx="543008" cy="317579"/>
            <a:chOff x="4227749" y="3121751"/>
            <a:chExt cx="532409" cy="311380"/>
          </a:xfrm>
        </p:grpSpPr>
        <p:grpSp>
          <p:nvGrpSpPr>
            <p:cNvPr id="53" name="Group 52"/>
            <p:cNvGrpSpPr>
              <a:grpSpLocks noChangeAspect="1"/>
            </p:cNvGrpSpPr>
            <p:nvPr/>
          </p:nvGrpSpPr>
          <p:grpSpPr>
            <a:xfrm>
              <a:off x="4227749" y="3180454"/>
              <a:ext cx="450741" cy="252677"/>
              <a:chOff x="3523102" y="1791568"/>
              <a:chExt cx="6746733" cy="3782104"/>
            </a:xfrm>
            <a:solidFill>
              <a:srgbClr val="002060"/>
            </a:solidFill>
          </p:grpSpPr>
          <p:sp>
            <p:nvSpPr>
              <p:cNvPr id="54" name="Rectangle 53"/>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31"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5" name="Freeform 73"/>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31"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6" name="Freeform 74"/>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31"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grpSp>
        <p:pic>
          <p:nvPicPr>
            <p:cNvPr id="70" name="Picture 69"/>
            <p:cNvPicPr>
              <a:picLocks noChangeAspect="1"/>
            </p:cNvPicPr>
            <p:nvPr/>
          </p:nvPicPr>
          <p:blipFill>
            <a:blip r:embed="rId4"/>
            <a:stretch>
              <a:fillRect/>
            </a:stretch>
          </p:blipFill>
          <p:spPr>
            <a:xfrm>
              <a:off x="4271287" y="3121751"/>
              <a:ext cx="488871" cy="273622"/>
            </a:xfrm>
            <a:prstGeom prst="rect">
              <a:avLst/>
            </a:prstGeom>
          </p:spPr>
        </p:pic>
      </p:grpSp>
      <p:sp>
        <p:nvSpPr>
          <p:cNvPr id="141" name="Right Arrow 5"/>
          <p:cNvSpPr/>
          <p:nvPr/>
        </p:nvSpPr>
        <p:spPr>
          <a:xfrm>
            <a:off x="3090513" y="1747652"/>
            <a:ext cx="2728469" cy="962833"/>
          </a:xfrm>
          <a:prstGeom prst="rightArrow">
            <a:avLst>
              <a:gd name="adj1" fmla="val 50000"/>
              <a:gd name="adj2" fmla="val 73537"/>
            </a:avLst>
          </a:prstGeom>
          <a:solidFill>
            <a:srgbClr val="0078D7">
              <a:lumMod val="40000"/>
              <a:lumOff val="60000"/>
            </a:srgbClr>
          </a:solidFill>
          <a:ln w="10795" cap="flat" cmpd="sng" algn="ctr">
            <a:noFill/>
            <a:prstDash val="solid"/>
          </a:ln>
          <a:effectLst/>
        </p:spPr>
        <p:txBody>
          <a:bodyPr rot="0" spcFirstLastPara="0" vertOverflow="overflow" horzOverflow="overflow" vert="horz" wrap="square" lIns="93209" tIns="93209" rIns="93209" bIns="93209" numCol="1" spcCol="0" rtlCol="0" fromWordArt="0" anchor="b" anchorCtr="0" forceAA="0" compatLnSpc="1">
            <a:prstTxWarp prst="textNoShape">
              <a:avLst/>
            </a:prstTxWarp>
            <a:noAutofit/>
          </a:bodyPr>
          <a:lstStyle/>
          <a:p>
            <a:pPr marL="0" marR="0" lvl="0" indent="0" algn="r" defTabSz="914224" rtl="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a:ln>
                <a:noFill/>
              </a:ln>
              <a:solidFill>
                <a:sysClr val="windowText" lastClr="000000"/>
              </a:solidFill>
              <a:effectLst/>
              <a:uLnTx/>
              <a:uFillTx/>
              <a:latin typeface="Segoe UI"/>
              <a:ea typeface="+mn-ea"/>
              <a:cs typeface="+mn-cs"/>
            </a:endParaRPr>
          </a:p>
        </p:txBody>
      </p:sp>
      <p:grpSp>
        <p:nvGrpSpPr>
          <p:cNvPr id="22" name="Group 21"/>
          <p:cNvGrpSpPr/>
          <p:nvPr/>
        </p:nvGrpSpPr>
        <p:grpSpPr>
          <a:xfrm>
            <a:off x="2834057" y="1440331"/>
            <a:ext cx="1513235" cy="1557731"/>
            <a:chOff x="2777875" y="1412218"/>
            <a:chExt cx="1483698" cy="1527326"/>
          </a:xfrm>
        </p:grpSpPr>
        <p:sp>
          <p:nvSpPr>
            <p:cNvPr id="9" name="Rounded Rectangle 12"/>
            <p:cNvSpPr/>
            <p:nvPr/>
          </p:nvSpPr>
          <p:spPr>
            <a:xfrm>
              <a:off x="2777875" y="1461030"/>
              <a:ext cx="1483698" cy="1478514"/>
            </a:xfrm>
            <a:prstGeom prst="roundRect">
              <a:avLst>
                <a:gd name="adj" fmla="val 5783"/>
              </a:avLst>
            </a:prstGeom>
            <a:solidFill>
              <a:srgbClr val="505050"/>
            </a:solidFill>
            <a:ln w="28575" cap="flat" cmpd="sng" algn="ctr">
              <a:solidFill>
                <a:schemeClr val="bg1">
                  <a:lumMod val="75000"/>
                </a:schemeClr>
              </a:solidFill>
              <a:prstDash val="solid"/>
            </a:ln>
            <a:effectLst/>
          </p:spPr>
          <p:txBody>
            <a:bodyPr rot="0" spcFirstLastPara="0" vertOverflow="overflow" horzOverflow="overflow" vert="horz" wrap="square" lIns="93209" tIns="93209" rIns="93209" bIns="93209" numCol="1" spcCol="0" rtlCol="0" fromWordArt="0" anchor="b" anchorCtr="0" forceAA="0" compatLnSpc="1">
              <a:prstTxWarp prst="textNoShape">
                <a:avLst/>
              </a:prstTxWarp>
              <a:noAutofit/>
            </a:bodyPr>
            <a:lstStyle/>
            <a:p>
              <a:pPr marL="0" marR="0" lvl="0" indent="0" algn="r" defTabSz="914224" rtl="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33" name="TextBox 32"/>
            <p:cNvSpPr txBox="1"/>
            <p:nvPr/>
          </p:nvSpPr>
          <p:spPr>
            <a:xfrm>
              <a:off x="2825969" y="1794022"/>
              <a:ext cx="1387510" cy="899200"/>
            </a:xfrm>
            <a:prstGeom prst="rect">
              <a:avLst/>
            </a:prstGeom>
          </p:spPr>
          <p:txBody>
            <a:bodyPr vert="horz" wrap="square" lIns="93209" tIns="93209" rIns="93209" bIns="93209" rtlCol="0" anchor="t">
              <a:noAutofit/>
            </a:bodyPr>
            <a:lstStyle/>
            <a:p>
              <a:pPr marL="237846" marR="0" lvl="0" indent="-237846" algn="ctr" defTabSz="914224"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Build/CI,</a:t>
              </a:r>
            </a:p>
            <a:p>
              <a:pPr marL="237846" marR="0" lvl="0" indent="-237846" algn="ctr" defTabSz="914224"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Integrate,</a:t>
              </a:r>
            </a:p>
            <a:p>
              <a:pPr marL="237846" marR="0" lvl="0" indent="-237846" algn="ctr" defTabSz="914224"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Test</a:t>
              </a:r>
            </a:p>
          </p:txBody>
        </p:sp>
        <p:sp>
          <p:nvSpPr>
            <p:cNvPr id="67" name="TextBox 66"/>
            <p:cNvSpPr txBox="1"/>
            <p:nvPr/>
          </p:nvSpPr>
          <p:spPr>
            <a:xfrm>
              <a:off x="3081795" y="1412218"/>
              <a:ext cx="967141" cy="390626"/>
            </a:xfrm>
            <a:prstGeom prst="rect">
              <a:avLst/>
            </a:prstGeom>
          </p:spPr>
          <p:txBody>
            <a:bodyPr vert="horz" wrap="square" lIns="93209" tIns="93209" rIns="93209" bIns="93209" rtlCol="0" anchor="t">
              <a:noAutofit/>
            </a:bodyPr>
            <a:lstStyle/>
            <a:p>
              <a:pPr marL="237846" marR="0" lvl="0" indent="-237846" algn="ctr" defTabSz="914224" rtl="0" eaLnBrk="1" fontAlgn="auto" latinLnBrk="0" hangingPunct="1">
                <a:lnSpc>
                  <a:spcPct val="100000"/>
                </a:lnSpc>
                <a:spcBef>
                  <a:spcPts val="0"/>
                </a:spcBef>
                <a:spcAft>
                  <a:spcPts val="0"/>
                </a:spcAft>
                <a:buClrTx/>
                <a:buSzTx/>
                <a:buFontTx/>
                <a:buNone/>
                <a:tabLst/>
                <a:defRPr/>
              </a:pPr>
              <a:r>
                <a:rPr kumimoji="0" lang="en-US" sz="2040" b="1" i="0" u="none" strike="noStrike" kern="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3.</a:t>
              </a:r>
            </a:p>
          </p:txBody>
        </p:sp>
        <p:pic>
          <p:nvPicPr>
            <p:cNvPr id="115" name="Picture 4" descr="https://zapier.cachefly.net/storage/services/59152a3a91bfe0ddd2fc9b978448593a.128x128.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9704" t="22115" r="21627" b="23287"/>
            <a:stretch/>
          </p:blipFill>
          <p:spPr bwMode="auto">
            <a:xfrm>
              <a:off x="2851527" y="1505210"/>
              <a:ext cx="293484" cy="273126"/>
            </a:xfrm>
            <a:prstGeom prst="rect">
              <a:avLst/>
            </a:prstGeom>
            <a:noFill/>
            <a:extLst>
              <a:ext uri="{909E8E84-426E-40DD-AFC4-6F175D3DCCD1}">
                <a14:hiddenFill xmlns:a14="http://schemas.microsoft.com/office/drawing/2010/main">
                  <a:solidFill>
                    <a:srgbClr val="FFFFFF"/>
                  </a:solidFill>
                </a14:hiddenFill>
              </a:ext>
            </a:extLst>
          </p:spPr>
        </p:pic>
      </p:grpSp>
      <p:sp>
        <p:nvSpPr>
          <p:cNvPr id="125" name="Right Arrow 5"/>
          <p:cNvSpPr/>
          <p:nvPr/>
        </p:nvSpPr>
        <p:spPr>
          <a:xfrm rot="16200000">
            <a:off x="386306" y="3427404"/>
            <a:ext cx="1952195" cy="962833"/>
          </a:xfrm>
          <a:prstGeom prst="rightArrow">
            <a:avLst>
              <a:gd name="adj1" fmla="val 50000"/>
              <a:gd name="adj2" fmla="val 73537"/>
            </a:avLst>
          </a:prstGeom>
          <a:solidFill>
            <a:srgbClr val="0078D7">
              <a:lumMod val="40000"/>
              <a:lumOff val="60000"/>
            </a:srgbClr>
          </a:solidFill>
          <a:ln w="10795" cap="flat" cmpd="sng" algn="ctr">
            <a:noFill/>
            <a:prstDash val="solid"/>
          </a:ln>
          <a:effectLst/>
        </p:spPr>
        <p:txBody>
          <a:bodyPr rot="0" spcFirstLastPara="0" vertOverflow="overflow" horzOverflow="overflow" vert="horz" wrap="square" lIns="93209" tIns="93209" rIns="93209" bIns="93209" numCol="1" spcCol="0" rtlCol="0" fromWordArt="0" anchor="b" anchorCtr="0" forceAA="0" compatLnSpc="1">
            <a:prstTxWarp prst="textNoShape">
              <a:avLst/>
            </a:prstTxWarp>
            <a:noAutofit/>
          </a:bodyPr>
          <a:lstStyle/>
          <a:p>
            <a:pPr marL="0" marR="0" lvl="0" indent="0" algn="r" defTabSz="914224" rtl="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a:ln>
                <a:noFill/>
              </a:ln>
              <a:solidFill>
                <a:sysClr val="windowText" lastClr="000000"/>
              </a:solidFill>
              <a:effectLst/>
              <a:uLnTx/>
              <a:uFillTx/>
              <a:latin typeface="Segoe UI"/>
              <a:ea typeface="+mn-ea"/>
              <a:cs typeface="+mn-cs"/>
            </a:endParaRPr>
          </a:p>
        </p:txBody>
      </p:sp>
      <p:pic>
        <p:nvPicPr>
          <p:cNvPr id="13" name="Picture 12"/>
          <p:cNvPicPr>
            <a:picLocks noChangeAspect="1"/>
          </p:cNvPicPr>
          <p:nvPr/>
        </p:nvPicPr>
        <p:blipFill>
          <a:blip r:embed="rId3">
            <a:duotone>
              <a:prstClr val="black"/>
              <a:schemeClr val="tx2">
                <a:tint val="45000"/>
                <a:satMod val="400000"/>
              </a:schemeClr>
            </a:duotone>
          </a:blip>
          <a:stretch>
            <a:fillRect/>
          </a:stretch>
        </p:blipFill>
        <p:spPr>
          <a:xfrm>
            <a:off x="1102608" y="4900630"/>
            <a:ext cx="611832" cy="638051"/>
          </a:xfrm>
          <a:prstGeom prst="rect">
            <a:avLst/>
          </a:prstGeom>
        </p:spPr>
      </p:pic>
      <p:grpSp>
        <p:nvGrpSpPr>
          <p:cNvPr id="18" name="Group 17"/>
          <p:cNvGrpSpPr/>
          <p:nvPr/>
        </p:nvGrpSpPr>
        <p:grpSpPr>
          <a:xfrm>
            <a:off x="258882" y="4876087"/>
            <a:ext cx="2673278" cy="1822324"/>
            <a:chOff x="252964" y="4780912"/>
            <a:chExt cx="2621099" cy="1786754"/>
          </a:xfrm>
        </p:grpSpPr>
        <p:sp>
          <p:nvSpPr>
            <p:cNvPr id="16" name="Rounded Rectangle 11"/>
            <p:cNvSpPr/>
            <p:nvPr/>
          </p:nvSpPr>
          <p:spPr>
            <a:xfrm>
              <a:off x="300269" y="4780912"/>
              <a:ext cx="2573794" cy="1786754"/>
            </a:xfrm>
            <a:prstGeom prst="roundRect">
              <a:avLst>
                <a:gd name="adj" fmla="val 5783"/>
              </a:avLst>
            </a:prstGeom>
            <a:solidFill>
              <a:srgbClr val="505050"/>
            </a:solidFill>
            <a:ln w="28575" cap="flat" cmpd="sng" algn="ctr">
              <a:solidFill>
                <a:schemeClr val="bg1">
                  <a:lumMod val="75000"/>
                </a:schemeClr>
              </a:solidFill>
              <a:prstDash val="solid"/>
            </a:ln>
            <a:effectLst/>
          </p:spPr>
          <p:txBody>
            <a:bodyPr rot="0" spcFirstLastPara="0" vertOverflow="overflow" horzOverflow="overflow" vert="horz" wrap="square" lIns="93209" tIns="93209" rIns="93209" bIns="93209" numCol="1" spcCol="0" rtlCol="0" fromWordArt="0" anchor="b" anchorCtr="0" forceAA="0" compatLnSpc="1">
              <a:prstTxWarp prst="textNoShape">
                <a:avLst/>
              </a:prstTxWarp>
              <a:noAutofit/>
            </a:bodyPr>
            <a:lstStyle/>
            <a:p>
              <a:pPr marL="0" marR="0" lvl="0" indent="0" algn="r" defTabSz="914224" rtl="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a:ln>
                  <a:noFill/>
                </a:ln>
                <a:solidFill>
                  <a:sysClr val="windowText" lastClr="000000"/>
                </a:solidFill>
                <a:effectLst/>
                <a:uLnTx/>
                <a:uFillTx/>
                <a:latin typeface="Segoe UI"/>
                <a:ea typeface="+mn-ea"/>
                <a:cs typeface="+mn-cs"/>
              </a:endParaRPr>
            </a:p>
          </p:txBody>
        </p:sp>
        <p:grpSp>
          <p:nvGrpSpPr>
            <p:cNvPr id="97" name="Group 96"/>
            <p:cNvGrpSpPr/>
            <p:nvPr/>
          </p:nvGrpSpPr>
          <p:grpSpPr>
            <a:xfrm>
              <a:off x="1756065" y="5902498"/>
              <a:ext cx="658373" cy="378242"/>
              <a:chOff x="2195243" y="5902498"/>
              <a:chExt cx="658373" cy="378242"/>
            </a:xfrm>
          </p:grpSpPr>
          <p:sp>
            <p:nvSpPr>
              <p:cNvPr id="81" name="Rectangle 30"/>
              <p:cNvSpPr>
                <a:spLocks noChangeArrowheads="1"/>
              </p:cNvSpPr>
              <p:nvPr/>
            </p:nvSpPr>
            <p:spPr bwMode="auto">
              <a:xfrm>
                <a:off x="2273989" y="5902498"/>
                <a:ext cx="509916" cy="345968"/>
              </a:xfrm>
              <a:prstGeom prst="rect">
                <a:avLst/>
              </a:prstGeom>
              <a:solidFill>
                <a:srgbClr val="9F9F9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2" name="Oval 31"/>
              <p:cNvSpPr>
                <a:spLocks noChangeArrowheads="1"/>
              </p:cNvSpPr>
              <p:nvPr/>
            </p:nvSpPr>
            <p:spPr bwMode="auto">
              <a:xfrm>
                <a:off x="2524429" y="5910244"/>
                <a:ext cx="9036" cy="903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3" name="Rectangle 32"/>
              <p:cNvSpPr>
                <a:spLocks noChangeArrowheads="1"/>
              </p:cNvSpPr>
              <p:nvPr/>
            </p:nvSpPr>
            <p:spPr bwMode="auto">
              <a:xfrm>
                <a:off x="2292062" y="5929607"/>
                <a:ext cx="475061" cy="304659"/>
              </a:xfrm>
              <a:prstGeom prst="rect">
                <a:avLst/>
              </a:prstGeom>
              <a:solidFill>
                <a:srgbClr val="0075C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4" name="Freeform 33"/>
              <p:cNvSpPr>
                <a:spLocks/>
              </p:cNvSpPr>
              <p:nvPr/>
            </p:nvSpPr>
            <p:spPr bwMode="auto">
              <a:xfrm>
                <a:off x="2195243" y="6254921"/>
                <a:ext cx="658373" cy="25819"/>
              </a:xfrm>
              <a:custGeom>
                <a:avLst/>
                <a:gdLst>
                  <a:gd name="T0" fmla="*/ 0 w 449"/>
                  <a:gd name="T1" fmla="*/ 0 h 18"/>
                  <a:gd name="T2" fmla="*/ 0 w 449"/>
                  <a:gd name="T3" fmla="*/ 1 h 18"/>
                  <a:gd name="T4" fmla="*/ 17 w 449"/>
                  <a:gd name="T5" fmla="*/ 18 h 18"/>
                  <a:gd name="T6" fmla="*/ 433 w 449"/>
                  <a:gd name="T7" fmla="*/ 18 h 18"/>
                  <a:gd name="T8" fmla="*/ 449 w 449"/>
                  <a:gd name="T9" fmla="*/ 1 h 18"/>
                  <a:gd name="T10" fmla="*/ 449 w 449"/>
                  <a:gd name="T11" fmla="*/ 0 h 18"/>
                  <a:gd name="T12" fmla="*/ 0 w 449"/>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449" h="18">
                    <a:moveTo>
                      <a:pt x="0" y="0"/>
                    </a:moveTo>
                    <a:cubicBezTo>
                      <a:pt x="0" y="1"/>
                      <a:pt x="0" y="1"/>
                      <a:pt x="0" y="1"/>
                    </a:cubicBezTo>
                    <a:cubicBezTo>
                      <a:pt x="0" y="10"/>
                      <a:pt x="8" y="18"/>
                      <a:pt x="17" y="18"/>
                    </a:cubicBezTo>
                    <a:cubicBezTo>
                      <a:pt x="433" y="18"/>
                      <a:pt x="433" y="18"/>
                      <a:pt x="433" y="18"/>
                    </a:cubicBezTo>
                    <a:cubicBezTo>
                      <a:pt x="442" y="18"/>
                      <a:pt x="449" y="10"/>
                      <a:pt x="449" y="1"/>
                    </a:cubicBezTo>
                    <a:cubicBezTo>
                      <a:pt x="449" y="0"/>
                      <a:pt x="449" y="0"/>
                      <a:pt x="449" y="0"/>
                    </a:cubicBezTo>
                    <a:lnTo>
                      <a:pt x="0" y="0"/>
                    </a:lnTo>
                    <a:close/>
                  </a:path>
                </a:pathLst>
              </a:custGeom>
              <a:solidFill>
                <a:srgbClr val="7E7E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9" name="Freeform 38"/>
              <p:cNvSpPr>
                <a:spLocks/>
              </p:cNvSpPr>
              <p:nvPr/>
            </p:nvSpPr>
            <p:spPr bwMode="auto">
              <a:xfrm>
                <a:off x="2440519" y="6016100"/>
                <a:ext cx="171693" cy="153621"/>
              </a:xfrm>
              <a:custGeom>
                <a:avLst/>
                <a:gdLst>
                  <a:gd name="T0" fmla="*/ 99 w 117"/>
                  <a:gd name="T1" fmla="*/ 40 h 105"/>
                  <a:gd name="T2" fmla="*/ 114 w 117"/>
                  <a:gd name="T3" fmla="*/ 14 h 105"/>
                  <a:gd name="T4" fmla="*/ 89 w 117"/>
                  <a:gd name="T5" fmla="*/ 1 h 105"/>
                  <a:gd name="T6" fmla="*/ 63 w 117"/>
                  <a:gd name="T7" fmla="*/ 7 h 105"/>
                  <a:gd name="T8" fmla="*/ 40 w 117"/>
                  <a:gd name="T9" fmla="*/ 1 h 105"/>
                  <a:gd name="T10" fmla="*/ 12 w 117"/>
                  <a:gd name="T11" fmla="*/ 18 h 105"/>
                  <a:gd name="T12" fmla="*/ 20 w 117"/>
                  <a:gd name="T13" fmla="*/ 87 h 105"/>
                  <a:gd name="T14" fmla="*/ 42 w 117"/>
                  <a:gd name="T15" fmla="*/ 105 h 105"/>
                  <a:gd name="T16" fmla="*/ 64 w 117"/>
                  <a:gd name="T17" fmla="*/ 99 h 105"/>
                  <a:gd name="T18" fmla="*/ 87 w 117"/>
                  <a:gd name="T19" fmla="*/ 104 h 105"/>
                  <a:gd name="T20" fmla="*/ 108 w 117"/>
                  <a:gd name="T21" fmla="*/ 88 h 105"/>
                  <a:gd name="T22" fmla="*/ 117 w 117"/>
                  <a:gd name="T23" fmla="*/ 68 h 105"/>
                  <a:gd name="T24" fmla="*/ 99 w 117"/>
                  <a:gd name="T25" fmla="*/ 4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7" h="105">
                    <a:moveTo>
                      <a:pt x="99" y="40"/>
                    </a:moveTo>
                    <a:cubicBezTo>
                      <a:pt x="99" y="23"/>
                      <a:pt x="113" y="15"/>
                      <a:pt x="114" y="14"/>
                    </a:cubicBezTo>
                    <a:cubicBezTo>
                      <a:pt x="106" y="3"/>
                      <a:pt x="93" y="1"/>
                      <a:pt x="89" y="1"/>
                    </a:cubicBezTo>
                    <a:cubicBezTo>
                      <a:pt x="78" y="0"/>
                      <a:pt x="68" y="7"/>
                      <a:pt x="63" y="7"/>
                    </a:cubicBezTo>
                    <a:cubicBezTo>
                      <a:pt x="57" y="7"/>
                      <a:pt x="49" y="1"/>
                      <a:pt x="40" y="1"/>
                    </a:cubicBezTo>
                    <a:cubicBezTo>
                      <a:pt x="28" y="1"/>
                      <a:pt x="18" y="8"/>
                      <a:pt x="12" y="18"/>
                    </a:cubicBezTo>
                    <a:cubicBezTo>
                      <a:pt x="0" y="39"/>
                      <a:pt x="9" y="70"/>
                      <a:pt x="20" y="87"/>
                    </a:cubicBezTo>
                    <a:cubicBezTo>
                      <a:pt x="26" y="96"/>
                      <a:pt x="33" y="105"/>
                      <a:pt x="42" y="105"/>
                    </a:cubicBezTo>
                    <a:cubicBezTo>
                      <a:pt x="51" y="104"/>
                      <a:pt x="54" y="99"/>
                      <a:pt x="64" y="99"/>
                    </a:cubicBezTo>
                    <a:cubicBezTo>
                      <a:pt x="75" y="99"/>
                      <a:pt x="78" y="105"/>
                      <a:pt x="87" y="104"/>
                    </a:cubicBezTo>
                    <a:cubicBezTo>
                      <a:pt x="96" y="104"/>
                      <a:pt x="102" y="96"/>
                      <a:pt x="108" y="88"/>
                    </a:cubicBezTo>
                    <a:cubicBezTo>
                      <a:pt x="115" y="78"/>
                      <a:pt x="117" y="69"/>
                      <a:pt x="117" y="68"/>
                    </a:cubicBezTo>
                    <a:cubicBezTo>
                      <a:pt x="117" y="68"/>
                      <a:pt x="99" y="61"/>
                      <a:pt x="99" y="4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0" name="Freeform 39"/>
              <p:cNvSpPr>
                <a:spLocks/>
              </p:cNvSpPr>
              <p:nvPr/>
            </p:nvSpPr>
            <p:spPr bwMode="auto">
              <a:xfrm>
                <a:off x="2530884" y="5968335"/>
                <a:ext cx="42600" cy="47765"/>
              </a:xfrm>
              <a:custGeom>
                <a:avLst/>
                <a:gdLst>
                  <a:gd name="T0" fmla="*/ 21 w 29"/>
                  <a:gd name="T1" fmla="*/ 22 h 32"/>
                  <a:gd name="T2" fmla="*/ 28 w 29"/>
                  <a:gd name="T3" fmla="*/ 0 h 32"/>
                  <a:gd name="T4" fmla="*/ 8 w 29"/>
                  <a:gd name="T5" fmla="*/ 10 h 32"/>
                  <a:gd name="T6" fmla="*/ 1 w 29"/>
                  <a:gd name="T7" fmla="*/ 31 h 32"/>
                  <a:gd name="T8" fmla="*/ 21 w 29"/>
                  <a:gd name="T9" fmla="*/ 22 h 32"/>
                </a:gdLst>
                <a:ahLst/>
                <a:cxnLst>
                  <a:cxn ang="0">
                    <a:pos x="T0" y="T1"/>
                  </a:cxn>
                  <a:cxn ang="0">
                    <a:pos x="T2" y="T3"/>
                  </a:cxn>
                  <a:cxn ang="0">
                    <a:pos x="T4" y="T5"/>
                  </a:cxn>
                  <a:cxn ang="0">
                    <a:pos x="T6" y="T7"/>
                  </a:cxn>
                  <a:cxn ang="0">
                    <a:pos x="T8" y="T9"/>
                  </a:cxn>
                </a:cxnLst>
                <a:rect l="0" t="0" r="r" b="b"/>
                <a:pathLst>
                  <a:path w="29" h="32">
                    <a:moveTo>
                      <a:pt x="21" y="22"/>
                    </a:moveTo>
                    <a:cubicBezTo>
                      <a:pt x="26" y="16"/>
                      <a:pt x="29" y="8"/>
                      <a:pt x="28" y="0"/>
                    </a:cubicBezTo>
                    <a:cubicBezTo>
                      <a:pt x="21" y="0"/>
                      <a:pt x="13" y="4"/>
                      <a:pt x="8" y="10"/>
                    </a:cubicBezTo>
                    <a:cubicBezTo>
                      <a:pt x="3" y="15"/>
                      <a:pt x="0" y="23"/>
                      <a:pt x="1" y="31"/>
                    </a:cubicBezTo>
                    <a:cubicBezTo>
                      <a:pt x="8" y="32"/>
                      <a:pt x="16" y="27"/>
                      <a:pt x="21" y="2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98" name="Group 97"/>
            <p:cNvGrpSpPr/>
            <p:nvPr/>
          </p:nvGrpSpPr>
          <p:grpSpPr>
            <a:xfrm>
              <a:off x="606413" y="5902498"/>
              <a:ext cx="658373" cy="378242"/>
              <a:chOff x="1392286" y="5902498"/>
              <a:chExt cx="658373" cy="378242"/>
            </a:xfrm>
          </p:grpSpPr>
          <p:sp>
            <p:nvSpPr>
              <p:cNvPr id="85" name="Rectangle 34"/>
              <p:cNvSpPr>
                <a:spLocks noChangeArrowheads="1"/>
              </p:cNvSpPr>
              <p:nvPr/>
            </p:nvSpPr>
            <p:spPr bwMode="auto">
              <a:xfrm>
                <a:off x="1469742" y="5902498"/>
                <a:ext cx="511207" cy="345968"/>
              </a:xfrm>
              <a:prstGeom prst="rect">
                <a:avLst/>
              </a:prstGeom>
              <a:solidFill>
                <a:srgbClr val="9F9F9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6" name="Oval 35"/>
              <p:cNvSpPr>
                <a:spLocks noChangeArrowheads="1"/>
              </p:cNvSpPr>
              <p:nvPr/>
            </p:nvSpPr>
            <p:spPr bwMode="auto">
              <a:xfrm>
                <a:off x="1721472" y="5910244"/>
                <a:ext cx="9036" cy="903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7" name="Rectangle 36"/>
              <p:cNvSpPr>
                <a:spLocks noChangeArrowheads="1"/>
              </p:cNvSpPr>
              <p:nvPr/>
            </p:nvSpPr>
            <p:spPr bwMode="auto">
              <a:xfrm>
                <a:off x="1487815" y="5929607"/>
                <a:ext cx="476352" cy="304659"/>
              </a:xfrm>
              <a:prstGeom prst="rect">
                <a:avLst/>
              </a:prstGeom>
              <a:solidFill>
                <a:srgbClr val="0075C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8" name="Freeform 37"/>
              <p:cNvSpPr>
                <a:spLocks/>
              </p:cNvSpPr>
              <p:nvPr/>
            </p:nvSpPr>
            <p:spPr bwMode="auto">
              <a:xfrm>
                <a:off x="1392286" y="6254921"/>
                <a:ext cx="658373" cy="25819"/>
              </a:xfrm>
              <a:custGeom>
                <a:avLst/>
                <a:gdLst>
                  <a:gd name="T0" fmla="*/ 0 w 449"/>
                  <a:gd name="T1" fmla="*/ 0 h 18"/>
                  <a:gd name="T2" fmla="*/ 0 w 449"/>
                  <a:gd name="T3" fmla="*/ 1 h 18"/>
                  <a:gd name="T4" fmla="*/ 16 w 449"/>
                  <a:gd name="T5" fmla="*/ 18 h 18"/>
                  <a:gd name="T6" fmla="*/ 432 w 449"/>
                  <a:gd name="T7" fmla="*/ 18 h 18"/>
                  <a:gd name="T8" fmla="*/ 449 w 449"/>
                  <a:gd name="T9" fmla="*/ 1 h 18"/>
                  <a:gd name="T10" fmla="*/ 449 w 449"/>
                  <a:gd name="T11" fmla="*/ 0 h 18"/>
                  <a:gd name="T12" fmla="*/ 0 w 449"/>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449" h="18">
                    <a:moveTo>
                      <a:pt x="0" y="0"/>
                    </a:moveTo>
                    <a:cubicBezTo>
                      <a:pt x="0" y="1"/>
                      <a:pt x="0" y="1"/>
                      <a:pt x="0" y="1"/>
                    </a:cubicBezTo>
                    <a:cubicBezTo>
                      <a:pt x="0" y="10"/>
                      <a:pt x="7" y="18"/>
                      <a:pt x="16" y="18"/>
                    </a:cubicBezTo>
                    <a:cubicBezTo>
                      <a:pt x="432" y="18"/>
                      <a:pt x="432" y="18"/>
                      <a:pt x="432" y="18"/>
                    </a:cubicBezTo>
                    <a:cubicBezTo>
                      <a:pt x="441" y="18"/>
                      <a:pt x="449" y="10"/>
                      <a:pt x="449" y="1"/>
                    </a:cubicBezTo>
                    <a:cubicBezTo>
                      <a:pt x="449" y="0"/>
                      <a:pt x="449" y="0"/>
                      <a:pt x="449" y="0"/>
                    </a:cubicBezTo>
                    <a:lnTo>
                      <a:pt x="0" y="0"/>
                    </a:lnTo>
                    <a:close/>
                  </a:path>
                </a:pathLst>
              </a:custGeom>
              <a:solidFill>
                <a:srgbClr val="7E7E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1" name="Freeform 40"/>
              <p:cNvSpPr>
                <a:spLocks/>
              </p:cNvSpPr>
              <p:nvPr/>
            </p:nvSpPr>
            <p:spPr bwMode="auto">
              <a:xfrm>
                <a:off x="1711145" y="5988990"/>
                <a:ext cx="98110" cy="86493"/>
              </a:xfrm>
              <a:custGeom>
                <a:avLst/>
                <a:gdLst>
                  <a:gd name="T0" fmla="*/ 0 w 76"/>
                  <a:gd name="T1" fmla="*/ 67 h 67"/>
                  <a:gd name="T2" fmla="*/ 76 w 76"/>
                  <a:gd name="T3" fmla="*/ 67 h 67"/>
                  <a:gd name="T4" fmla="*/ 76 w 76"/>
                  <a:gd name="T5" fmla="*/ 0 h 67"/>
                  <a:gd name="T6" fmla="*/ 0 w 76"/>
                  <a:gd name="T7" fmla="*/ 11 h 67"/>
                  <a:gd name="T8" fmla="*/ 0 w 76"/>
                  <a:gd name="T9" fmla="*/ 67 h 67"/>
                </a:gdLst>
                <a:ahLst/>
                <a:cxnLst>
                  <a:cxn ang="0">
                    <a:pos x="T0" y="T1"/>
                  </a:cxn>
                  <a:cxn ang="0">
                    <a:pos x="T2" y="T3"/>
                  </a:cxn>
                  <a:cxn ang="0">
                    <a:pos x="T4" y="T5"/>
                  </a:cxn>
                  <a:cxn ang="0">
                    <a:pos x="T6" y="T7"/>
                  </a:cxn>
                  <a:cxn ang="0">
                    <a:pos x="T8" y="T9"/>
                  </a:cxn>
                </a:cxnLst>
                <a:rect l="0" t="0" r="r" b="b"/>
                <a:pathLst>
                  <a:path w="76" h="67">
                    <a:moveTo>
                      <a:pt x="0" y="67"/>
                    </a:moveTo>
                    <a:lnTo>
                      <a:pt x="76" y="67"/>
                    </a:lnTo>
                    <a:lnTo>
                      <a:pt x="76" y="0"/>
                    </a:lnTo>
                    <a:lnTo>
                      <a:pt x="0" y="11"/>
                    </a:lnTo>
                    <a:lnTo>
                      <a:pt x="0"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2" name="Freeform 41"/>
              <p:cNvSpPr>
                <a:spLocks/>
              </p:cNvSpPr>
              <p:nvPr/>
            </p:nvSpPr>
            <p:spPr bwMode="auto">
              <a:xfrm>
                <a:off x="1633689" y="6003191"/>
                <a:ext cx="73582" cy="72292"/>
              </a:xfrm>
              <a:custGeom>
                <a:avLst/>
                <a:gdLst>
                  <a:gd name="T0" fmla="*/ 57 w 57"/>
                  <a:gd name="T1" fmla="*/ 56 h 56"/>
                  <a:gd name="T2" fmla="*/ 57 w 57"/>
                  <a:gd name="T3" fmla="*/ 0 h 56"/>
                  <a:gd name="T4" fmla="*/ 0 w 57"/>
                  <a:gd name="T5" fmla="*/ 8 h 56"/>
                  <a:gd name="T6" fmla="*/ 0 w 57"/>
                  <a:gd name="T7" fmla="*/ 56 h 56"/>
                  <a:gd name="T8" fmla="*/ 57 w 57"/>
                  <a:gd name="T9" fmla="*/ 56 h 56"/>
                </a:gdLst>
                <a:ahLst/>
                <a:cxnLst>
                  <a:cxn ang="0">
                    <a:pos x="T0" y="T1"/>
                  </a:cxn>
                  <a:cxn ang="0">
                    <a:pos x="T2" y="T3"/>
                  </a:cxn>
                  <a:cxn ang="0">
                    <a:pos x="T4" y="T5"/>
                  </a:cxn>
                  <a:cxn ang="0">
                    <a:pos x="T6" y="T7"/>
                  </a:cxn>
                  <a:cxn ang="0">
                    <a:pos x="T8" y="T9"/>
                  </a:cxn>
                </a:cxnLst>
                <a:rect l="0" t="0" r="r" b="b"/>
                <a:pathLst>
                  <a:path w="57" h="56">
                    <a:moveTo>
                      <a:pt x="57" y="56"/>
                    </a:moveTo>
                    <a:lnTo>
                      <a:pt x="57" y="0"/>
                    </a:lnTo>
                    <a:lnTo>
                      <a:pt x="0" y="8"/>
                    </a:lnTo>
                    <a:lnTo>
                      <a:pt x="0" y="56"/>
                    </a:lnTo>
                    <a:lnTo>
                      <a:pt x="57" y="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3" name="Freeform 42"/>
              <p:cNvSpPr>
                <a:spLocks/>
              </p:cNvSpPr>
              <p:nvPr/>
            </p:nvSpPr>
            <p:spPr bwMode="auto">
              <a:xfrm>
                <a:off x="1633689" y="6078064"/>
                <a:ext cx="73582" cy="73583"/>
              </a:xfrm>
              <a:custGeom>
                <a:avLst/>
                <a:gdLst>
                  <a:gd name="T0" fmla="*/ 57 w 57"/>
                  <a:gd name="T1" fmla="*/ 0 h 57"/>
                  <a:gd name="T2" fmla="*/ 0 w 57"/>
                  <a:gd name="T3" fmla="*/ 0 h 57"/>
                  <a:gd name="T4" fmla="*/ 0 w 57"/>
                  <a:gd name="T5" fmla="*/ 49 h 57"/>
                  <a:gd name="T6" fmla="*/ 57 w 57"/>
                  <a:gd name="T7" fmla="*/ 57 h 57"/>
                  <a:gd name="T8" fmla="*/ 57 w 57"/>
                  <a:gd name="T9" fmla="*/ 0 h 57"/>
                </a:gdLst>
                <a:ahLst/>
                <a:cxnLst>
                  <a:cxn ang="0">
                    <a:pos x="T0" y="T1"/>
                  </a:cxn>
                  <a:cxn ang="0">
                    <a:pos x="T2" y="T3"/>
                  </a:cxn>
                  <a:cxn ang="0">
                    <a:pos x="T4" y="T5"/>
                  </a:cxn>
                  <a:cxn ang="0">
                    <a:pos x="T6" y="T7"/>
                  </a:cxn>
                  <a:cxn ang="0">
                    <a:pos x="T8" y="T9"/>
                  </a:cxn>
                </a:cxnLst>
                <a:rect l="0" t="0" r="r" b="b"/>
                <a:pathLst>
                  <a:path w="57" h="57">
                    <a:moveTo>
                      <a:pt x="57" y="0"/>
                    </a:moveTo>
                    <a:lnTo>
                      <a:pt x="0" y="0"/>
                    </a:lnTo>
                    <a:lnTo>
                      <a:pt x="0" y="49"/>
                    </a:lnTo>
                    <a:lnTo>
                      <a:pt x="57" y="57"/>
                    </a:lnTo>
                    <a:lnTo>
                      <a:pt x="5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4" name="Freeform 43"/>
              <p:cNvSpPr>
                <a:spLocks/>
              </p:cNvSpPr>
              <p:nvPr/>
            </p:nvSpPr>
            <p:spPr bwMode="auto">
              <a:xfrm>
                <a:off x="1711145" y="6078064"/>
                <a:ext cx="98110" cy="87783"/>
              </a:xfrm>
              <a:custGeom>
                <a:avLst/>
                <a:gdLst>
                  <a:gd name="T0" fmla="*/ 0 w 76"/>
                  <a:gd name="T1" fmla="*/ 0 h 68"/>
                  <a:gd name="T2" fmla="*/ 0 w 76"/>
                  <a:gd name="T3" fmla="*/ 57 h 68"/>
                  <a:gd name="T4" fmla="*/ 76 w 76"/>
                  <a:gd name="T5" fmla="*/ 68 h 68"/>
                  <a:gd name="T6" fmla="*/ 76 w 76"/>
                  <a:gd name="T7" fmla="*/ 0 h 68"/>
                  <a:gd name="T8" fmla="*/ 0 w 76"/>
                  <a:gd name="T9" fmla="*/ 0 h 68"/>
                </a:gdLst>
                <a:ahLst/>
                <a:cxnLst>
                  <a:cxn ang="0">
                    <a:pos x="T0" y="T1"/>
                  </a:cxn>
                  <a:cxn ang="0">
                    <a:pos x="T2" y="T3"/>
                  </a:cxn>
                  <a:cxn ang="0">
                    <a:pos x="T4" y="T5"/>
                  </a:cxn>
                  <a:cxn ang="0">
                    <a:pos x="T6" y="T7"/>
                  </a:cxn>
                  <a:cxn ang="0">
                    <a:pos x="T8" y="T9"/>
                  </a:cxn>
                </a:cxnLst>
                <a:rect l="0" t="0" r="r" b="b"/>
                <a:pathLst>
                  <a:path w="76" h="68">
                    <a:moveTo>
                      <a:pt x="0" y="0"/>
                    </a:moveTo>
                    <a:lnTo>
                      <a:pt x="0" y="57"/>
                    </a:lnTo>
                    <a:lnTo>
                      <a:pt x="76" y="68"/>
                    </a:lnTo>
                    <a:lnTo>
                      <a:pt x="76"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sp>
          <p:nvSpPr>
            <p:cNvPr id="78" name="TextBox 77"/>
            <p:cNvSpPr txBox="1"/>
            <p:nvPr/>
          </p:nvSpPr>
          <p:spPr>
            <a:xfrm>
              <a:off x="252964" y="4876684"/>
              <a:ext cx="967141" cy="390626"/>
            </a:xfrm>
            <a:prstGeom prst="rect">
              <a:avLst/>
            </a:prstGeom>
          </p:spPr>
          <p:txBody>
            <a:bodyPr vert="horz" wrap="square" lIns="93209" tIns="93209" rIns="93209" bIns="93209" rtlCol="0" anchor="t">
              <a:noAutofit/>
            </a:bodyPr>
            <a:lstStyle/>
            <a:p>
              <a:pPr marL="237846" marR="0" lvl="0" indent="-237846" algn="ctr" defTabSz="914224" rtl="0" eaLnBrk="1" fontAlgn="auto" latinLnBrk="0" hangingPunct="1">
                <a:lnSpc>
                  <a:spcPct val="100000"/>
                </a:lnSpc>
                <a:spcBef>
                  <a:spcPts val="0"/>
                </a:spcBef>
                <a:spcAft>
                  <a:spcPts val="0"/>
                </a:spcAft>
                <a:buClrTx/>
                <a:buSzTx/>
                <a:buFontTx/>
                <a:buNone/>
                <a:tabLst/>
                <a:defRPr/>
              </a:pPr>
              <a:r>
                <a:rPr kumimoji="0" lang="en-US" sz="2040" b="1" i="0" u="none" strike="noStrike" kern="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1.</a:t>
              </a:r>
            </a:p>
          </p:txBody>
        </p:sp>
        <p:pic>
          <p:nvPicPr>
            <p:cNvPr id="119" name="Picture 4" descr="https://zapier.cachefly.net/storage/services/59152a3a91bfe0ddd2fc9b978448593a.128x128.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9704" t="22115" r="21627" b="23287"/>
            <a:stretch/>
          </p:blipFill>
          <p:spPr bwMode="auto">
            <a:xfrm>
              <a:off x="1362028" y="6201582"/>
              <a:ext cx="293484" cy="273126"/>
            </a:xfrm>
            <a:prstGeom prst="rect">
              <a:avLst/>
            </a:prstGeom>
            <a:noFill/>
            <a:extLst>
              <a:ext uri="{909E8E84-426E-40DD-AFC4-6F175D3DCCD1}">
                <a14:hiddenFill xmlns:a14="http://schemas.microsoft.com/office/drawing/2010/main">
                  <a:solidFill>
                    <a:srgbClr val="FFFFFF"/>
                  </a:solidFill>
                </a14:hiddenFill>
              </a:ext>
            </a:extLst>
          </p:spPr>
        </p:pic>
      </p:grpSp>
      <p:sp>
        <p:nvSpPr>
          <p:cNvPr id="147" name="Right Arrow 5"/>
          <p:cNvSpPr/>
          <p:nvPr/>
        </p:nvSpPr>
        <p:spPr>
          <a:xfrm>
            <a:off x="5732878" y="1736651"/>
            <a:ext cx="2081717" cy="962833"/>
          </a:xfrm>
          <a:prstGeom prst="rightArrow">
            <a:avLst>
              <a:gd name="adj1" fmla="val 50000"/>
              <a:gd name="adj2" fmla="val 73537"/>
            </a:avLst>
          </a:prstGeom>
          <a:solidFill>
            <a:srgbClr val="0078D7">
              <a:lumMod val="40000"/>
              <a:lumOff val="60000"/>
            </a:srgbClr>
          </a:solidFill>
          <a:ln w="10795" cap="flat" cmpd="sng" algn="ctr">
            <a:noFill/>
            <a:prstDash val="solid"/>
          </a:ln>
          <a:effectLst/>
        </p:spPr>
        <p:txBody>
          <a:bodyPr rot="0" spcFirstLastPara="0" vertOverflow="overflow" horzOverflow="overflow" vert="horz" wrap="square" lIns="93209" tIns="93209" rIns="93209" bIns="93209" numCol="1" spcCol="0" rtlCol="0" fromWordArt="0" anchor="b" anchorCtr="0" forceAA="0" compatLnSpc="1">
            <a:prstTxWarp prst="textNoShape">
              <a:avLst/>
            </a:prstTxWarp>
            <a:noAutofit/>
          </a:bodyPr>
          <a:lstStyle/>
          <a:p>
            <a:pPr marL="0" marR="0" lvl="0" indent="0" algn="r" defTabSz="914224" rtl="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173" name="Freeform: Shape 172"/>
          <p:cNvSpPr/>
          <p:nvPr/>
        </p:nvSpPr>
        <p:spPr>
          <a:xfrm rot="16200000">
            <a:off x="8401397" y="1721812"/>
            <a:ext cx="1896315" cy="825601"/>
          </a:xfrm>
          <a:custGeom>
            <a:avLst/>
            <a:gdLst>
              <a:gd name="connsiteX0" fmla="*/ 4387029 w 4387029"/>
              <a:gd name="connsiteY0" fmla="*/ 881005 h 1202278"/>
              <a:gd name="connsiteX1" fmla="*/ 4387029 w 4387029"/>
              <a:gd name="connsiteY1" fmla="*/ 1202278 h 1202278"/>
              <a:gd name="connsiteX2" fmla="*/ 4714 w 4387029"/>
              <a:gd name="connsiteY2" fmla="*/ 1202278 h 1202278"/>
              <a:gd name="connsiteX3" fmla="*/ 4714 w 4387029"/>
              <a:gd name="connsiteY3" fmla="*/ 885097 h 1202278"/>
              <a:gd name="connsiteX4" fmla="*/ 0 w 4387029"/>
              <a:gd name="connsiteY4" fmla="*/ 885083 h 1202278"/>
              <a:gd name="connsiteX5" fmla="*/ 4714 w 4387029"/>
              <a:gd name="connsiteY5" fmla="*/ 883793 h 1202278"/>
              <a:gd name="connsiteX6" fmla="*/ 4714 w 4387029"/>
              <a:gd name="connsiteY6" fmla="*/ 881005 h 1202278"/>
              <a:gd name="connsiteX7" fmla="*/ 14900 w 4387029"/>
              <a:gd name="connsiteY7" fmla="*/ 881005 h 1202278"/>
              <a:gd name="connsiteX8" fmla="*/ 3233840 w 4387029"/>
              <a:gd name="connsiteY8" fmla="*/ 0 h 1202278"/>
              <a:gd name="connsiteX9" fmla="*/ 4365100 w 4387029"/>
              <a:gd name="connsiteY9" fmla="*/ 881005 h 1202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87029" h="1202278">
                <a:moveTo>
                  <a:pt x="4387029" y="881005"/>
                </a:moveTo>
                <a:lnTo>
                  <a:pt x="4387029" y="1202278"/>
                </a:lnTo>
                <a:lnTo>
                  <a:pt x="4714" y="1202278"/>
                </a:lnTo>
                <a:lnTo>
                  <a:pt x="4714" y="885097"/>
                </a:lnTo>
                <a:lnTo>
                  <a:pt x="0" y="885083"/>
                </a:lnTo>
                <a:lnTo>
                  <a:pt x="4714" y="883793"/>
                </a:lnTo>
                <a:lnTo>
                  <a:pt x="4714" y="881005"/>
                </a:lnTo>
                <a:lnTo>
                  <a:pt x="14900" y="881005"/>
                </a:lnTo>
                <a:lnTo>
                  <a:pt x="3233840" y="0"/>
                </a:lnTo>
                <a:lnTo>
                  <a:pt x="4365100" y="881005"/>
                </a:lnTo>
                <a:close/>
              </a:path>
            </a:pathLst>
          </a:custGeom>
          <a:solidFill>
            <a:srgbClr val="505050"/>
          </a:solidFill>
          <a:ln w="28575" cap="flat" cmpd="sng" algn="ctr">
            <a:solidFill>
              <a:schemeClr val="bg1">
                <a:lumMod val="75000"/>
              </a:schemeClr>
            </a:solidFill>
            <a:prstDash val="soli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93209" tIns="93209" rIns="93209" bIns="93209" numCol="1" spcCol="0" rtlCol="0" fromWordArt="0" anchor="b" anchorCtr="0" forceAA="0" compatLnSpc="1">
            <a:prstTxWarp prst="textNoShape">
              <a:avLst/>
            </a:prstTxWarp>
            <a:noAutofit/>
          </a:bodyPr>
          <a:lstStyle/>
          <a:p>
            <a:pPr marL="0" marR="0" lvl="0" indent="0" algn="r" defTabSz="914224" rtl="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a:ln>
                <a:noFill/>
              </a:ln>
              <a:solidFill>
                <a:sysClr val="windowText" lastClr="000000"/>
              </a:solidFill>
              <a:effectLst/>
              <a:uLnTx/>
              <a:uFillTx/>
              <a:latin typeface="Segoe UI"/>
              <a:ea typeface="+mj-ea"/>
              <a:cs typeface="+mj-cs"/>
            </a:endParaRPr>
          </a:p>
        </p:txBody>
      </p:sp>
      <p:sp>
        <p:nvSpPr>
          <p:cNvPr id="2" name="Title 1"/>
          <p:cNvSpPr>
            <a:spLocks noGrp="1"/>
          </p:cNvSpPr>
          <p:nvPr>
            <p:ph type="title"/>
          </p:nvPr>
        </p:nvSpPr>
        <p:spPr>
          <a:xfrm>
            <a:off x="506997" y="121828"/>
            <a:ext cx="10724938" cy="752573"/>
          </a:xfrm>
        </p:spPr>
        <p:txBody>
          <a:bodyPr/>
          <a:lstStyle/>
          <a:p>
            <a:r>
              <a:rPr lang="en-US" dirty="0"/>
              <a:t>DevOps Workflow using containers</a:t>
            </a:r>
          </a:p>
        </p:txBody>
      </p:sp>
      <p:sp>
        <p:nvSpPr>
          <p:cNvPr id="10" name="Bent Arrow 14"/>
          <p:cNvSpPr/>
          <p:nvPr/>
        </p:nvSpPr>
        <p:spPr>
          <a:xfrm rot="10800000">
            <a:off x="2973458" y="2915991"/>
            <a:ext cx="5963296" cy="3184757"/>
          </a:xfrm>
          <a:prstGeom prst="bentArrow">
            <a:avLst>
              <a:gd name="adj1" fmla="val 4873"/>
              <a:gd name="adj2" fmla="val 8600"/>
              <a:gd name="adj3" fmla="val 13322"/>
              <a:gd name="adj4" fmla="val 2947"/>
            </a:avLst>
          </a:prstGeom>
          <a:solidFill>
            <a:srgbClr val="0078D7">
              <a:lumMod val="40000"/>
              <a:lumOff val="60000"/>
            </a:srgbClr>
          </a:solidFill>
          <a:ln w="10795" cap="flat" cmpd="sng" algn="ctr">
            <a:noFill/>
            <a:prstDash val="solid"/>
          </a:ln>
          <a:effectLst/>
        </p:spPr>
        <p:txBody>
          <a:bodyPr rot="0" spcFirstLastPara="0" vertOverflow="overflow" horzOverflow="overflow" vert="horz" wrap="square" lIns="93209" tIns="93209" rIns="93209" bIns="93209" numCol="1" spcCol="0" rtlCol="0" fromWordArt="0" anchor="b" anchorCtr="0" forceAA="0" compatLnSpc="1">
            <a:prstTxWarp prst="textNoShape">
              <a:avLst/>
            </a:prstTxWarp>
            <a:noAutofit/>
          </a:bodyPr>
          <a:lstStyle/>
          <a:p>
            <a:pPr marL="0" marR="0" lvl="0" indent="0" algn="r" defTabSz="914224" rtl="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15" name="TextBox 14"/>
          <p:cNvSpPr txBox="1"/>
          <p:nvPr/>
        </p:nvSpPr>
        <p:spPr>
          <a:xfrm>
            <a:off x="4176177" y="5154471"/>
            <a:ext cx="3353929" cy="366249"/>
          </a:xfrm>
          <a:prstGeom prst="rect">
            <a:avLst/>
          </a:prstGeom>
        </p:spPr>
        <p:txBody>
          <a:bodyPr vert="horz" wrap="square" lIns="93209" tIns="93209" rIns="93209" bIns="93209" rtlCol="0" anchor="t">
            <a:noAutofit/>
          </a:bodyPr>
          <a:lstStyle/>
          <a:p>
            <a:pPr marL="0" marR="0" lvl="0" indent="0" algn="ctr" defTabSz="914224"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Monitor and Diagnose</a:t>
            </a:r>
          </a:p>
        </p:txBody>
      </p:sp>
      <p:sp>
        <p:nvSpPr>
          <p:cNvPr id="17" name="AutoShape 21"/>
          <p:cNvSpPr>
            <a:spLocks noChangeAspect="1" noChangeArrowheads="1" noTextEdit="1"/>
          </p:cNvSpPr>
          <p:nvPr/>
        </p:nvSpPr>
        <p:spPr bwMode="auto">
          <a:xfrm>
            <a:off x="483990" y="5256212"/>
            <a:ext cx="2279079" cy="1470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37" name="Rectangle 36"/>
          <p:cNvSpPr/>
          <p:nvPr/>
        </p:nvSpPr>
        <p:spPr>
          <a:xfrm>
            <a:off x="8831579" y="5822153"/>
            <a:ext cx="1555079" cy="382308"/>
          </a:xfrm>
          <a:prstGeom prst="rect">
            <a:avLst/>
          </a:prstGeom>
        </p:spPr>
        <p:txBody>
          <a:bodyPr wrap="square">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836" b="0" i="1" u="none" strike="noStrike" kern="0" cap="none" spc="0" normalizeH="0" baseline="0" noProof="0" dirty="0">
                <a:ln>
                  <a:noFill/>
                </a:ln>
                <a:solidFill>
                  <a:sysClr val="windowText" lastClr="000000"/>
                </a:solidFill>
                <a:effectLst/>
                <a:uLnTx/>
                <a:uFillTx/>
                <a:latin typeface="Segoe UI" panose="020B0502040204020203" pitchFamily="34" charset="0"/>
                <a:ea typeface="Segoe UI" panose="020B0502040204020203" pitchFamily="34" charset="0"/>
                <a:cs typeface="Segoe UI" panose="020B0502040204020203" pitchFamily="34" charset="0"/>
              </a:rPr>
              <a:t>Outer-Loop</a:t>
            </a:r>
          </a:p>
        </p:txBody>
      </p:sp>
      <p:sp>
        <p:nvSpPr>
          <p:cNvPr id="40" name="Rectangle 39"/>
          <p:cNvSpPr/>
          <p:nvPr/>
        </p:nvSpPr>
        <p:spPr>
          <a:xfrm>
            <a:off x="649728" y="3788911"/>
            <a:ext cx="526329" cy="446397"/>
          </a:xfrm>
          <a:prstGeom prst="rect">
            <a:avLst/>
          </a:prstGeom>
        </p:spPr>
        <p:txBody>
          <a:bodyPr wrap="square">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dirty="0">
                <a:ln>
                  <a:noFill/>
                </a:ln>
                <a:solidFill>
                  <a:sysClr val="windowText" lastClr="000000"/>
                </a:solidFill>
                <a:effectLst/>
                <a:uLnTx/>
                <a:uFillTx/>
                <a:latin typeface="Segoe UI" panose="020B0502040204020203" pitchFamily="34" charset="0"/>
                <a:ea typeface="Segoe UI" panose="020B0502040204020203" pitchFamily="34" charset="0"/>
                <a:cs typeface="Segoe UI" panose="020B0502040204020203" pitchFamily="34" charset="0"/>
              </a:rPr>
              <a:t>Push</a:t>
            </a:r>
          </a:p>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dirty="0">
                <a:ln>
                  <a:noFill/>
                </a:ln>
                <a:solidFill>
                  <a:sysClr val="windowText" lastClr="000000"/>
                </a:solidFill>
                <a:effectLst/>
                <a:uLnTx/>
                <a:uFillTx/>
                <a:latin typeface="Segoe UI" panose="020B0502040204020203" pitchFamily="34" charset="0"/>
                <a:ea typeface="Segoe UI" panose="020B0502040204020203" pitchFamily="34" charset="0"/>
                <a:cs typeface="Segoe UI" panose="020B0502040204020203" pitchFamily="34" charset="0"/>
              </a:rPr>
              <a:t>Code</a:t>
            </a:r>
          </a:p>
        </p:txBody>
      </p:sp>
      <p:cxnSp>
        <p:nvCxnSpPr>
          <p:cNvPr id="64" name="Straight Arrow Connector 63"/>
          <p:cNvCxnSpPr>
            <a:cxnSpLocks/>
            <a:stCxn id="133" idx="1"/>
          </p:cNvCxnSpPr>
          <p:nvPr/>
        </p:nvCxnSpPr>
        <p:spPr>
          <a:xfrm flipH="1">
            <a:off x="3037583" y="3962347"/>
            <a:ext cx="2047052" cy="1209868"/>
          </a:xfrm>
          <a:prstGeom prst="straightConnector1">
            <a:avLst/>
          </a:prstGeom>
          <a:ln w="76200">
            <a:solidFill>
              <a:srgbClr val="89CBFF"/>
            </a:solidFill>
            <a:headEnd type="none"/>
            <a:tailEnd type="triangle" w="med" len="lg"/>
          </a:ln>
        </p:spPr>
        <p:style>
          <a:lnRef idx="1">
            <a:schemeClr val="accent1"/>
          </a:lnRef>
          <a:fillRef idx="0">
            <a:schemeClr val="accent1"/>
          </a:fillRef>
          <a:effectRef idx="0">
            <a:schemeClr val="accent1"/>
          </a:effectRef>
          <a:fontRef idx="minor">
            <a:schemeClr val="tx1"/>
          </a:fontRef>
        </p:style>
      </p:cxnSp>
      <p:grpSp>
        <p:nvGrpSpPr>
          <p:cNvPr id="45062" name="Group 45061"/>
          <p:cNvGrpSpPr/>
          <p:nvPr/>
        </p:nvGrpSpPr>
        <p:grpSpPr>
          <a:xfrm>
            <a:off x="7724016" y="1415335"/>
            <a:ext cx="1517763" cy="1670612"/>
            <a:chOff x="7572388" y="1387710"/>
            <a:chExt cx="1488138" cy="1638004"/>
          </a:xfrm>
        </p:grpSpPr>
        <p:sp>
          <p:nvSpPr>
            <p:cNvPr id="14" name="Rounded Rectangle 26"/>
            <p:cNvSpPr/>
            <p:nvPr/>
          </p:nvSpPr>
          <p:spPr>
            <a:xfrm>
              <a:off x="7576828" y="1461030"/>
              <a:ext cx="1483698" cy="1478514"/>
            </a:xfrm>
            <a:prstGeom prst="roundRect">
              <a:avLst>
                <a:gd name="adj" fmla="val 5783"/>
              </a:avLst>
            </a:prstGeom>
            <a:solidFill>
              <a:srgbClr val="505050"/>
            </a:solidFill>
            <a:ln w="28575" cap="flat" cmpd="sng" algn="ctr">
              <a:solidFill>
                <a:schemeClr val="bg1">
                  <a:lumMod val="75000"/>
                </a:schemeClr>
              </a:solidFill>
              <a:prstDash val="solid"/>
            </a:ln>
            <a:effectLst/>
          </p:spPr>
          <p:txBody>
            <a:bodyPr rot="0" spcFirstLastPara="0" vertOverflow="overflow" horzOverflow="overflow" vert="horz" wrap="square" lIns="93209" tIns="93209" rIns="93209" bIns="93209" numCol="1" spcCol="0" rtlCol="0" fromWordArt="0" anchor="b" anchorCtr="0" forceAA="0" compatLnSpc="1">
              <a:prstTxWarp prst="textNoShape">
                <a:avLst/>
              </a:prstTxWarp>
              <a:noAutofit/>
            </a:bodyPr>
            <a:lstStyle/>
            <a:p>
              <a:pPr marL="0" marR="0" lvl="0" indent="0" algn="r" defTabSz="914224" rtl="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35" name="TextBox 34"/>
            <p:cNvSpPr txBox="1"/>
            <p:nvPr/>
          </p:nvSpPr>
          <p:spPr>
            <a:xfrm>
              <a:off x="7572388" y="2437531"/>
              <a:ext cx="1406898" cy="588183"/>
            </a:xfrm>
            <a:prstGeom prst="rect">
              <a:avLst/>
            </a:prstGeom>
          </p:spPr>
          <p:txBody>
            <a:bodyPr vert="horz" wrap="square" lIns="93209" tIns="93209" rIns="93209" bIns="93209" rtlCol="0" anchor="t">
              <a:noAutofit/>
            </a:bodyPr>
            <a:lstStyle/>
            <a:p>
              <a:pPr marL="237846" marR="0" lvl="0" indent="-237846" algn="l" defTabSz="914224" rtl="0"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dirty="0">
                  <a:ln>
                    <a:noFill/>
                  </a:ln>
                  <a:solidFill>
                    <a:prstClr val="white"/>
                  </a:solidFill>
                  <a:effectLst/>
                  <a:uLnTx/>
                  <a:uFillTx/>
                  <a:latin typeface="Segoe UI" panose="020B0502040204020203" pitchFamily="34" charset="0"/>
                  <a:ea typeface="Segoe UI" pitchFamily="34" charset="0"/>
                  <a:cs typeface="Segoe UI" panose="020B0502040204020203" pitchFamily="34" charset="0"/>
                </a:rPr>
                <a:t>Production</a:t>
              </a:r>
            </a:p>
            <a:p>
              <a:pPr marL="237846" marR="0" lvl="0" indent="-237846" algn="l" defTabSz="914224" rtl="0"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dirty="0">
                  <a:ln>
                    <a:noFill/>
                  </a:ln>
                  <a:solidFill>
                    <a:prstClr val="white"/>
                  </a:solidFill>
                  <a:effectLst/>
                  <a:uLnTx/>
                  <a:uFillTx/>
                  <a:latin typeface="Segoe UI" panose="020B0502040204020203" pitchFamily="34" charset="0"/>
                  <a:ea typeface="Segoe UI" pitchFamily="34" charset="0"/>
                  <a:cs typeface="Segoe UI" panose="020B0502040204020203" pitchFamily="34" charset="0"/>
                </a:rPr>
                <a:t>environments</a:t>
              </a:r>
            </a:p>
          </p:txBody>
        </p:sp>
        <p:sp>
          <p:nvSpPr>
            <p:cNvPr id="36" name="TextBox 35"/>
            <p:cNvSpPr txBox="1"/>
            <p:nvPr/>
          </p:nvSpPr>
          <p:spPr>
            <a:xfrm>
              <a:off x="7632963" y="1680614"/>
              <a:ext cx="1411380" cy="427319"/>
            </a:xfrm>
            <a:prstGeom prst="rect">
              <a:avLst/>
            </a:prstGeom>
          </p:spPr>
          <p:txBody>
            <a:bodyPr vert="horz" wrap="square" lIns="93209" tIns="93209" rIns="93209" bIns="93209" rtlCol="0" anchor="t">
              <a:noAutofit/>
            </a:bodyPr>
            <a:lstStyle/>
            <a:p>
              <a:pPr marL="237846" marR="0" lvl="0" indent="-237846" algn="ctr" defTabSz="914224"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dirty="0">
                  <a:ln>
                    <a:noFill/>
                  </a:ln>
                  <a:solidFill>
                    <a:prstClr val="white"/>
                  </a:solidFill>
                  <a:effectLst/>
                  <a:uLnTx/>
                  <a:uFillTx/>
                  <a:latin typeface="Segoe UI" panose="020B0502040204020203" pitchFamily="34" charset="0"/>
                  <a:ea typeface="Segoe UI" pitchFamily="34" charset="0"/>
                  <a:cs typeface="Segoe UI" panose="020B0502040204020203" pitchFamily="34" charset="0"/>
                </a:rPr>
                <a:t>Run, Manage</a:t>
              </a:r>
            </a:p>
          </p:txBody>
        </p:sp>
        <p:sp>
          <p:nvSpPr>
            <p:cNvPr id="61" name="Rectangle 60"/>
            <p:cNvSpPr/>
            <p:nvPr/>
          </p:nvSpPr>
          <p:spPr>
            <a:xfrm>
              <a:off x="7683226" y="2034185"/>
              <a:ext cx="1262181" cy="4321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62" name="Picture 61"/>
            <p:cNvPicPr>
              <a:picLocks noChangeAspect="1"/>
            </p:cNvPicPr>
            <p:nvPr/>
          </p:nvPicPr>
          <p:blipFill>
            <a:blip r:embed="rId6"/>
            <a:stretch>
              <a:fillRect/>
            </a:stretch>
          </p:blipFill>
          <p:spPr>
            <a:xfrm>
              <a:off x="7769766" y="2080979"/>
              <a:ext cx="392605" cy="338551"/>
            </a:xfrm>
            <a:prstGeom prst="rect">
              <a:avLst/>
            </a:prstGeom>
          </p:spPr>
        </p:pic>
        <p:sp>
          <p:nvSpPr>
            <p:cNvPr id="69" name="TextBox 68"/>
            <p:cNvSpPr txBox="1"/>
            <p:nvPr/>
          </p:nvSpPr>
          <p:spPr>
            <a:xfrm>
              <a:off x="7849949" y="1387710"/>
              <a:ext cx="967141" cy="390626"/>
            </a:xfrm>
            <a:prstGeom prst="rect">
              <a:avLst/>
            </a:prstGeom>
          </p:spPr>
          <p:txBody>
            <a:bodyPr vert="horz" wrap="square" lIns="93209" tIns="93209" rIns="93209" bIns="93209" rtlCol="0" anchor="t">
              <a:noAutofit/>
            </a:bodyPr>
            <a:lstStyle/>
            <a:p>
              <a:pPr marL="237846" marR="0" lvl="0" indent="-237846" algn="ctr" defTabSz="914224" rtl="0" eaLnBrk="1" fontAlgn="auto" latinLnBrk="0" hangingPunct="1">
                <a:lnSpc>
                  <a:spcPct val="100000"/>
                </a:lnSpc>
                <a:spcBef>
                  <a:spcPts val="0"/>
                </a:spcBef>
                <a:spcAft>
                  <a:spcPts val="0"/>
                </a:spcAft>
                <a:buClrTx/>
                <a:buSzTx/>
                <a:buFontTx/>
                <a:buNone/>
                <a:tabLst/>
                <a:defRPr/>
              </a:pPr>
              <a:r>
                <a:rPr kumimoji="0" lang="en-US" sz="2040" b="1" i="0" u="none" strike="noStrike" kern="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5.</a:t>
              </a:r>
            </a:p>
          </p:txBody>
        </p:sp>
        <p:pic>
          <p:nvPicPr>
            <p:cNvPr id="72" name="Picture 71"/>
            <p:cNvPicPr>
              <a:picLocks noChangeAspect="1"/>
            </p:cNvPicPr>
            <p:nvPr/>
          </p:nvPicPr>
          <p:blipFill>
            <a:blip r:embed="rId7"/>
            <a:stretch>
              <a:fillRect/>
            </a:stretch>
          </p:blipFill>
          <p:spPr>
            <a:xfrm>
              <a:off x="8296301" y="2105507"/>
              <a:ext cx="628748" cy="308658"/>
            </a:xfrm>
            <a:prstGeom prst="rect">
              <a:avLst/>
            </a:prstGeom>
          </p:spPr>
        </p:pic>
        <p:cxnSp>
          <p:nvCxnSpPr>
            <p:cNvPr id="73" name="Straight Connector 72"/>
            <p:cNvCxnSpPr/>
            <p:nvPr/>
          </p:nvCxnSpPr>
          <p:spPr>
            <a:xfrm>
              <a:off x="8199520" y="2090620"/>
              <a:ext cx="96781" cy="211951"/>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flipV="1">
              <a:off x="8190439" y="2398285"/>
              <a:ext cx="116983" cy="29765"/>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75" name="Rectangle: Rounded Corners 74"/>
            <p:cNvSpPr/>
            <p:nvPr/>
          </p:nvSpPr>
          <p:spPr>
            <a:xfrm>
              <a:off x="7725711" y="2057484"/>
              <a:ext cx="482889" cy="380047"/>
            </a:xfrm>
            <a:prstGeom prst="round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45069" name="Group 45068"/>
          <p:cNvGrpSpPr/>
          <p:nvPr/>
        </p:nvGrpSpPr>
        <p:grpSpPr>
          <a:xfrm>
            <a:off x="4775987" y="4842506"/>
            <a:ext cx="2110618" cy="1644394"/>
            <a:chOff x="4681901" y="4747986"/>
            <a:chExt cx="2069421" cy="1612297"/>
          </a:xfrm>
        </p:grpSpPr>
        <p:pic>
          <p:nvPicPr>
            <p:cNvPr id="11" name="Picture 10"/>
            <p:cNvPicPr>
              <a:picLocks noChangeAspect="1"/>
            </p:cNvPicPr>
            <p:nvPr/>
          </p:nvPicPr>
          <p:blipFill>
            <a:blip r:embed="rId8">
              <a:duotone>
                <a:prstClr val="black"/>
                <a:schemeClr val="accent6">
                  <a:tint val="45000"/>
                  <a:satMod val="400000"/>
                </a:schemeClr>
              </a:duotone>
            </a:blip>
            <a:stretch>
              <a:fillRect/>
            </a:stretch>
          </p:blipFill>
          <p:spPr>
            <a:xfrm>
              <a:off x="4681901" y="4854122"/>
              <a:ext cx="2069421" cy="1506161"/>
            </a:xfrm>
            <a:prstGeom prst="rect">
              <a:avLst/>
            </a:prstGeom>
          </p:spPr>
        </p:pic>
        <p:sp>
          <p:nvSpPr>
            <p:cNvPr id="76" name="Rectangle 75"/>
            <p:cNvSpPr/>
            <p:nvPr/>
          </p:nvSpPr>
          <p:spPr>
            <a:xfrm>
              <a:off x="4984766" y="4897716"/>
              <a:ext cx="1705477" cy="202787"/>
            </a:xfrm>
            <a:prstGeom prst="rect">
              <a:avLst/>
            </a:prstGeom>
            <a:solidFill>
              <a:srgbClr val="6565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7" name="TextBox 76"/>
            <p:cNvSpPr txBox="1"/>
            <p:nvPr/>
          </p:nvSpPr>
          <p:spPr>
            <a:xfrm>
              <a:off x="5291402" y="4747986"/>
              <a:ext cx="967141" cy="390626"/>
            </a:xfrm>
            <a:prstGeom prst="rect">
              <a:avLst/>
            </a:prstGeom>
          </p:spPr>
          <p:txBody>
            <a:bodyPr vert="horz" wrap="square" lIns="93209" tIns="93209" rIns="93209" bIns="93209" rtlCol="0" anchor="t">
              <a:noAutofit/>
            </a:bodyPr>
            <a:lstStyle/>
            <a:p>
              <a:pPr marL="237846" marR="0" lvl="0" indent="-237846" algn="ctr" defTabSz="914224" rtl="0" eaLnBrk="1" fontAlgn="auto" latinLnBrk="0" hangingPunct="1">
                <a:lnSpc>
                  <a:spcPct val="100000"/>
                </a:lnSpc>
                <a:spcBef>
                  <a:spcPts val="0"/>
                </a:spcBef>
                <a:spcAft>
                  <a:spcPts val="0"/>
                </a:spcAft>
                <a:buClrTx/>
                <a:buSzTx/>
                <a:buFontTx/>
                <a:buNone/>
                <a:tabLst/>
                <a:defRPr/>
              </a:pPr>
              <a:r>
                <a:rPr kumimoji="0" lang="en-US" sz="2040" b="1" i="0" u="none" strike="noStrike" kern="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6.</a:t>
              </a:r>
            </a:p>
          </p:txBody>
        </p:sp>
      </p:grpSp>
      <p:grpSp>
        <p:nvGrpSpPr>
          <p:cNvPr id="151" name="Group 150"/>
          <p:cNvGrpSpPr/>
          <p:nvPr/>
        </p:nvGrpSpPr>
        <p:grpSpPr>
          <a:xfrm>
            <a:off x="9744933" y="1186460"/>
            <a:ext cx="2614584" cy="633683"/>
            <a:chOff x="2260698" y="1058892"/>
            <a:chExt cx="2563550" cy="621314"/>
          </a:xfrm>
        </p:grpSpPr>
        <p:sp>
          <p:nvSpPr>
            <p:cNvPr id="152" name="Rectangle 151"/>
            <p:cNvSpPr/>
            <p:nvPr/>
          </p:nvSpPr>
          <p:spPr>
            <a:xfrm>
              <a:off x="2260698" y="1058892"/>
              <a:ext cx="2563550" cy="621314"/>
            </a:xfrm>
            <a:prstGeom prst="rect">
              <a:avLst/>
            </a:prstGeom>
            <a:solidFill>
              <a:srgbClr val="505050"/>
            </a:solidFill>
            <a:ln w="28575" cap="flat" cmpd="sng" algn="ctr">
              <a:solidFill>
                <a:schemeClr val="bg1">
                  <a:lumMod val="75000"/>
                </a:schemeClr>
              </a:solidFill>
              <a:prstDash val="solid"/>
            </a:ln>
            <a:effectLst/>
          </p:spPr>
          <p:txBody>
            <a:bodyPr rot="0" spcFirstLastPara="0" vertOverflow="overflow" horzOverflow="overflow" vert="horz" wrap="square" lIns="652822" tIns="0" rIns="0" bIns="0" numCol="1" spcCol="0" rtlCol="0" fromWordArt="0" anchor="ctr" anchorCtr="0" forceAA="0" compatLnSpc="1">
              <a:prstTxWarp prst="textNoShape">
                <a:avLst/>
              </a:prstTxWarp>
              <a:noAutofit/>
            </a:bodyPr>
            <a:lstStyle/>
            <a:p>
              <a:pPr marL="0" marR="0" lvl="0" indent="0" algn="ctr" defTabSz="914224"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dirty="0">
                  <a:ln>
                    <a:noFill/>
                  </a:ln>
                  <a:solidFill>
                    <a:prstClr val="white"/>
                  </a:solidFill>
                  <a:effectLst/>
                  <a:uLnTx/>
                  <a:uFillTx/>
                  <a:latin typeface="Segoe UI"/>
                  <a:ea typeface="+mn-ea"/>
                  <a:cs typeface="+mn-cs"/>
                </a:rPr>
                <a:t>Container Service</a:t>
              </a:r>
            </a:p>
          </p:txBody>
        </p:sp>
        <p:pic>
          <p:nvPicPr>
            <p:cNvPr id="153" name="Picture 152"/>
            <p:cNvPicPr>
              <a:picLocks noChangeAspect="1"/>
            </p:cNvPicPr>
            <p:nvPr/>
          </p:nvPicPr>
          <p:blipFill>
            <a:blip r:embed="rId9"/>
            <a:stretch>
              <a:fillRect/>
            </a:stretch>
          </p:blipFill>
          <p:spPr>
            <a:xfrm>
              <a:off x="2308837" y="1104529"/>
              <a:ext cx="650738" cy="495720"/>
            </a:xfrm>
            <a:prstGeom prst="rect">
              <a:avLst/>
            </a:prstGeom>
          </p:spPr>
        </p:pic>
      </p:grpSp>
      <p:grpSp>
        <p:nvGrpSpPr>
          <p:cNvPr id="154" name="Group 153"/>
          <p:cNvGrpSpPr/>
          <p:nvPr/>
        </p:nvGrpSpPr>
        <p:grpSpPr>
          <a:xfrm>
            <a:off x="9744933" y="1832205"/>
            <a:ext cx="2614584" cy="633683"/>
            <a:chOff x="2260698" y="1672902"/>
            <a:chExt cx="2563550" cy="621314"/>
          </a:xfrm>
        </p:grpSpPr>
        <p:sp>
          <p:nvSpPr>
            <p:cNvPr id="155" name="Rectangle 154"/>
            <p:cNvSpPr/>
            <p:nvPr/>
          </p:nvSpPr>
          <p:spPr>
            <a:xfrm>
              <a:off x="2260698" y="1672902"/>
              <a:ext cx="2563550" cy="621314"/>
            </a:xfrm>
            <a:prstGeom prst="rect">
              <a:avLst/>
            </a:prstGeom>
            <a:solidFill>
              <a:srgbClr val="505050"/>
            </a:solidFill>
            <a:ln w="28575" cap="flat" cmpd="sng" algn="ctr">
              <a:solidFill>
                <a:schemeClr val="bg1">
                  <a:lumMod val="75000"/>
                </a:schemeClr>
              </a:solidFill>
              <a:prstDash val="solid"/>
            </a:ln>
            <a:effectLst/>
          </p:spPr>
          <p:txBody>
            <a:bodyPr rot="0" spcFirstLastPara="0" vertOverflow="overflow" horzOverflow="overflow" vert="horz" wrap="square" lIns="652822" tIns="0" rIns="0" bIns="0" numCol="1" spcCol="0" rtlCol="0" fromWordArt="0" anchor="ctr" anchorCtr="0" forceAA="0" compatLnSpc="1">
              <a:prstTxWarp prst="textNoShape">
                <a:avLst/>
              </a:prstTxWarp>
              <a:noAutofit/>
            </a:bodyPr>
            <a:lstStyle/>
            <a:p>
              <a:pPr marL="0" marR="0" lvl="0" indent="0" algn="ctr" defTabSz="914224"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dirty="0">
                  <a:ln>
                    <a:noFill/>
                  </a:ln>
                  <a:solidFill>
                    <a:prstClr val="white"/>
                  </a:solidFill>
                  <a:effectLst/>
                  <a:uLnTx/>
                  <a:uFillTx/>
                  <a:latin typeface="Segoe UI"/>
                  <a:ea typeface="+mn-ea"/>
                  <a:cs typeface="+mn-cs"/>
                </a:rPr>
                <a:t>Service Fabric</a:t>
              </a:r>
            </a:p>
          </p:txBody>
        </p:sp>
        <p:pic>
          <p:nvPicPr>
            <p:cNvPr id="156" name="Picture 155"/>
            <p:cNvPicPr>
              <a:picLocks noChangeAspect="1"/>
            </p:cNvPicPr>
            <p:nvPr/>
          </p:nvPicPr>
          <p:blipFill>
            <a:blip r:embed="rId10"/>
            <a:stretch>
              <a:fillRect/>
            </a:stretch>
          </p:blipFill>
          <p:spPr>
            <a:xfrm>
              <a:off x="2386537" y="1735699"/>
              <a:ext cx="495338" cy="495720"/>
            </a:xfrm>
            <a:prstGeom prst="rect">
              <a:avLst/>
            </a:prstGeom>
          </p:spPr>
        </p:pic>
      </p:grpSp>
      <p:grpSp>
        <p:nvGrpSpPr>
          <p:cNvPr id="160" name="Group 159"/>
          <p:cNvGrpSpPr/>
          <p:nvPr/>
        </p:nvGrpSpPr>
        <p:grpSpPr>
          <a:xfrm>
            <a:off x="9744933" y="2449088"/>
            <a:ext cx="2614584" cy="633683"/>
            <a:chOff x="2260698" y="2350204"/>
            <a:chExt cx="2563550" cy="621314"/>
          </a:xfrm>
        </p:grpSpPr>
        <p:sp>
          <p:nvSpPr>
            <p:cNvPr id="161" name="Rectangle 160"/>
            <p:cNvSpPr/>
            <p:nvPr/>
          </p:nvSpPr>
          <p:spPr>
            <a:xfrm>
              <a:off x="2260698" y="2350204"/>
              <a:ext cx="2563550" cy="621314"/>
            </a:xfrm>
            <a:prstGeom prst="rect">
              <a:avLst/>
            </a:prstGeom>
            <a:solidFill>
              <a:srgbClr val="505050"/>
            </a:solidFill>
            <a:ln w="28575" cap="flat" cmpd="sng" algn="ctr">
              <a:solidFill>
                <a:schemeClr val="bg1">
                  <a:lumMod val="75000"/>
                </a:schemeClr>
              </a:solidFill>
              <a:prstDash val="solid"/>
            </a:ln>
            <a:effectLst/>
          </p:spPr>
          <p:txBody>
            <a:bodyPr rot="0" spcFirstLastPara="0" vertOverflow="overflow" horzOverflow="overflow" vert="horz" wrap="square" lIns="652822" tIns="0" rIns="0" bIns="0" numCol="1" spcCol="0" rtlCol="0" fromWordArt="0" anchor="ctr" anchorCtr="0" forceAA="0" compatLnSpc="1">
              <a:prstTxWarp prst="textNoShape">
                <a:avLst/>
              </a:prstTxWarp>
              <a:noAutofit/>
            </a:bodyPr>
            <a:lstStyle/>
            <a:p>
              <a:pPr marL="0" marR="0" lvl="0" indent="0" algn="ctr" defTabSz="914224"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dirty="0">
                  <a:ln>
                    <a:noFill/>
                  </a:ln>
                  <a:solidFill>
                    <a:prstClr val="white"/>
                  </a:solidFill>
                  <a:effectLst/>
                  <a:uLnTx/>
                  <a:uFillTx/>
                  <a:latin typeface="Segoe UI"/>
                  <a:ea typeface="+mn-ea"/>
                  <a:cs typeface="+mn-cs"/>
                </a:rPr>
                <a:t>App Services</a:t>
              </a:r>
            </a:p>
          </p:txBody>
        </p:sp>
        <p:pic>
          <p:nvPicPr>
            <p:cNvPr id="162" name="Picture 161"/>
            <p:cNvPicPr>
              <a:picLocks noChangeAspect="1"/>
            </p:cNvPicPr>
            <p:nvPr/>
          </p:nvPicPr>
          <p:blipFill>
            <a:blip r:embed="rId11"/>
            <a:stretch>
              <a:fillRect/>
            </a:stretch>
          </p:blipFill>
          <p:spPr>
            <a:xfrm>
              <a:off x="2386538" y="2409936"/>
              <a:ext cx="495337" cy="495720"/>
            </a:xfrm>
            <a:prstGeom prst="rect">
              <a:avLst/>
            </a:prstGeom>
          </p:spPr>
        </p:pic>
      </p:grpSp>
      <p:grpSp>
        <p:nvGrpSpPr>
          <p:cNvPr id="45" name="Group 44"/>
          <p:cNvGrpSpPr/>
          <p:nvPr/>
        </p:nvGrpSpPr>
        <p:grpSpPr>
          <a:xfrm>
            <a:off x="5084635" y="3208372"/>
            <a:ext cx="1591941" cy="1507947"/>
            <a:chOff x="4863724" y="3106743"/>
            <a:chExt cx="1560868" cy="1478514"/>
          </a:xfrm>
        </p:grpSpPr>
        <p:sp>
          <p:nvSpPr>
            <p:cNvPr id="133" name="Rounded Rectangle 12"/>
            <p:cNvSpPr/>
            <p:nvPr/>
          </p:nvSpPr>
          <p:spPr>
            <a:xfrm>
              <a:off x="4863724" y="3106743"/>
              <a:ext cx="1483698" cy="1478514"/>
            </a:xfrm>
            <a:prstGeom prst="roundRect">
              <a:avLst>
                <a:gd name="adj" fmla="val 5783"/>
              </a:avLst>
            </a:prstGeom>
            <a:solidFill>
              <a:srgbClr val="505050"/>
            </a:solidFill>
            <a:ln w="28575" cap="flat" cmpd="sng" algn="ctr">
              <a:solidFill>
                <a:schemeClr val="bg1">
                  <a:lumMod val="75000"/>
                </a:schemeClr>
              </a:solidFill>
              <a:prstDash val="solid"/>
            </a:ln>
            <a:effectLst/>
          </p:spPr>
          <p:txBody>
            <a:bodyPr rot="0" spcFirstLastPara="0" vertOverflow="overflow" horzOverflow="overflow" vert="horz" wrap="square" lIns="93209" tIns="93209" rIns="93209" bIns="93209" numCol="1" spcCol="0" rtlCol="0" fromWordArt="0" anchor="b" anchorCtr="0" forceAA="0" compatLnSpc="1">
              <a:prstTxWarp prst="textNoShape">
                <a:avLst/>
              </a:prstTxWarp>
              <a:noAutofit/>
            </a:bodyPr>
            <a:lstStyle/>
            <a:p>
              <a:pPr marL="0" marR="0" lvl="0" indent="0" algn="r" defTabSz="914224" rtl="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41" name="Rectangle 40"/>
            <p:cNvSpPr/>
            <p:nvPr/>
          </p:nvSpPr>
          <p:spPr>
            <a:xfrm>
              <a:off x="5459227" y="3287892"/>
              <a:ext cx="965365" cy="610360"/>
            </a:xfrm>
            <a:prstGeom prst="rect">
              <a:avLst/>
            </a:prstGeom>
          </p:spPr>
          <p:txBody>
            <a:bodyPr wrap="square">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Azure Container Registry</a:t>
              </a:r>
            </a:p>
          </p:txBody>
        </p:sp>
        <p:pic>
          <p:nvPicPr>
            <p:cNvPr id="6146" name="Picture 2" descr="Image result for docker private registry images"/>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945750" y="3288802"/>
              <a:ext cx="590613" cy="57880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5" name="Group 104"/>
          <p:cNvGrpSpPr/>
          <p:nvPr/>
        </p:nvGrpSpPr>
        <p:grpSpPr>
          <a:xfrm>
            <a:off x="917244" y="5215580"/>
            <a:ext cx="1381019" cy="917162"/>
            <a:chOff x="1883426" y="5104140"/>
            <a:chExt cx="1354063" cy="899260"/>
          </a:xfrm>
        </p:grpSpPr>
        <p:pic>
          <p:nvPicPr>
            <p:cNvPr id="44" name="Picture 43"/>
            <p:cNvPicPr>
              <a:picLocks noChangeAspect="1"/>
            </p:cNvPicPr>
            <p:nvPr/>
          </p:nvPicPr>
          <p:blipFill>
            <a:blip r:embed="rId13"/>
            <a:stretch>
              <a:fillRect/>
            </a:stretch>
          </p:blipFill>
          <p:spPr>
            <a:xfrm>
              <a:off x="2145264" y="5243497"/>
              <a:ext cx="668742" cy="618646"/>
            </a:xfrm>
            <a:prstGeom prst="rect">
              <a:avLst/>
            </a:prstGeom>
          </p:spPr>
        </p:pic>
        <p:sp>
          <p:nvSpPr>
            <p:cNvPr id="101" name="Rectangle 100"/>
            <p:cNvSpPr/>
            <p:nvPr/>
          </p:nvSpPr>
          <p:spPr>
            <a:xfrm>
              <a:off x="1883426" y="5483571"/>
              <a:ext cx="270908" cy="141257"/>
            </a:xfrm>
            <a:prstGeom prst="rect">
              <a:avLst/>
            </a:prstGeom>
          </p:spPr>
          <p:txBody>
            <a:bodyPr wrap="none" lIns="0" tIns="0" rIns="0" bIns="0">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918" b="0" i="0" u="none" strike="noStrike" kern="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Code</a:t>
              </a:r>
            </a:p>
          </p:txBody>
        </p:sp>
        <p:sp>
          <p:nvSpPr>
            <p:cNvPr id="102" name="Rectangle 101"/>
            <p:cNvSpPr/>
            <p:nvPr/>
          </p:nvSpPr>
          <p:spPr>
            <a:xfrm>
              <a:off x="2379447" y="5104140"/>
              <a:ext cx="205184" cy="141257"/>
            </a:xfrm>
            <a:prstGeom prst="rect">
              <a:avLst/>
            </a:prstGeom>
          </p:spPr>
          <p:txBody>
            <a:bodyPr wrap="none" lIns="0" tIns="0" rIns="0" bIns="0">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918" b="0" i="0" u="none" strike="noStrike" kern="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Run</a:t>
              </a:r>
            </a:p>
          </p:txBody>
        </p:sp>
        <p:sp>
          <p:nvSpPr>
            <p:cNvPr id="103" name="Rectangle 102"/>
            <p:cNvSpPr/>
            <p:nvPr/>
          </p:nvSpPr>
          <p:spPr>
            <a:xfrm>
              <a:off x="2817502" y="5483571"/>
              <a:ext cx="419987" cy="141257"/>
            </a:xfrm>
            <a:prstGeom prst="rect">
              <a:avLst/>
            </a:prstGeom>
          </p:spPr>
          <p:txBody>
            <a:bodyPr wrap="none" lIns="0" tIns="0" rIns="0" bIns="0">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918" b="0" i="0" u="none" strike="noStrike" kern="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Validate</a:t>
              </a:r>
            </a:p>
          </p:txBody>
        </p:sp>
        <p:sp>
          <p:nvSpPr>
            <p:cNvPr id="104" name="Rectangle 103"/>
            <p:cNvSpPr/>
            <p:nvPr/>
          </p:nvSpPr>
          <p:spPr>
            <a:xfrm>
              <a:off x="2308915" y="5862143"/>
              <a:ext cx="347852" cy="141257"/>
            </a:xfrm>
            <a:prstGeom prst="rect">
              <a:avLst/>
            </a:prstGeom>
          </p:spPr>
          <p:txBody>
            <a:bodyPr wrap="none" lIns="0" tIns="0" rIns="0" bIns="0">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918" b="0" i="0" u="none" strike="noStrike" kern="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Debug</a:t>
              </a:r>
            </a:p>
          </p:txBody>
        </p:sp>
      </p:grpSp>
      <p:grpSp>
        <p:nvGrpSpPr>
          <p:cNvPr id="25" name="Group 24"/>
          <p:cNvGrpSpPr/>
          <p:nvPr/>
        </p:nvGrpSpPr>
        <p:grpSpPr>
          <a:xfrm>
            <a:off x="1397523" y="4897971"/>
            <a:ext cx="1539985" cy="913442"/>
            <a:chOff x="1369381" y="4802368"/>
            <a:chExt cx="1509926" cy="895613"/>
          </a:xfrm>
        </p:grpSpPr>
        <p:pic>
          <p:nvPicPr>
            <p:cNvPr id="45068" name="Picture 12" descr="Image result for docker  logo"/>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280309" y="4802368"/>
              <a:ext cx="598998" cy="399332"/>
            </a:xfrm>
            <a:prstGeom prst="rect">
              <a:avLst/>
            </a:prstGeom>
            <a:noFill/>
            <a:extLst>
              <a:ext uri="{909E8E84-426E-40DD-AFC4-6F175D3DCCD1}">
                <a14:hiddenFill xmlns:a14="http://schemas.microsoft.com/office/drawing/2010/main">
                  <a:solidFill>
                    <a:srgbClr val="FFFFFF"/>
                  </a:solidFill>
                </a14:hiddenFill>
              </a:ext>
            </a:extLst>
          </p:spPr>
        </p:pic>
        <p:pic>
          <p:nvPicPr>
            <p:cNvPr id="123" name="Picture_x0020_6" descr="image016"/>
            <p:cNvPicPr>
              <a:picLocks noChangeAspect="1" noChangeArrowheads="1"/>
            </p:cNvPicPr>
            <p:nvPr/>
          </p:nvPicPr>
          <p:blipFill>
            <a:blip r:embed="rId15">
              <a:extLst>
                <a:ext uri="{BEBA8EAE-BF5A-486C-A8C5-ECC9F3942E4B}">
                  <a14:imgProps xmlns:a14="http://schemas.microsoft.com/office/drawing/2010/main">
                    <a14:imgLayer r:embed="rId16">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369381" y="5426936"/>
              <a:ext cx="297381" cy="27104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0" name="Rectangle 29"/>
          <p:cNvSpPr/>
          <p:nvPr/>
        </p:nvSpPr>
        <p:spPr>
          <a:xfrm>
            <a:off x="294094" y="4847511"/>
            <a:ext cx="1141653" cy="302263"/>
          </a:xfrm>
          <a:prstGeom prst="rect">
            <a:avLst/>
          </a:prstGeom>
        </p:spPr>
        <p:txBody>
          <a:bodyPr wrap="square">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326" b="0" i="1" u="none" strike="noStrike" kern="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Inner-Loop</a:t>
            </a:r>
          </a:p>
        </p:txBody>
      </p:sp>
      <p:pic>
        <p:nvPicPr>
          <p:cNvPr id="130" name="Picture 12" descr="Image result for docker  logo"/>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732756" y="2549745"/>
            <a:ext cx="610922" cy="407282"/>
          </a:xfrm>
          <a:prstGeom prst="rect">
            <a:avLst/>
          </a:prstGeom>
          <a:noFill/>
          <a:extLst>
            <a:ext uri="{909E8E84-426E-40DD-AFC4-6F175D3DCCD1}">
              <a14:hiddenFill xmlns:a14="http://schemas.microsoft.com/office/drawing/2010/main">
                <a:solidFill>
                  <a:srgbClr val="FFFFFF"/>
                </a:solidFill>
              </a14:hiddenFill>
            </a:ext>
          </a:extLst>
        </p:spPr>
      </p:pic>
      <p:sp>
        <p:nvSpPr>
          <p:cNvPr id="139" name="TextBox 138"/>
          <p:cNvSpPr txBox="1"/>
          <p:nvPr/>
        </p:nvSpPr>
        <p:spPr>
          <a:xfrm>
            <a:off x="5696529" y="4106215"/>
            <a:ext cx="833617" cy="446397"/>
          </a:xfrm>
          <a:prstGeom prst="rect">
            <a:avLst/>
          </a:prstGeom>
          <a:noFill/>
        </p:spPr>
        <p:txBody>
          <a:bodyPr wrap="square"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122" b="0" i="0" u="none" strike="noStrike" kern="1200" cap="none" spc="0" normalizeH="0" baseline="0" noProof="0" dirty="0">
                <a:ln>
                  <a:noFill/>
                </a:ln>
                <a:solidFill>
                  <a:prstClr val="white"/>
                </a:solidFill>
                <a:effectLst/>
                <a:uLnTx/>
                <a:uFillTx/>
                <a:latin typeface="Calibri" panose="020F0502020204030204"/>
                <a:ea typeface="+mn-ea"/>
                <a:cs typeface="+mn-cs"/>
              </a:rPr>
              <a:t>Azure Key Vault</a:t>
            </a:r>
          </a:p>
        </p:txBody>
      </p:sp>
      <p:grpSp>
        <p:nvGrpSpPr>
          <p:cNvPr id="23" name="Group 22"/>
          <p:cNvGrpSpPr/>
          <p:nvPr/>
        </p:nvGrpSpPr>
        <p:grpSpPr>
          <a:xfrm>
            <a:off x="5074679" y="1415335"/>
            <a:ext cx="1513235" cy="1582727"/>
            <a:chOff x="4974763" y="1387710"/>
            <a:chExt cx="1483698" cy="1551834"/>
          </a:xfrm>
        </p:grpSpPr>
        <p:sp>
          <p:nvSpPr>
            <p:cNvPr id="31" name="Rounded Rectangle 12"/>
            <p:cNvSpPr/>
            <p:nvPr/>
          </p:nvSpPr>
          <p:spPr>
            <a:xfrm>
              <a:off x="4974763" y="1461030"/>
              <a:ext cx="1483698" cy="1478514"/>
            </a:xfrm>
            <a:prstGeom prst="roundRect">
              <a:avLst>
                <a:gd name="adj" fmla="val 5783"/>
              </a:avLst>
            </a:prstGeom>
            <a:solidFill>
              <a:srgbClr val="505050"/>
            </a:solidFill>
            <a:ln w="28575" cap="flat" cmpd="sng" algn="ctr">
              <a:solidFill>
                <a:schemeClr val="bg1">
                  <a:lumMod val="75000"/>
                </a:schemeClr>
              </a:solidFill>
              <a:prstDash val="solid"/>
            </a:ln>
            <a:effectLst/>
          </p:spPr>
          <p:txBody>
            <a:bodyPr rot="0" spcFirstLastPara="0" vertOverflow="overflow" horzOverflow="overflow" vert="horz" wrap="square" lIns="93209" tIns="93209" rIns="93209" bIns="93209" numCol="1" spcCol="0" rtlCol="0" fromWordArt="0" anchor="b" anchorCtr="0" forceAA="0" compatLnSpc="1">
              <a:prstTxWarp prst="textNoShape">
                <a:avLst/>
              </a:prstTxWarp>
              <a:noAutofit/>
            </a:bodyPr>
            <a:lstStyle/>
            <a:p>
              <a:pPr marL="0" marR="0" lvl="0" indent="0" algn="r" defTabSz="914224" rtl="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34" name="TextBox 33"/>
            <p:cNvSpPr txBox="1"/>
            <p:nvPr/>
          </p:nvSpPr>
          <p:spPr>
            <a:xfrm>
              <a:off x="5150687" y="1935424"/>
              <a:ext cx="1240480" cy="310392"/>
            </a:xfrm>
            <a:prstGeom prst="rect">
              <a:avLst/>
            </a:prstGeom>
          </p:spPr>
          <p:txBody>
            <a:bodyPr vert="horz" wrap="square" lIns="93209" tIns="93209" rIns="93209" bIns="93209" rtlCol="0" anchor="t">
              <a:noAutofit/>
            </a:bodyPr>
            <a:lstStyle/>
            <a:p>
              <a:pPr marL="237846" marR="0" lvl="0" indent="-237846" algn="ctr" defTabSz="914224"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CD, Deploy</a:t>
              </a:r>
            </a:p>
          </p:txBody>
        </p:sp>
        <p:sp>
          <p:nvSpPr>
            <p:cNvPr id="68" name="TextBox 67"/>
            <p:cNvSpPr txBox="1"/>
            <p:nvPr/>
          </p:nvSpPr>
          <p:spPr>
            <a:xfrm>
              <a:off x="5223238" y="1387710"/>
              <a:ext cx="967141" cy="390626"/>
            </a:xfrm>
            <a:prstGeom prst="rect">
              <a:avLst/>
            </a:prstGeom>
          </p:spPr>
          <p:txBody>
            <a:bodyPr vert="horz" wrap="square" lIns="93209" tIns="93209" rIns="93209" bIns="93209" rtlCol="0" anchor="t">
              <a:noAutofit/>
            </a:bodyPr>
            <a:lstStyle/>
            <a:p>
              <a:pPr marL="237846" marR="0" lvl="0" indent="-237846" algn="ctr" defTabSz="914224" rtl="0" eaLnBrk="1" fontAlgn="auto" latinLnBrk="0" hangingPunct="1">
                <a:lnSpc>
                  <a:spcPct val="100000"/>
                </a:lnSpc>
                <a:spcBef>
                  <a:spcPts val="0"/>
                </a:spcBef>
                <a:spcAft>
                  <a:spcPts val="0"/>
                </a:spcAft>
                <a:buClrTx/>
                <a:buSzTx/>
                <a:buFontTx/>
                <a:buNone/>
                <a:tabLst/>
                <a:defRPr/>
              </a:pPr>
              <a:r>
                <a:rPr kumimoji="0" lang="en-US" sz="2040" b="1" i="0" u="none" strike="noStrike" kern="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4.</a:t>
              </a:r>
            </a:p>
          </p:txBody>
        </p:sp>
        <p:pic>
          <p:nvPicPr>
            <p:cNvPr id="116" name="Picture 4" descr="https://zapier.cachefly.net/storage/services/59152a3a91bfe0ddd2fc9b978448593a.128x128.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9704" t="22115" r="21627" b="23287"/>
            <a:stretch/>
          </p:blipFill>
          <p:spPr bwMode="auto">
            <a:xfrm>
              <a:off x="5039078" y="1505210"/>
              <a:ext cx="293484" cy="273126"/>
            </a:xfrm>
            <a:prstGeom prst="rect">
              <a:avLst/>
            </a:prstGeom>
            <a:noFill/>
            <a:extLst>
              <a:ext uri="{909E8E84-426E-40DD-AFC4-6F175D3DCCD1}">
                <a14:hiddenFill xmlns:a14="http://schemas.microsoft.com/office/drawing/2010/main">
                  <a:solidFill>
                    <a:srgbClr val="FFFFFF"/>
                  </a:solidFill>
                </a14:hiddenFill>
              </a:ext>
            </a:extLst>
          </p:spPr>
        </p:pic>
      </p:grpSp>
      <p:pic>
        <p:nvPicPr>
          <p:cNvPr id="140" name="Picture 139"/>
          <p:cNvPicPr>
            <a:picLocks noChangeAspect="1"/>
          </p:cNvPicPr>
          <p:nvPr/>
        </p:nvPicPr>
        <p:blipFill>
          <a:blip r:embed="rId17"/>
          <a:stretch>
            <a:fillRect/>
          </a:stretch>
        </p:blipFill>
        <p:spPr>
          <a:xfrm>
            <a:off x="5292850" y="4073890"/>
            <a:ext cx="415501" cy="463539"/>
          </a:xfrm>
          <a:prstGeom prst="rect">
            <a:avLst/>
          </a:prstGeom>
        </p:spPr>
      </p:pic>
      <p:cxnSp>
        <p:nvCxnSpPr>
          <p:cNvPr id="150" name="Straight Arrow Connector 149"/>
          <p:cNvCxnSpPr>
            <a:cxnSpLocks/>
          </p:cNvCxnSpPr>
          <p:nvPr/>
        </p:nvCxnSpPr>
        <p:spPr>
          <a:xfrm flipV="1">
            <a:off x="6592442" y="2926786"/>
            <a:ext cx="1190395" cy="583906"/>
          </a:xfrm>
          <a:prstGeom prst="straightConnector1">
            <a:avLst/>
          </a:prstGeom>
          <a:ln w="76200">
            <a:solidFill>
              <a:srgbClr val="89CBFF"/>
            </a:solidFill>
            <a:headEnd type="none"/>
            <a:tailEnd type="triangle" w="med" len="lg"/>
          </a:ln>
        </p:spPr>
        <p:style>
          <a:lnRef idx="1">
            <a:schemeClr val="accent1"/>
          </a:lnRef>
          <a:fillRef idx="0">
            <a:schemeClr val="accent1"/>
          </a:fillRef>
          <a:effectRef idx="0">
            <a:schemeClr val="accent1"/>
          </a:effectRef>
          <a:fontRef idx="minor">
            <a:schemeClr val="tx1"/>
          </a:fontRef>
        </p:style>
      </p:cxnSp>
      <p:pic>
        <p:nvPicPr>
          <p:cNvPr id="172" name="Picture 12" descr="Image result for docker  logo"/>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922772" y="2549745"/>
            <a:ext cx="610922" cy="407282"/>
          </a:xfrm>
          <a:prstGeom prst="rect">
            <a:avLst/>
          </a:prstGeom>
          <a:noFill/>
          <a:extLst>
            <a:ext uri="{909E8E84-426E-40DD-AFC4-6F175D3DCCD1}">
              <a14:hiddenFill xmlns:a14="http://schemas.microsoft.com/office/drawing/2010/main">
                <a:solidFill>
                  <a:srgbClr val="FFFFFF"/>
                </a:solidFill>
              </a14:hiddenFill>
            </a:ext>
          </a:extLst>
        </p:spPr>
      </p:pic>
      <p:sp>
        <p:nvSpPr>
          <p:cNvPr id="111" name="Rectangle 110"/>
          <p:cNvSpPr/>
          <p:nvPr/>
        </p:nvSpPr>
        <p:spPr>
          <a:xfrm>
            <a:off x="4470007" y="1478488"/>
            <a:ext cx="544019" cy="1478539"/>
          </a:xfrm>
          <a:prstGeom prst="rect">
            <a:avLst/>
          </a:prstGeom>
          <a:pattFill prst="horzBrick">
            <a:fgClr>
              <a:sysClr val="window" lastClr="FFFFFF"/>
            </a:fgClr>
            <a:bgClr>
              <a:srgbClr val="C0504D"/>
            </a:bgClr>
          </a:pattFill>
          <a:ln w="25400" cap="flat" cmpd="sng" algn="ctr">
            <a:noFill/>
            <a:prstDash val="solid"/>
          </a:ln>
          <a:effectLst/>
        </p:spPr>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113" name="Rectangle 112"/>
          <p:cNvSpPr/>
          <p:nvPr/>
        </p:nvSpPr>
        <p:spPr>
          <a:xfrm>
            <a:off x="1815511" y="1058203"/>
            <a:ext cx="4322692" cy="478376"/>
          </a:xfrm>
          <a:prstGeom prst="rect">
            <a:avLst/>
          </a:prstGeom>
        </p:spPr>
        <p:txBody>
          <a:bodyPr wrap="square">
            <a:spAutoFit/>
          </a:bodyPr>
          <a:lstStyle/>
          <a:p>
            <a:pPr marL="0" marR="0" lvl="0" indent="0" algn="l" defTabSz="1243045" rtl="0" eaLnBrk="1" fontAlgn="auto" latinLnBrk="0" hangingPunct="0">
              <a:lnSpc>
                <a:spcPct val="100000"/>
              </a:lnSpc>
              <a:spcBef>
                <a:spcPts val="0"/>
              </a:spcBef>
              <a:spcAft>
                <a:spcPts val="0"/>
              </a:spcAft>
              <a:buClrTx/>
              <a:buSzTx/>
              <a:buFontTx/>
              <a:buNone/>
              <a:tabLst/>
              <a:defRPr/>
            </a:pPr>
            <a:r>
              <a:rPr kumimoji="0" lang="en-US" sz="2448" b="0" i="0" u="none" strike="noStrike" kern="0" cap="none" spc="0" normalizeH="0" baseline="0" noProof="0" dirty="0">
                <a:ln>
                  <a:noFill/>
                </a:ln>
                <a:solidFill>
                  <a:srgbClr val="68217A"/>
                </a:solidFill>
                <a:effectLst/>
                <a:uLnTx/>
                <a:uFillTx/>
                <a:latin typeface="Calibri"/>
                <a:ea typeface="+mn-ea"/>
                <a:cs typeface="Calibri"/>
                <a:sym typeface="Calibri"/>
              </a:rPr>
              <a:t>Visual Studio Team Services</a:t>
            </a:r>
          </a:p>
        </p:txBody>
      </p:sp>
      <p:grpSp>
        <p:nvGrpSpPr>
          <p:cNvPr id="19" name="Group 18"/>
          <p:cNvGrpSpPr/>
          <p:nvPr/>
        </p:nvGrpSpPr>
        <p:grpSpPr>
          <a:xfrm>
            <a:off x="621669" y="1457192"/>
            <a:ext cx="1513235" cy="1540870"/>
            <a:chOff x="608671" y="1428750"/>
            <a:chExt cx="1483698" cy="1510794"/>
          </a:xfrm>
        </p:grpSpPr>
        <p:sp>
          <p:nvSpPr>
            <p:cNvPr id="8" name="Rounded Rectangle 11"/>
            <p:cNvSpPr/>
            <p:nvPr/>
          </p:nvSpPr>
          <p:spPr>
            <a:xfrm>
              <a:off x="608671" y="1461030"/>
              <a:ext cx="1483698" cy="1478514"/>
            </a:xfrm>
            <a:prstGeom prst="roundRect">
              <a:avLst>
                <a:gd name="adj" fmla="val 5783"/>
              </a:avLst>
            </a:prstGeom>
            <a:solidFill>
              <a:srgbClr val="505050"/>
            </a:solidFill>
            <a:ln w="28575" cap="flat" cmpd="sng" algn="ctr">
              <a:solidFill>
                <a:schemeClr val="bg1">
                  <a:lumMod val="75000"/>
                </a:schemeClr>
              </a:solidFill>
              <a:prstDash val="solid"/>
            </a:ln>
            <a:effectLst/>
          </p:spPr>
          <p:txBody>
            <a:bodyPr rot="0" spcFirstLastPara="0" vertOverflow="overflow" horzOverflow="overflow" vert="horz" wrap="square" lIns="93209" tIns="93209" rIns="93209" bIns="93209" numCol="1" spcCol="0" rtlCol="0" fromWordArt="0" anchor="b" anchorCtr="0" forceAA="0" compatLnSpc="1">
              <a:prstTxWarp prst="textNoShape">
                <a:avLst/>
              </a:prstTxWarp>
              <a:noAutofit/>
            </a:bodyPr>
            <a:lstStyle/>
            <a:p>
              <a:pPr marL="0" marR="0" lvl="0" indent="0" algn="r" defTabSz="914224" rtl="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32" name="TextBox 31"/>
            <p:cNvSpPr txBox="1"/>
            <p:nvPr/>
          </p:nvSpPr>
          <p:spPr>
            <a:xfrm>
              <a:off x="659206" y="1806524"/>
              <a:ext cx="1375377" cy="876125"/>
            </a:xfrm>
            <a:prstGeom prst="rect">
              <a:avLst/>
            </a:prstGeom>
          </p:spPr>
          <p:txBody>
            <a:bodyPr vert="horz" wrap="square" lIns="93209" tIns="93209" rIns="93209" bIns="93209" rtlCol="0" anchor="t">
              <a:noAutofit/>
            </a:bodyPr>
            <a:lstStyle/>
            <a:p>
              <a:pPr marL="0" marR="0" lvl="0" indent="0" algn="ctr" defTabSz="914224"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Source Code Control</a:t>
              </a:r>
            </a:p>
            <a:p>
              <a:pPr marL="0" marR="0" lvl="0" indent="0" algn="ctr" defTabSz="914224" rtl="0"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(SCC)</a:t>
              </a:r>
            </a:p>
          </p:txBody>
        </p:sp>
        <p:sp>
          <p:nvSpPr>
            <p:cNvPr id="66" name="TextBox 65"/>
            <p:cNvSpPr txBox="1"/>
            <p:nvPr/>
          </p:nvSpPr>
          <p:spPr>
            <a:xfrm>
              <a:off x="889041" y="1428750"/>
              <a:ext cx="967141" cy="390626"/>
            </a:xfrm>
            <a:prstGeom prst="rect">
              <a:avLst/>
            </a:prstGeom>
          </p:spPr>
          <p:txBody>
            <a:bodyPr vert="horz" wrap="square" lIns="93209" tIns="93209" rIns="93209" bIns="93209" rtlCol="0" anchor="t">
              <a:noAutofit/>
            </a:bodyPr>
            <a:lstStyle/>
            <a:p>
              <a:pPr marL="237846" marR="0" lvl="0" indent="-237846" algn="ctr" defTabSz="914224" rtl="0" eaLnBrk="1" fontAlgn="auto" latinLnBrk="0" hangingPunct="1">
                <a:lnSpc>
                  <a:spcPct val="100000"/>
                </a:lnSpc>
                <a:spcBef>
                  <a:spcPts val="0"/>
                </a:spcBef>
                <a:spcAft>
                  <a:spcPts val="0"/>
                </a:spcAft>
                <a:buClrTx/>
                <a:buSzTx/>
                <a:buFontTx/>
                <a:buNone/>
                <a:tabLst/>
                <a:defRPr/>
              </a:pPr>
              <a:r>
                <a:rPr kumimoji="0" lang="en-US" sz="2040" b="1" i="0" u="none" strike="noStrike" kern="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2.</a:t>
              </a:r>
            </a:p>
          </p:txBody>
        </p:sp>
        <p:pic>
          <p:nvPicPr>
            <p:cNvPr id="80" name="Picture 79"/>
            <p:cNvPicPr>
              <a:picLocks noChangeAspect="1"/>
            </p:cNvPicPr>
            <p:nvPr/>
          </p:nvPicPr>
          <p:blipFill>
            <a:blip r:embed="rId18"/>
            <a:stretch>
              <a:fillRect/>
            </a:stretch>
          </p:blipFill>
          <p:spPr>
            <a:xfrm>
              <a:off x="1671050" y="2532908"/>
              <a:ext cx="360364" cy="358071"/>
            </a:xfrm>
            <a:prstGeom prst="rect">
              <a:avLst/>
            </a:prstGeom>
          </p:spPr>
        </p:pic>
        <p:pic>
          <p:nvPicPr>
            <p:cNvPr id="112" name="Picture 4" descr="https://zapier.cachefly.net/storage/services/59152a3a91bfe0ddd2fc9b978448593a.128x128.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9704" t="22115" r="21627" b="23287"/>
            <a:stretch/>
          </p:blipFill>
          <p:spPr bwMode="auto">
            <a:xfrm>
              <a:off x="663976" y="1505210"/>
              <a:ext cx="293484" cy="273126"/>
            </a:xfrm>
            <a:prstGeom prst="rect">
              <a:avLst/>
            </a:prstGeom>
            <a:noFill/>
            <a:extLst>
              <a:ext uri="{909E8E84-426E-40DD-AFC4-6F175D3DCCD1}">
                <a14:hiddenFill xmlns:a14="http://schemas.microsoft.com/office/drawing/2010/main">
                  <a:solidFill>
                    <a:srgbClr val="FFFFFF"/>
                  </a:solidFill>
                </a14:hiddenFill>
              </a:ext>
            </a:extLst>
          </p:spPr>
        </p:pic>
        <p:pic>
          <p:nvPicPr>
            <p:cNvPr id="114" name="Picture 10" descr="https://wiki.jenkins-ci.org/download/attachments/2916393/logo-title.png?version=1&amp;modificationDate=1302753947000"/>
            <p:cNvPicPr>
              <a:picLocks noChangeAspect="1" noChangeArrowheads="1"/>
            </p:cNvPicPr>
            <p:nvPr/>
          </p:nvPicPr>
          <p:blipFill rotWithShape="1">
            <a:blip r:embed="rId19" cstate="print">
              <a:extLst>
                <a:ext uri="{28A0092B-C50C-407E-A947-70E740481C1C}">
                  <a14:useLocalDpi xmlns:a14="http://schemas.microsoft.com/office/drawing/2010/main" val="0"/>
                </a:ext>
              </a:extLst>
            </a:blip>
            <a:srcRect r="72203"/>
            <a:stretch/>
          </p:blipFill>
          <p:spPr bwMode="auto">
            <a:xfrm>
              <a:off x="663487" y="2496747"/>
              <a:ext cx="349426" cy="404286"/>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650019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105"/>
                                        </p:tgtEl>
                                        <p:attrNameLst>
                                          <p:attrName>style.visibility</p:attrName>
                                        </p:attrNameLst>
                                      </p:cBhvr>
                                      <p:to>
                                        <p:strVal val="visible"/>
                                      </p:to>
                                    </p:set>
                                    <p:anim calcmode="lin" valueType="num">
                                      <p:cBhvr>
                                        <p:cTn id="11" dur="500" fill="hold"/>
                                        <p:tgtEl>
                                          <p:spTgt spid="105"/>
                                        </p:tgtEl>
                                        <p:attrNameLst>
                                          <p:attrName>ppt_w</p:attrName>
                                        </p:attrNameLst>
                                      </p:cBhvr>
                                      <p:tavLst>
                                        <p:tav tm="0">
                                          <p:val>
                                            <p:fltVal val="0"/>
                                          </p:val>
                                        </p:tav>
                                        <p:tav tm="100000">
                                          <p:val>
                                            <p:strVal val="#ppt_w"/>
                                          </p:val>
                                        </p:tav>
                                      </p:tavLst>
                                    </p:anim>
                                    <p:anim calcmode="lin" valueType="num">
                                      <p:cBhvr>
                                        <p:cTn id="12" dur="500" fill="hold"/>
                                        <p:tgtEl>
                                          <p:spTgt spid="105"/>
                                        </p:tgtEl>
                                        <p:attrNameLst>
                                          <p:attrName>ppt_h</p:attrName>
                                        </p:attrNameLst>
                                      </p:cBhvr>
                                      <p:tavLst>
                                        <p:tav tm="0">
                                          <p:val>
                                            <p:fltVal val="0"/>
                                          </p:val>
                                        </p:tav>
                                        <p:tav tm="100000">
                                          <p:val>
                                            <p:strVal val="#ppt_h"/>
                                          </p:val>
                                        </p:tav>
                                      </p:tavLst>
                                    </p:anim>
                                    <p:animEffect transition="in" filter="fade">
                                      <p:cBhvr>
                                        <p:cTn id="13" dur="500"/>
                                        <p:tgtEl>
                                          <p:spTgt spid="105"/>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5"/>
                                        </p:tgtEl>
                                        <p:attrNameLst>
                                          <p:attrName>style.visibility</p:attrName>
                                        </p:attrNameLst>
                                      </p:cBhvr>
                                      <p:to>
                                        <p:strVal val="visible"/>
                                      </p:to>
                                    </p:set>
                                    <p:animEffect transition="in" filter="fade">
                                      <p:cBhvr>
                                        <p:cTn id="18" dur="500"/>
                                        <p:tgtEl>
                                          <p:spTgt spid="25"/>
                                        </p:tgtEl>
                                      </p:cBhvr>
                                    </p:animEffect>
                                  </p:childTnLst>
                                </p:cTn>
                              </p:par>
                              <p:par>
                                <p:cTn id="19" presetID="10" presetClass="entr" presetSubtype="0" fill="hold" nodeType="withEffect">
                                  <p:stCondLst>
                                    <p:cond delay="0"/>
                                  </p:stCondLst>
                                  <p:childTnLst>
                                    <p:set>
                                      <p:cBhvr>
                                        <p:cTn id="20" dur="1" fill="hold">
                                          <p:stCondLst>
                                            <p:cond delay="0"/>
                                          </p:stCondLst>
                                        </p:cTn>
                                        <p:tgtEl>
                                          <p:spTgt spid="45"/>
                                        </p:tgtEl>
                                        <p:attrNameLst>
                                          <p:attrName>style.visibility</p:attrName>
                                        </p:attrNameLst>
                                      </p:cBhvr>
                                      <p:to>
                                        <p:strVal val="visible"/>
                                      </p:to>
                                    </p:set>
                                    <p:animEffect transition="in" filter="fade">
                                      <p:cBhvr>
                                        <p:cTn id="21" dur="500"/>
                                        <p:tgtEl>
                                          <p:spTgt spid="45"/>
                                        </p:tgtEl>
                                      </p:cBhvr>
                                    </p:animEffect>
                                  </p:childTnLst>
                                </p:cTn>
                              </p:par>
                            </p:childTnLst>
                          </p:cTn>
                        </p:par>
                        <p:par>
                          <p:cTn id="22" fill="hold">
                            <p:stCondLst>
                              <p:cond delay="500"/>
                            </p:stCondLst>
                            <p:childTnLst>
                              <p:par>
                                <p:cTn id="23" presetID="22" presetClass="entr" presetSubtype="2" fill="hold" nodeType="afterEffect">
                                  <p:stCondLst>
                                    <p:cond delay="0"/>
                                  </p:stCondLst>
                                  <p:childTnLst>
                                    <p:set>
                                      <p:cBhvr>
                                        <p:cTn id="24" dur="1" fill="hold">
                                          <p:stCondLst>
                                            <p:cond delay="0"/>
                                          </p:stCondLst>
                                        </p:cTn>
                                        <p:tgtEl>
                                          <p:spTgt spid="64"/>
                                        </p:tgtEl>
                                        <p:attrNameLst>
                                          <p:attrName>style.visibility</p:attrName>
                                        </p:attrNameLst>
                                      </p:cBhvr>
                                      <p:to>
                                        <p:strVal val="visible"/>
                                      </p:to>
                                    </p:set>
                                    <p:animEffect transition="in" filter="wipe(right)">
                                      <p:cBhvr>
                                        <p:cTn id="25" dur="500"/>
                                        <p:tgtEl>
                                          <p:spTgt spid="64"/>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9"/>
                                        </p:tgtEl>
                                        <p:attrNameLst>
                                          <p:attrName>style.visibility</p:attrName>
                                        </p:attrNameLst>
                                      </p:cBhvr>
                                      <p:to>
                                        <p:strVal val="visible"/>
                                      </p:to>
                                    </p:set>
                                    <p:animEffect transition="in" filter="fade">
                                      <p:cBhvr>
                                        <p:cTn id="30" dur="500"/>
                                        <p:tgtEl>
                                          <p:spTgt spid="19"/>
                                        </p:tgtEl>
                                      </p:cBhvr>
                                    </p:animEffect>
                                  </p:childTnLst>
                                </p:cTn>
                              </p:par>
                            </p:childTnLst>
                          </p:cTn>
                        </p:par>
                        <p:par>
                          <p:cTn id="31" fill="hold">
                            <p:stCondLst>
                              <p:cond delay="500"/>
                            </p:stCondLst>
                            <p:childTnLst>
                              <p:par>
                                <p:cTn id="32" presetID="12" presetClass="entr" presetSubtype="4" fill="hold" grpId="0" nodeType="afterEffect">
                                  <p:stCondLst>
                                    <p:cond delay="0"/>
                                  </p:stCondLst>
                                  <p:childTnLst>
                                    <p:set>
                                      <p:cBhvr>
                                        <p:cTn id="33" dur="1" fill="hold">
                                          <p:stCondLst>
                                            <p:cond delay="0"/>
                                          </p:stCondLst>
                                        </p:cTn>
                                        <p:tgtEl>
                                          <p:spTgt spid="125"/>
                                        </p:tgtEl>
                                        <p:attrNameLst>
                                          <p:attrName>style.visibility</p:attrName>
                                        </p:attrNameLst>
                                      </p:cBhvr>
                                      <p:to>
                                        <p:strVal val="visible"/>
                                      </p:to>
                                    </p:set>
                                    <p:anim calcmode="lin" valueType="num">
                                      <p:cBhvr additive="base">
                                        <p:cTn id="34" dur="500"/>
                                        <p:tgtEl>
                                          <p:spTgt spid="125"/>
                                        </p:tgtEl>
                                        <p:attrNameLst>
                                          <p:attrName>ppt_y</p:attrName>
                                        </p:attrNameLst>
                                      </p:cBhvr>
                                      <p:tavLst>
                                        <p:tav tm="0">
                                          <p:val>
                                            <p:strVal val="#ppt_y+#ppt_h*1.125000"/>
                                          </p:val>
                                        </p:tav>
                                        <p:tav tm="100000">
                                          <p:val>
                                            <p:strVal val="#ppt_y"/>
                                          </p:val>
                                        </p:tav>
                                      </p:tavLst>
                                    </p:anim>
                                    <p:animEffect transition="in" filter="wipe(up)">
                                      <p:cBhvr>
                                        <p:cTn id="35" dur="500"/>
                                        <p:tgtEl>
                                          <p:spTgt spid="125"/>
                                        </p:tgtEl>
                                      </p:cBhvr>
                                    </p:animEffect>
                                  </p:childTnLst>
                                </p:cTn>
                              </p:par>
                            </p:childTnLst>
                          </p:cTn>
                        </p:par>
                        <p:par>
                          <p:cTn id="36" fill="hold">
                            <p:stCondLst>
                              <p:cond delay="1000"/>
                            </p:stCondLst>
                            <p:childTnLst>
                              <p:par>
                                <p:cTn id="37" presetID="10" presetClass="entr" presetSubtype="0" fill="hold" grpId="0" nodeType="afterEffect">
                                  <p:stCondLst>
                                    <p:cond delay="0"/>
                                  </p:stCondLst>
                                  <p:childTnLst>
                                    <p:set>
                                      <p:cBhvr>
                                        <p:cTn id="38" dur="1" fill="hold">
                                          <p:stCondLst>
                                            <p:cond delay="0"/>
                                          </p:stCondLst>
                                        </p:cTn>
                                        <p:tgtEl>
                                          <p:spTgt spid="40"/>
                                        </p:tgtEl>
                                        <p:attrNameLst>
                                          <p:attrName>style.visibility</p:attrName>
                                        </p:attrNameLst>
                                      </p:cBhvr>
                                      <p:to>
                                        <p:strVal val="visible"/>
                                      </p:to>
                                    </p:set>
                                    <p:animEffect transition="in" filter="fade">
                                      <p:cBhvr>
                                        <p:cTn id="39" dur="500"/>
                                        <p:tgtEl>
                                          <p:spTgt spid="40"/>
                                        </p:tgtEl>
                                      </p:cBhvr>
                                    </p:animEffect>
                                  </p:childTnLst>
                                </p:cTn>
                              </p:par>
                            </p:childTnLst>
                          </p:cTn>
                        </p:par>
                        <p:par>
                          <p:cTn id="40" fill="hold">
                            <p:stCondLst>
                              <p:cond delay="1500"/>
                            </p:stCondLst>
                            <p:childTnLst>
                              <p:par>
                                <p:cTn id="41" presetID="10" presetClass="entr" presetSubtype="0" fill="hold" nodeType="afterEffect">
                                  <p:stCondLst>
                                    <p:cond delay="0"/>
                                  </p:stCondLst>
                                  <p:childTnLst>
                                    <p:set>
                                      <p:cBhvr>
                                        <p:cTn id="42" dur="1" fill="hold">
                                          <p:stCondLst>
                                            <p:cond delay="0"/>
                                          </p:stCondLst>
                                        </p:cTn>
                                        <p:tgtEl>
                                          <p:spTgt spid="13"/>
                                        </p:tgtEl>
                                        <p:attrNameLst>
                                          <p:attrName>style.visibility</p:attrName>
                                        </p:attrNameLst>
                                      </p:cBhvr>
                                      <p:to>
                                        <p:strVal val="visible"/>
                                      </p:to>
                                    </p:set>
                                    <p:animEffect transition="in" filter="fade">
                                      <p:cBhvr>
                                        <p:cTn id="43" dur="500"/>
                                        <p:tgtEl>
                                          <p:spTgt spid="13"/>
                                        </p:tgtEl>
                                      </p:cBhvr>
                                    </p:animEffect>
                                  </p:childTnLst>
                                </p:cTn>
                              </p:par>
                              <p:par>
                                <p:cTn id="44" presetID="42" presetClass="path" presetSubtype="0" accel="50000" decel="50000" fill="hold" nodeType="withEffect">
                                  <p:stCondLst>
                                    <p:cond delay="0"/>
                                  </p:stCondLst>
                                  <p:childTnLst>
                                    <p:animMotion origin="layout" path="M -1.04167E-6 3.7037E-6 L -0.00052 -0.36829 " pathEditMode="relative" rAng="0" ptsTypes="AA">
                                      <p:cBhvr>
                                        <p:cTn id="45" dur="2000" fill="hold"/>
                                        <p:tgtEl>
                                          <p:spTgt spid="13"/>
                                        </p:tgtEl>
                                        <p:attrNameLst>
                                          <p:attrName>ppt_x</p:attrName>
                                          <p:attrName>ppt_y</p:attrName>
                                        </p:attrNameLst>
                                      </p:cBhvr>
                                      <p:rCtr x="-26" y="-18426"/>
                                    </p:animMotion>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22"/>
                                        </p:tgtEl>
                                        <p:attrNameLst>
                                          <p:attrName>style.visibility</p:attrName>
                                        </p:attrNameLst>
                                      </p:cBhvr>
                                      <p:to>
                                        <p:strVal val="visible"/>
                                      </p:to>
                                    </p:set>
                                    <p:animEffect transition="in" filter="fade">
                                      <p:cBhvr>
                                        <p:cTn id="50" dur="500"/>
                                        <p:tgtEl>
                                          <p:spTgt spid="22"/>
                                        </p:tgtEl>
                                      </p:cBhvr>
                                    </p:animEffect>
                                  </p:childTnLst>
                                </p:cTn>
                              </p:par>
                            </p:childTnLst>
                          </p:cTn>
                        </p:par>
                        <p:par>
                          <p:cTn id="51" fill="hold">
                            <p:stCondLst>
                              <p:cond delay="500"/>
                            </p:stCondLst>
                            <p:childTnLst>
                              <p:par>
                                <p:cTn id="52" presetID="12" presetClass="entr" presetSubtype="8" fill="hold" grpId="0" nodeType="afterEffect">
                                  <p:stCondLst>
                                    <p:cond delay="0"/>
                                  </p:stCondLst>
                                  <p:childTnLst>
                                    <p:set>
                                      <p:cBhvr>
                                        <p:cTn id="53" dur="1" fill="hold">
                                          <p:stCondLst>
                                            <p:cond delay="0"/>
                                          </p:stCondLst>
                                        </p:cTn>
                                        <p:tgtEl>
                                          <p:spTgt spid="7"/>
                                        </p:tgtEl>
                                        <p:attrNameLst>
                                          <p:attrName>style.visibility</p:attrName>
                                        </p:attrNameLst>
                                      </p:cBhvr>
                                      <p:to>
                                        <p:strVal val="visible"/>
                                      </p:to>
                                    </p:set>
                                    <p:anim calcmode="lin" valueType="num">
                                      <p:cBhvr additive="base">
                                        <p:cTn id="54" dur="900"/>
                                        <p:tgtEl>
                                          <p:spTgt spid="7"/>
                                        </p:tgtEl>
                                        <p:attrNameLst>
                                          <p:attrName>ppt_x</p:attrName>
                                        </p:attrNameLst>
                                      </p:cBhvr>
                                      <p:tavLst>
                                        <p:tav tm="0">
                                          <p:val>
                                            <p:strVal val="#ppt_x-#ppt_w*1.125000"/>
                                          </p:val>
                                        </p:tav>
                                        <p:tav tm="100000">
                                          <p:val>
                                            <p:strVal val="#ppt_x"/>
                                          </p:val>
                                        </p:tav>
                                      </p:tavLst>
                                    </p:anim>
                                    <p:animEffect transition="in" filter="wipe(right)">
                                      <p:cBhvr>
                                        <p:cTn id="55" dur="900"/>
                                        <p:tgtEl>
                                          <p:spTgt spid="7"/>
                                        </p:tgtEl>
                                      </p:cBhvr>
                                    </p:animEffect>
                                  </p:childTnLst>
                                </p:cTn>
                              </p:par>
                            </p:childTnLst>
                          </p:cTn>
                        </p:par>
                        <p:par>
                          <p:cTn id="56" fill="hold">
                            <p:stCondLst>
                              <p:cond delay="1400"/>
                            </p:stCondLst>
                            <p:childTnLst>
                              <p:par>
                                <p:cTn id="57" presetID="10" presetClass="entr" presetSubtype="0" fill="hold" nodeType="afterEffect">
                                  <p:stCondLst>
                                    <p:cond delay="0"/>
                                  </p:stCondLst>
                                  <p:childTnLst>
                                    <p:set>
                                      <p:cBhvr>
                                        <p:cTn id="58" dur="1" fill="hold">
                                          <p:stCondLst>
                                            <p:cond delay="0"/>
                                          </p:stCondLst>
                                        </p:cTn>
                                        <p:tgtEl>
                                          <p:spTgt spid="131"/>
                                        </p:tgtEl>
                                        <p:attrNameLst>
                                          <p:attrName>style.visibility</p:attrName>
                                        </p:attrNameLst>
                                      </p:cBhvr>
                                      <p:to>
                                        <p:strVal val="visible"/>
                                      </p:to>
                                    </p:set>
                                    <p:animEffect transition="in" filter="fade">
                                      <p:cBhvr>
                                        <p:cTn id="59" dur="500"/>
                                        <p:tgtEl>
                                          <p:spTgt spid="131"/>
                                        </p:tgtEl>
                                      </p:cBhvr>
                                    </p:animEffect>
                                  </p:childTnLst>
                                </p:cTn>
                              </p:par>
                              <p:par>
                                <p:cTn id="60" presetID="42" presetClass="path" presetSubtype="0" accel="50000" decel="50000" fill="hold" nodeType="withEffect">
                                  <p:stCondLst>
                                    <p:cond delay="0"/>
                                  </p:stCondLst>
                                  <p:childTnLst>
                                    <p:animMotion origin="layout" path="M -4.16667E-6 5.55112E-17 L 0.14232 5.55112E-17 " pathEditMode="relative" rAng="0" ptsTypes="AA">
                                      <p:cBhvr>
                                        <p:cTn id="61" dur="2000" fill="hold"/>
                                        <p:tgtEl>
                                          <p:spTgt spid="131"/>
                                        </p:tgtEl>
                                        <p:attrNameLst>
                                          <p:attrName>ppt_x</p:attrName>
                                          <p:attrName>ppt_y</p:attrName>
                                        </p:attrNameLst>
                                      </p:cBhvr>
                                      <p:rCtr x="7109" y="0"/>
                                    </p:animMotion>
                                  </p:childTnLst>
                                </p:cTn>
                              </p:par>
                            </p:childTnLst>
                          </p:cTn>
                        </p:par>
                        <p:par>
                          <p:cTn id="62" fill="hold">
                            <p:stCondLst>
                              <p:cond delay="3400"/>
                            </p:stCondLst>
                            <p:childTnLst>
                              <p:par>
                                <p:cTn id="63" presetID="10" presetClass="entr" presetSubtype="0" fill="hold" nodeType="afterEffect">
                                  <p:stCondLst>
                                    <p:cond delay="0"/>
                                  </p:stCondLst>
                                  <p:childTnLst>
                                    <p:set>
                                      <p:cBhvr>
                                        <p:cTn id="64" dur="1" fill="hold">
                                          <p:stCondLst>
                                            <p:cond delay="0"/>
                                          </p:stCondLst>
                                        </p:cTn>
                                        <p:tgtEl>
                                          <p:spTgt spid="130"/>
                                        </p:tgtEl>
                                        <p:attrNameLst>
                                          <p:attrName>style.visibility</p:attrName>
                                        </p:attrNameLst>
                                      </p:cBhvr>
                                      <p:to>
                                        <p:strVal val="visible"/>
                                      </p:to>
                                    </p:set>
                                    <p:animEffect transition="in" filter="fade">
                                      <p:cBhvr>
                                        <p:cTn id="65" dur="500"/>
                                        <p:tgtEl>
                                          <p:spTgt spid="130"/>
                                        </p:tgtEl>
                                      </p:cBhvr>
                                    </p:animEffect>
                                  </p:childTnLst>
                                </p:cTn>
                              </p:par>
                            </p:childTnLst>
                          </p:cTn>
                        </p:par>
                        <p:par>
                          <p:cTn id="66" fill="hold">
                            <p:stCondLst>
                              <p:cond delay="3900"/>
                            </p:stCondLst>
                            <p:childTnLst>
                              <p:par>
                                <p:cTn id="67" presetID="10" presetClass="entr" presetSubtype="0" fill="hold" nodeType="afterEffect">
                                  <p:stCondLst>
                                    <p:cond delay="0"/>
                                  </p:stCondLst>
                                  <p:childTnLst>
                                    <p:set>
                                      <p:cBhvr>
                                        <p:cTn id="68" dur="1" fill="hold">
                                          <p:stCondLst>
                                            <p:cond delay="0"/>
                                          </p:stCondLst>
                                        </p:cTn>
                                        <p:tgtEl>
                                          <p:spTgt spid="42"/>
                                        </p:tgtEl>
                                        <p:attrNameLst>
                                          <p:attrName>style.visibility</p:attrName>
                                        </p:attrNameLst>
                                      </p:cBhvr>
                                      <p:to>
                                        <p:strVal val="visible"/>
                                      </p:to>
                                    </p:set>
                                    <p:animEffect transition="in" filter="fade">
                                      <p:cBhvr>
                                        <p:cTn id="69" dur="500"/>
                                        <p:tgtEl>
                                          <p:spTgt spid="42"/>
                                        </p:tgtEl>
                                      </p:cBhvr>
                                    </p:animEffect>
                                  </p:childTnLst>
                                </p:cTn>
                              </p:par>
                              <p:par>
                                <p:cTn id="70" presetID="10" presetClass="entr" presetSubtype="0" fill="hold" nodeType="withEffect">
                                  <p:stCondLst>
                                    <p:cond delay="0"/>
                                  </p:stCondLst>
                                  <p:childTnLst>
                                    <p:set>
                                      <p:cBhvr>
                                        <p:cTn id="71" dur="1" fill="hold">
                                          <p:stCondLst>
                                            <p:cond delay="0"/>
                                          </p:stCondLst>
                                        </p:cTn>
                                        <p:tgtEl>
                                          <p:spTgt spid="46"/>
                                        </p:tgtEl>
                                        <p:attrNameLst>
                                          <p:attrName>style.visibility</p:attrName>
                                        </p:attrNameLst>
                                      </p:cBhvr>
                                      <p:to>
                                        <p:strVal val="visible"/>
                                      </p:to>
                                    </p:set>
                                    <p:animEffect transition="in" filter="fade">
                                      <p:cBhvr>
                                        <p:cTn id="72" dur="500"/>
                                        <p:tgtEl>
                                          <p:spTgt spid="46"/>
                                        </p:tgtEl>
                                      </p:cBhvr>
                                    </p:animEffect>
                                  </p:childTnLst>
                                </p:cTn>
                              </p:par>
                              <p:par>
                                <p:cTn id="73" presetID="42" presetClass="path" presetSubtype="0" accel="50000" decel="50000" fill="hold" nodeType="withEffect">
                                  <p:stCondLst>
                                    <p:cond delay="0"/>
                                  </p:stCondLst>
                                  <p:childTnLst>
                                    <p:animMotion origin="layout" path="M 1.875E-6 3.7037E-7 L 0.10742 0.12361 " pathEditMode="relative" rAng="0" ptsTypes="AA">
                                      <p:cBhvr>
                                        <p:cTn id="74" dur="1300" fill="hold"/>
                                        <p:tgtEl>
                                          <p:spTgt spid="46"/>
                                        </p:tgtEl>
                                        <p:attrNameLst>
                                          <p:attrName>ppt_x</p:attrName>
                                          <p:attrName>ppt_y</p:attrName>
                                        </p:attrNameLst>
                                      </p:cBhvr>
                                      <p:rCtr x="5365" y="6181"/>
                                    </p:animMotion>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nodeType="clickEffect">
                                  <p:stCondLst>
                                    <p:cond delay="0"/>
                                  </p:stCondLst>
                                  <p:childTnLst>
                                    <p:set>
                                      <p:cBhvr>
                                        <p:cTn id="78" dur="1" fill="hold">
                                          <p:stCondLst>
                                            <p:cond delay="0"/>
                                          </p:stCondLst>
                                        </p:cTn>
                                        <p:tgtEl>
                                          <p:spTgt spid="23"/>
                                        </p:tgtEl>
                                        <p:attrNameLst>
                                          <p:attrName>style.visibility</p:attrName>
                                        </p:attrNameLst>
                                      </p:cBhvr>
                                      <p:to>
                                        <p:strVal val="visible"/>
                                      </p:to>
                                    </p:set>
                                    <p:animEffect transition="in" filter="fade">
                                      <p:cBhvr>
                                        <p:cTn id="79" dur="500"/>
                                        <p:tgtEl>
                                          <p:spTgt spid="23"/>
                                        </p:tgtEl>
                                      </p:cBhvr>
                                    </p:animEffect>
                                  </p:childTnLst>
                                </p:cTn>
                              </p:par>
                            </p:childTnLst>
                          </p:cTn>
                        </p:par>
                        <p:par>
                          <p:cTn id="80" fill="hold">
                            <p:stCondLst>
                              <p:cond delay="500"/>
                            </p:stCondLst>
                            <p:childTnLst>
                              <p:par>
                                <p:cTn id="81" presetID="10" presetClass="entr" presetSubtype="0" fill="hold" grpId="0" nodeType="afterEffect">
                                  <p:stCondLst>
                                    <p:cond delay="0"/>
                                  </p:stCondLst>
                                  <p:childTnLst>
                                    <p:set>
                                      <p:cBhvr>
                                        <p:cTn id="82" dur="1" fill="hold">
                                          <p:stCondLst>
                                            <p:cond delay="0"/>
                                          </p:stCondLst>
                                        </p:cTn>
                                        <p:tgtEl>
                                          <p:spTgt spid="111"/>
                                        </p:tgtEl>
                                        <p:attrNameLst>
                                          <p:attrName>style.visibility</p:attrName>
                                        </p:attrNameLst>
                                      </p:cBhvr>
                                      <p:to>
                                        <p:strVal val="visible"/>
                                      </p:to>
                                    </p:set>
                                    <p:animEffect transition="in" filter="fade">
                                      <p:cBhvr>
                                        <p:cTn id="83" dur="500"/>
                                        <p:tgtEl>
                                          <p:spTgt spid="111"/>
                                        </p:tgtEl>
                                      </p:cBhvr>
                                    </p:animEffect>
                                  </p:childTnLst>
                                </p:cTn>
                              </p:par>
                            </p:childTnLst>
                          </p:cTn>
                        </p:par>
                        <p:par>
                          <p:cTn id="84" fill="hold">
                            <p:stCondLst>
                              <p:cond delay="1000"/>
                            </p:stCondLst>
                            <p:childTnLst>
                              <p:par>
                                <p:cTn id="85" presetID="10" presetClass="entr" presetSubtype="0" fill="hold" grpId="0" nodeType="afterEffect">
                                  <p:stCondLst>
                                    <p:cond delay="0"/>
                                  </p:stCondLst>
                                  <p:childTnLst>
                                    <p:set>
                                      <p:cBhvr>
                                        <p:cTn id="86" dur="1" fill="hold">
                                          <p:stCondLst>
                                            <p:cond delay="0"/>
                                          </p:stCondLst>
                                        </p:cTn>
                                        <p:tgtEl>
                                          <p:spTgt spid="113"/>
                                        </p:tgtEl>
                                        <p:attrNameLst>
                                          <p:attrName>style.visibility</p:attrName>
                                        </p:attrNameLst>
                                      </p:cBhvr>
                                      <p:to>
                                        <p:strVal val="visible"/>
                                      </p:to>
                                    </p:set>
                                    <p:animEffect transition="in" filter="fade">
                                      <p:cBhvr>
                                        <p:cTn id="87" dur="500"/>
                                        <p:tgtEl>
                                          <p:spTgt spid="113"/>
                                        </p:tgtEl>
                                      </p:cBhvr>
                                    </p:animEffect>
                                  </p:childTnLst>
                                </p:cTn>
                              </p:par>
                            </p:childTnLst>
                          </p:cTn>
                        </p:par>
                        <p:par>
                          <p:cTn id="88" fill="hold">
                            <p:stCondLst>
                              <p:cond delay="1500"/>
                            </p:stCondLst>
                            <p:childTnLst>
                              <p:par>
                                <p:cTn id="89" presetID="10" presetClass="entr" presetSubtype="0" fill="hold" nodeType="afterEffect">
                                  <p:stCondLst>
                                    <p:cond delay="0"/>
                                  </p:stCondLst>
                                  <p:childTnLst>
                                    <p:set>
                                      <p:cBhvr>
                                        <p:cTn id="90" dur="1" fill="hold">
                                          <p:stCondLst>
                                            <p:cond delay="0"/>
                                          </p:stCondLst>
                                        </p:cTn>
                                        <p:tgtEl>
                                          <p:spTgt spid="45062"/>
                                        </p:tgtEl>
                                        <p:attrNameLst>
                                          <p:attrName>style.visibility</p:attrName>
                                        </p:attrNameLst>
                                      </p:cBhvr>
                                      <p:to>
                                        <p:strVal val="visible"/>
                                      </p:to>
                                    </p:set>
                                    <p:animEffect transition="in" filter="fade">
                                      <p:cBhvr>
                                        <p:cTn id="91" dur="500"/>
                                        <p:tgtEl>
                                          <p:spTgt spid="45062"/>
                                        </p:tgtEl>
                                      </p:cBhvr>
                                    </p:animEffect>
                                  </p:childTnLst>
                                </p:cTn>
                              </p:par>
                              <p:par>
                                <p:cTn id="92" presetID="12" presetClass="entr" presetSubtype="8" fill="hold" grpId="0" nodeType="withEffect">
                                  <p:stCondLst>
                                    <p:cond delay="0"/>
                                  </p:stCondLst>
                                  <p:childTnLst>
                                    <p:set>
                                      <p:cBhvr>
                                        <p:cTn id="93" dur="1" fill="hold">
                                          <p:stCondLst>
                                            <p:cond delay="0"/>
                                          </p:stCondLst>
                                        </p:cTn>
                                        <p:tgtEl>
                                          <p:spTgt spid="141"/>
                                        </p:tgtEl>
                                        <p:attrNameLst>
                                          <p:attrName>style.visibility</p:attrName>
                                        </p:attrNameLst>
                                      </p:cBhvr>
                                      <p:to>
                                        <p:strVal val="visible"/>
                                      </p:to>
                                    </p:set>
                                    <p:anim calcmode="lin" valueType="num">
                                      <p:cBhvr additive="base">
                                        <p:cTn id="94" dur="900"/>
                                        <p:tgtEl>
                                          <p:spTgt spid="141"/>
                                        </p:tgtEl>
                                        <p:attrNameLst>
                                          <p:attrName>ppt_x</p:attrName>
                                        </p:attrNameLst>
                                      </p:cBhvr>
                                      <p:tavLst>
                                        <p:tav tm="0">
                                          <p:val>
                                            <p:strVal val="#ppt_x-#ppt_w*1.125000"/>
                                          </p:val>
                                        </p:tav>
                                        <p:tav tm="100000">
                                          <p:val>
                                            <p:strVal val="#ppt_x"/>
                                          </p:val>
                                        </p:tav>
                                      </p:tavLst>
                                    </p:anim>
                                    <p:animEffect transition="in" filter="wipe(right)">
                                      <p:cBhvr>
                                        <p:cTn id="95" dur="900"/>
                                        <p:tgtEl>
                                          <p:spTgt spid="141"/>
                                        </p:tgtEl>
                                      </p:cBhvr>
                                    </p:animEffect>
                                  </p:childTnLst>
                                </p:cTn>
                              </p:par>
                            </p:childTnLst>
                          </p:cTn>
                        </p:par>
                        <p:par>
                          <p:cTn id="96" fill="hold">
                            <p:stCondLst>
                              <p:cond delay="2400"/>
                            </p:stCondLst>
                            <p:childTnLst>
                              <p:par>
                                <p:cTn id="97" presetID="10" presetClass="entr" presetSubtype="0" fill="hold" nodeType="afterEffect">
                                  <p:stCondLst>
                                    <p:cond delay="0"/>
                                  </p:stCondLst>
                                  <p:childTnLst>
                                    <p:set>
                                      <p:cBhvr>
                                        <p:cTn id="98" dur="1" fill="hold">
                                          <p:stCondLst>
                                            <p:cond delay="0"/>
                                          </p:stCondLst>
                                        </p:cTn>
                                        <p:tgtEl>
                                          <p:spTgt spid="172"/>
                                        </p:tgtEl>
                                        <p:attrNameLst>
                                          <p:attrName>style.visibility</p:attrName>
                                        </p:attrNameLst>
                                      </p:cBhvr>
                                      <p:to>
                                        <p:strVal val="visible"/>
                                      </p:to>
                                    </p:set>
                                    <p:animEffect transition="in" filter="fade">
                                      <p:cBhvr>
                                        <p:cTn id="99" dur="500"/>
                                        <p:tgtEl>
                                          <p:spTgt spid="172"/>
                                        </p:tgtEl>
                                      </p:cBhvr>
                                    </p:animEffect>
                                  </p:childTnLst>
                                </p:cTn>
                              </p:par>
                            </p:childTnLst>
                          </p:cTn>
                        </p:par>
                        <p:par>
                          <p:cTn id="100" fill="hold">
                            <p:stCondLst>
                              <p:cond delay="2900"/>
                            </p:stCondLst>
                            <p:childTnLst>
                              <p:par>
                                <p:cTn id="101" presetID="12" presetClass="entr" presetSubtype="8" fill="hold" grpId="0" nodeType="afterEffect">
                                  <p:stCondLst>
                                    <p:cond delay="0"/>
                                  </p:stCondLst>
                                  <p:childTnLst>
                                    <p:set>
                                      <p:cBhvr>
                                        <p:cTn id="102" dur="1" fill="hold">
                                          <p:stCondLst>
                                            <p:cond delay="0"/>
                                          </p:stCondLst>
                                        </p:cTn>
                                        <p:tgtEl>
                                          <p:spTgt spid="147"/>
                                        </p:tgtEl>
                                        <p:attrNameLst>
                                          <p:attrName>style.visibility</p:attrName>
                                        </p:attrNameLst>
                                      </p:cBhvr>
                                      <p:to>
                                        <p:strVal val="visible"/>
                                      </p:to>
                                    </p:set>
                                    <p:anim calcmode="lin" valueType="num">
                                      <p:cBhvr additive="base">
                                        <p:cTn id="103" dur="700"/>
                                        <p:tgtEl>
                                          <p:spTgt spid="147"/>
                                        </p:tgtEl>
                                        <p:attrNameLst>
                                          <p:attrName>ppt_x</p:attrName>
                                        </p:attrNameLst>
                                      </p:cBhvr>
                                      <p:tavLst>
                                        <p:tav tm="0">
                                          <p:val>
                                            <p:strVal val="#ppt_x-#ppt_w*1.125000"/>
                                          </p:val>
                                        </p:tav>
                                        <p:tav tm="100000">
                                          <p:val>
                                            <p:strVal val="#ppt_x"/>
                                          </p:val>
                                        </p:tav>
                                      </p:tavLst>
                                    </p:anim>
                                    <p:animEffect transition="in" filter="wipe(right)">
                                      <p:cBhvr>
                                        <p:cTn id="104" dur="700"/>
                                        <p:tgtEl>
                                          <p:spTgt spid="147"/>
                                        </p:tgtEl>
                                      </p:cBhvr>
                                    </p:animEffect>
                                  </p:childTnLst>
                                </p:cTn>
                              </p:par>
                            </p:childTnLst>
                          </p:cTn>
                        </p:par>
                        <p:par>
                          <p:cTn id="105" fill="hold">
                            <p:stCondLst>
                              <p:cond delay="3600"/>
                            </p:stCondLst>
                            <p:childTnLst>
                              <p:par>
                                <p:cTn id="106" presetID="22" presetClass="entr" presetSubtype="8" fill="hold" nodeType="afterEffect">
                                  <p:stCondLst>
                                    <p:cond delay="0"/>
                                  </p:stCondLst>
                                  <p:childTnLst>
                                    <p:set>
                                      <p:cBhvr>
                                        <p:cTn id="107" dur="1" fill="hold">
                                          <p:stCondLst>
                                            <p:cond delay="0"/>
                                          </p:stCondLst>
                                        </p:cTn>
                                        <p:tgtEl>
                                          <p:spTgt spid="150"/>
                                        </p:tgtEl>
                                        <p:attrNameLst>
                                          <p:attrName>style.visibility</p:attrName>
                                        </p:attrNameLst>
                                      </p:cBhvr>
                                      <p:to>
                                        <p:strVal val="visible"/>
                                      </p:to>
                                    </p:set>
                                    <p:animEffect transition="in" filter="wipe(left)">
                                      <p:cBhvr>
                                        <p:cTn id="108" dur="500"/>
                                        <p:tgtEl>
                                          <p:spTgt spid="150"/>
                                        </p:tgtEl>
                                      </p:cBhvr>
                                    </p:animEffect>
                                  </p:childTnLst>
                                </p:cTn>
                              </p:par>
                            </p:childTnLst>
                          </p:cTn>
                        </p:par>
                        <p:par>
                          <p:cTn id="109" fill="hold">
                            <p:stCondLst>
                              <p:cond delay="4100"/>
                            </p:stCondLst>
                            <p:childTnLst>
                              <p:par>
                                <p:cTn id="110" presetID="10" presetClass="entr" presetSubtype="0" fill="hold" grpId="0" nodeType="afterEffect">
                                  <p:stCondLst>
                                    <p:cond delay="0"/>
                                  </p:stCondLst>
                                  <p:childTnLst>
                                    <p:set>
                                      <p:cBhvr>
                                        <p:cTn id="111" dur="1" fill="hold">
                                          <p:stCondLst>
                                            <p:cond delay="0"/>
                                          </p:stCondLst>
                                        </p:cTn>
                                        <p:tgtEl>
                                          <p:spTgt spid="139"/>
                                        </p:tgtEl>
                                        <p:attrNameLst>
                                          <p:attrName>style.visibility</p:attrName>
                                        </p:attrNameLst>
                                      </p:cBhvr>
                                      <p:to>
                                        <p:strVal val="visible"/>
                                      </p:to>
                                    </p:set>
                                    <p:animEffect transition="in" filter="fade">
                                      <p:cBhvr>
                                        <p:cTn id="112" dur="500"/>
                                        <p:tgtEl>
                                          <p:spTgt spid="139"/>
                                        </p:tgtEl>
                                      </p:cBhvr>
                                    </p:animEffect>
                                  </p:childTnLst>
                                </p:cTn>
                              </p:par>
                            </p:childTnLst>
                          </p:cTn>
                        </p:par>
                        <p:par>
                          <p:cTn id="113" fill="hold">
                            <p:stCondLst>
                              <p:cond delay="4600"/>
                            </p:stCondLst>
                            <p:childTnLst>
                              <p:par>
                                <p:cTn id="114" presetID="10" presetClass="entr" presetSubtype="0" fill="hold" nodeType="afterEffect">
                                  <p:stCondLst>
                                    <p:cond delay="0"/>
                                  </p:stCondLst>
                                  <p:childTnLst>
                                    <p:set>
                                      <p:cBhvr>
                                        <p:cTn id="115" dur="1" fill="hold">
                                          <p:stCondLst>
                                            <p:cond delay="0"/>
                                          </p:stCondLst>
                                        </p:cTn>
                                        <p:tgtEl>
                                          <p:spTgt spid="140"/>
                                        </p:tgtEl>
                                        <p:attrNameLst>
                                          <p:attrName>style.visibility</p:attrName>
                                        </p:attrNameLst>
                                      </p:cBhvr>
                                      <p:to>
                                        <p:strVal val="visible"/>
                                      </p:to>
                                    </p:set>
                                    <p:animEffect transition="in" filter="fade">
                                      <p:cBhvr>
                                        <p:cTn id="116" dur="500"/>
                                        <p:tgtEl>
                                          <p:spTgt spid="140"/>
                                        </p:tgtEl>
                                      </p:cBhvr>
                                    </p:animEffect>
                                  </p:childTnLst>
                                </p:cTn>
                              </p:par>
                              <p:par>
                                <p:cTn id="117" presetID="9" presetClass="emph" presetSubtype="0" nodeType="withEffect">
                                  <p:stCondLst>
                                    <p:cond delay="0"/>
                                  </p:stCondLst>
                                  <p:childTnLst>
                                    <p:set>
                                      <p:cBhvr>
                                        <p:cTn id="118" dur="indefinite"/>
                                        <p:tgtEl>
                                          <p:spTgt spid="140"/>
                                        </p:tgtEl>
                                        <p:attrNameLst>
                                          <p:attrName>style.opacity</p:attrName>
                                        </p:attrNameLst>
                                      </p:cBhvr>
                                      <p:to>
                                        <p:strVal val="0.5"/>
                                      </p:to>
                                    </p:set>
                                    <p:animEffect filter="image" prLst="opacity: 0.5">
                                      <p:cBhvr rctx="IE">
                                        <p:cTn id="119" dur="indefinite"/>
                                        <p:tgtEl>
                                          <p:spTgt spid="140"/>
                                        </p:tgtEl>
                                      </p:cBhvr>
                                    </p:animEffect>
                                  </p:childTnLst>
                                </p:cTn>
                              </p:par>
                            </p:childTnLst>
                          </p:cTn>
                        </p:par>
                      </p:childTnLst>
                    </p:cTn>
                  </p:par>
                  <p:par>
                    <p:cTn id="120" fill="hold">
                      <p:stCondLst>
                        <p:cond delay="indefinite"/>
                      </p:stCondLst>
                      <p:childTnLst>
                        <p:par>
                          <p:cTn id="121" fill="hold">
                            <p:stCondLst>
                              <p:cond delay="0"/>
                            </p:stCondLst>
                            <p:childTnLst>
                              <p:par>
                                <p:cTn id="122" presetID="22" presetClass="entr" presetSubtype="8" fill="hold" grpId="0" nodeType="clickEffect">
                                  <p:stCondLst>
                                    <p:cond delay="0"/>
                                  </p:stCondLst>
                                  <p:childTnLst>
                                    <p:set>
                                      <p:cBhvr>
                                        <p:cTn id="123" dur="1" fill="hold">
                                          <p:stCondLst>
                                            <p:cond delay="0"/>
                                          </p:stCondLst>
                                        </p:cTn>
                                        <p:tgtEl>
                                          <p:spTgt spid="173"/>
                                        </p:tgtEl>
                                        <p:attrNameLst>
                                          <p:attrName>style.visibility</p:attrName>
                                        </p:attrNameLst>
                                      </p:cBhvr>
                                      <p:to>
                                        <p:strVal val="visible"/>
                                      </p:to>
                                    </p:set>
                                    <p:animEffect transition="in" filter="wipe(left)">
                                      <p:cBhvr>
                                        <p:cTn id="124" dur="500"/>
                                        <p:tgtEl>
                                          <p:spTgt spid="173"/>
                                        </p:tgtEl>
                                      </p:cBhvr>
                                    </p:animEffect>
                                  </p:childTnLst>
                                </p:cTn>
                              </p:par>
                            </p:childTnLst>
                          </p:cTn>
                        </p:par>
                        <p:par>
                          <p:cTn id="125" fill="hold">
                            <p:stCondLst>
                              <p:cond delay="500"/>
                            </p:stCondLst>
                            <p:childTnLst>
                              <p:par>
                                <p:cTn id="126" presetID="22" presetClass="entr" presetSubtype="8" fill="hold" nodeType="afterEffect">
                                  <p:stCondLst>
                                    <p:cond delay="0"/>
                                  </p:stCondLst>
                                  <p:childTnLst>
                                    <p:set>
                                      <p:cBhvr>
                                        <p:cTn id="127" dur="1" fill="hold">
                                          <p:stCondLst>
                                            <p:cond delay="0"/>
                                          </p:stCondLst>
                                        </p:cTn>
                                        <p:tgtEl>
                                          <p:spTgt spid="151"/>
                                        </p:tgtEl>
                                        <p:attrNameLst>
                                          <p:attrName>style.visibility</p:attrName>
                                        </p:attrNameLst>
                                      </p:cBhvr>
                                      <p:to>
                                        <p:strVal val="visible"/>
                                      </p:to>
                                    </p:set>
                                    <p:animEffect transition="in" filter="wipe(left)">
                                      <p:cBhvr>
                                        <p:cTn id="128" dur="500"/>
                                        <p:tgtEl>
                                          <p:spTgt spid="151"/>
                                        </p:tgtEl>
                                      </p:cBhvr>
                                    </p:animEffect>
                                  </p:childTnLst>
                                </p:cTn>
                              </p:par>
                              <p:par>
                                <p:cTn id="129" presetID="22" presetClass="entr" presetSubtype="8" fill="hold" nodeType="withEffect">
                                  <p:stCondLst>
                                    <p:cond delay="250"/>
                                  </p:stCondLst>
                                  <p:childTnLst>
                                    <p:set>
                                      <p:cBhvr>
                                        <p:cTn id="130" dur="1" fill="hold">
                                          <p:stCondLst>
                                            <p:cond delay="0"/>
                                          </p:stCondLst>
                                        </p:cTn>
                                        <p:tgtEl>
                                          <p:spTgt spid="154"/>
                                        </p:tgtEl>
                                        <p:attrNameLst>
                                          <p:attrName>style.visibility</p:attrName>
                                        </p:attrNameLst>
                                      </p:cBhvr>
                                      <p:to>
                                        <p:strVal val="visible"/>
                                      </p:to>
                                    </p:set>
                                    <p:animEffect transition="in" filter="wipe(left)">
                                      <p:cBhvr>
                                        <p:cTn id="131" dur="500"/>
                                        <p:tgtEl>
                                          <p:spTgt spid="154"/>
                                        </p:tgtEl>
                                      </p:cBhvr>
                                    </p:animEffect>
                                  </p:childTnLst>
                                </p:cTn>
                              </p:par>
                              <p:par>
                                <p:cTn id="132" presetID="22" presetClass="entr" presetSubtype="8" fill="hold" nodeType="withEffect">
                                  <p:stCondLst>
                                    <p:cond delay="750"/>
                                  </p:stCondLst>
                                  <p:childTnLst>
                                    <p:set>
                                      <p:cBhvr>
                                        <p:cTn id="133" dur="1" fill="hold">
                                          <p:stCondLst>
                                            <p:cond delay="0"/>
                                          </p:stCondLst>
                                        </p:cTn>
                                        <p:tgtEl>
                                          <p:spTgt spid="160"/>
                                        </p:tgtEl>
                                        <p:attrNameLst>
                                          <p:attrName>style.visibility</p:attrName>
                                        </p:attrNameLst>
                                      </p:cBhvr>
                                      <p:to>
                                        <p:strVal val="visible"/>
                                      </p:to>
                                    </p:set>
                                    <p:animEffect transition="in" filter="wipe(left)">
                                      <p:cBhvr>
                                        <p:cTn id="134" dur="500"/>
                                        <p:tgtEl>
                                          <p:spTgt spid="160"/>
                                        </p:tgtEl>
                                      </p:cBhvr>
                                    </p:animEffect>
                                  </p:childTnLst>
                                </p:cTn>
                              </p:par>
                            </p:childTnLst>
                          </p:cTn>
                        </p:par>
                      </p:childTnLst>
                    </p:cTn>
                  </p:par>
                  <p:par>
                    <p:cTn id="135" fill="hold">
                      <p:stCondLst>
                        <p:cond delay="indefinite"/>
                      </p:stCondLst>
                      <p:childTnLst>
                        <p:par>
                          <p:cTn id="136" fill="hold">
                            <p:stCondLst>
                              <p:cond delay="0"/>
                            </p:stCondLst>
                            <p:childTnLst>
                              <p:par>
                                <p:cTn id="137" presetID="10" presetClass="entr" presetSubtype="0" fill="hold" nodeType="clickEffect">
                                  <p:stCondLst>
                                    <p:cond delay="0"/>
                                  </p:stCondLst>
                                  <p:childTnLst>
                                    <p:set>
                                      <p:cBhvr>
                                        <p:cTn id="138" dur="1" fill="hold">
                                          <p:stCondLst>
                                            <p:cond delay="0"/>
                                          </p:stCondLst>
                                        </p:cTn>
                                        <p:tgtEl>
                                          <p:spTgt spid="45069"/>
                                        </p:tgtEl>
                                        <p:attrNameLst>
                                          <p:attrName>style.visibility</p:attrName>
                                        </p:attrNameLst>
                                      </p:cBhvr>
                                      <p:to>
                                        <p:strVal val="visible"/>
                                      </p:to>
                                    </p:set>
                                    <p:animEffect transition="in" filter="fade">
                                      <p:cBhvr>
                                        <p:cTn id="139" dur="500"/>
                                        <p:tgtEl>
                                          <p:spTgt spid="45069"/>
                                        </p:tgtEl>
                                      </p:cBhvr>
                                    </p:animEffect>
                                  </p:childTnLst>
                                </p:cTn>
                              </p:par>
                            </p:childTnLst>
                          </p:cTn>
                        </p:par>
                        <p:par>
                          <p:cTn id="140" fill="hold">
                            <p:stCondLst>
                              <p:cond delay="500"/>
                            </p:stCondLst>
                            <p:childTnLst>
                              <p:par>
                                <p:cTn id="141" presetID="21" presetClass="entr" presetSubtype="1" fill="hold" grpId="0" nodeType="afterEffect">
                                  <p:stCondLst>
                                    <p:cond delay="0"/>
                                  </p:stCondLst>
                                  <p:childTnLst>
                                    <p:set>
                                      <p:cBhvr>
                                        <p:cTn id="142" dur="1" fill="hold">
                                          <p:stCondLst>
                                            <p:cond delay="0"/>
                                          </p:stCondLst>
                                        </p:cTn>
                                        <p:tgtEl>
                                          <p:spTgt spid="10"/>
                                        </p:tgtEl>
                                        <p:attrNameLst>
                                          <p:attrName>style.visibility</p:attrName>
                                        </p:attrNameLst>
                                      </p:cBhvr>
                                      <p:to>
                                        <p:strVal val="visible"/>
                                      </p:to>
                                    </p:set>
                                    <p:animEffect transition="in" filter="wheel(1)">
                                      <p:cBhvr>
                                        <p:cTn id="143" dur="1500"/>
                                        <p:tgtEl>
                                          <p:spTgt spid="10"/>
                                        </p:tgtEl>
                                      </p:cBhvr>
                                    </p:animEffect>
                                  </p:childTnLst>
                                </p:cTn>
                              </p:par>
                              <p:par>
                                <p:cTn id="144" presetID="10" presetClass="entr" presetSubtype="0" fill="hold" grpId="0" nodeType="withEffect">
                                  <p:stCondLst>
                                    <p:cond delay="0"/>
                                  </p:stCondLst>
                                  <p:childTnLst>
                                    <p:set>
                                      <p:cBhvr>
                                        <p:cTn id="145" dur="1" fill="hold">
                                          <p:stCondLst>
                                            <p:cond delay="0"/>
                                          </p:stCondLst>
                                        </p:cTn>
                                        <p:tgtEl>
                                          <p:spTgt spid="37"/>
                                        </p:tgtEl>
                                        <p:attrNameLst>
                                          <p:attrName>style.visibility</p:attrName>
                                        </p:attrNameLst>
                                      </p:cBhvr>
                                      <p:to>
                                        <p:strVal val="visible"/>
                                      </p:to>
                                    </p:set>
                                    <p:animEffect transition="in" filter="fade">
                                      <p:cBhvr>
                                        <p:cTn id="146"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41" grpId="0" animBg="1"/>
      <p:bldP spid="125" grpId="0" animBg="1"/>
      <p:bldP spid="147" grpId="0" animBg="1"/>
      <p:bldP spid="173" grpId="0" animBg="1"/>
      <p:bldP spid="10" grpId="0" animBg="1"/>
      <p:bldP spid="37" grpId="0"/>
      <p:bldP spid="40" grpId="0"/>
      <p:bldP spid="139" grpId="0"/>
      <p:bldP spid="111" grpId="0" animBg="1"/>
      <p:bldP spid="11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7" y="2125677"/>
            <a:ext cx="11064183" cy="2179058"/>
          </a:xfrm>
        </p:spPr>
        <p:txBody>
          <a:bodyPr/>
          <a:lstStyle/>
          <a:p>
            <a:r>
              <a:rPr lang="en-US" dirty="0"/>
              <a:t>Demo: .NET Core on Docker</a:t>
            </a:r>
          </a:p>
        </p:txBody>
      </p:sp>
      <p:sp>
        <p:nvSpPr>
          <p:cNvPr id="3" name="Text Placeholder 2"/>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238462756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7" y="2125677"/>
            <a:ext cx="11064183" cy="2179058"/>
          </a:xfrm>
        </p:spPr>
        <p:txBody>
          <a:bodyPr/>
          <a:lstStyle/>
          <a:p>
            <a:r>
              <a:rPr lang="en-US" dirty="0"/>
              <a:t>Demo: </a:t>
            </a:r>
            <a:br>
              <a:rPr lang="en-US" dirty="0"/>
            </a:br>
            <a:r>
              <a:rPr lang="en-US" dirty="0"/>
              <a:t>Visual Studio Docker Tools</a:t>
            </a:r>
          </a:p>
        </p:txBody>
      </p:sp>
      <p:sp>
        <p:nvSpPr>
          <p:cNvPr id="3" name="Text Placeholder 2"/>
          <p:cNvSpPr>
            <a:spLocks noGrp="1"/>
          </p:cNvSpPr>
          <p:nvPr>
            <p:ph type="body" sz="quarter" idx="12"/>
          </p:nvPr>
        </p:nvSpPr>
        <p:spPr>
          <a:xfrm>
            <a:off x="274638" y="4678817"/>
            <a:ext cx="10058401" cy="738664"/>
          </a:xfrm>
        </p:spPr>
        <p:txBody>
          <a:bodyPr/>
          <a:lstStyle/>
          <a:p>
            <a:endParaRPr lang="en-US"/>
          </a:p>
        </p:txBody>
      </p:sp>
    </p:spTree>
    <p:extLst>
      <p:ext uri="{BB962C8B-B14F-4D97-AF65-F5344CB8AC3E}">
        <p14:creationId xmlns:p14="http://schemas.microsoft.com/office/powerpoint/2010/main" val="11313368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6141" y="2857189"/>
            <a:ext cx="11889564" cy="917575"/>
          </a:xfrm>
        </p:spPr>
        <p:txBody>
          <a:bodyPr/>
          <a:lstStyle/>
          <a:p>
            <a:r>
              <a:rPr lang="en-US" dirty="0"/>
              <a:t>Microservices Architecture</a:t>
            </a:r>
          </a:p>
        </p:txBody>
      </p:sp>
    </p:spTree>
    <p:extLst>
      <p:ext uri="{BB962C8B-B14F-4D97-AF65-F5344CB8AC3E}">
        <p14:creationId xmlns:p14="http://schemas.microsoft.com/office/powerpoint/2010/main" val="396429428"/>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0873" y="295274"/>
            <a:ext cx="11889564" cy="917575"/>
          </a:xfrm>
        </p:spPr>
        <p:txBody>
          <a:bodyPr/>
          <a:lstStyle/>
          <a:p>
            <a:r>
              <a:rPr lang="en-US" dirty="0"/>
              <a:t>.NET microservice and container guidance</a:t>
            </a:r>
          </a:p>
        </p:txBody>
      </p:sp>
      <p:sp>
        <p:nvSpPr>
          <p:cNvPr id="3" name="Rectangle 2"/>
          <p:cNvSpPr/>
          <p:nvPr/>
        </p:nvSpPr>
        <p:spPr bwMode="auto">
          <a:xfrm>
            <a:off x="427037" y="1439862"/>
            <a:ext cx="5638800" cy="5181600"/>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 name="Text Placeholder 4"/>
          <p:cNvSpPr txBox="1">
            <a:spLocks/>
          </p:cNvSpPr>
          <p:nvPr/>
        </p:nvSpPr>
        <p:spPr>
          <a:xfrm>
            <a:off x="541337" y="1592262"/>
            <a:ext cx="5410200" cy="1371599"/>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32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Semibold" panose="020B0702040204020203" pitchFamily="34" charset="0"/>
                <a:ea typeface="+mn-ea"/>
                <a:cs typeface="Segoe UI Semibold" panose="020B0702040204020203" pitchFamily="34" charset="0"/>
              </a:rPr>
              <a:t>    </a:t>
            </a:r>
            <a:r>
              <a:rPr kumimoji="0" lang="en-US" sz="32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Light" panose="020B0502040204020203" pitchFamily="34" charset="0"/>
                <a:ea typeface="+mn-ea"/>
                <a:cs typeface="Segoe UI Light" panose="020B0502040204020203" pitchFamily="34" charset="0"/>
              </a:rPr>
              <a:t>Free </a:t>
            </a:r>
            <a:r>
              <a:rPr kumimoji="0" lang="en-US" sz="32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Semibold" panose="020B0702040204020203" pitchFamily="34" charset="0"/>
                <a:ea typeface="+mn-ea"/>
                <a:cs typeface="Segoe UI Semibold" panose="020B0702040204020203" pitchFamily="34" charset="0"/>
              </a:rPr>
              <a:t>eBook</a:t>
            </a:r>
            <a:r>
              <a:rPr kumimoji="0" lang="en-US" sz="18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Light" panose="020B0502040204020203" pitchFamily="34" charset="0"/>
                <a:ea typeface="+mn-ea"/>
                <a:cs typeface="Segoe UI Light" panose="020B0502040204020203" pitchFamily="34" charset="0"/>
              </a:rPr>
              <a:t> (250+ page)</a:t>
            </a:r>
            <a:endParaRPr kumimoji="0" lang="en-US" sz="32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Light" panose="020B0502040204020203" pitchFamily="34" charset="0"/>
              <a:ea typeface="+mn-ea"/>
              <a:cs typeface="Segoe UI Light" panose="020B0502040204020203" pitchFamily="34" charset="0"/>
            </a:endParaRPr>
          </a:p>
          <a:p>
            <a:pPr marL="0" marR="0" lvl="0" indent="0" algn="ctr"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24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panose="020B0502040204020203" pitchFamily="34" charset="0"/>
                <a:ea typeface="+mn-ea"/>
                <a:cs typeface="Segoe UI" panose="020B0502040204020203" pitchFamily="34" charset="0"/>
                <a:hlinkClick r:id="rId3"/>
              </a:rPr>
              <a:t>aka.ms/</a:t>
            </a:r>
            <a:r>
              <a:rPr kumimoji="0" lang="en-US" sz="2400" b="0" i="0" u="none" strike="noStrike" kern="1200" cap="none" spc="0" normalizeH="0" baseline="0" noProof="0" dirty="0" err="1">
                <a:ln>
                  <a:noFill/>
                </a:ln>
                <a:gradFill>
                  <a:gsLst>
                    <a:gs pos="1250">
                      <a:srgbClr val="505050"/>
                    </a:gs>
                    <a:gs pos="100000">
                      <a:srgbClr val="505050"/>
                    </a:gs>
                  </a:gsLst>
                  <a:lin ang="5400000" scaled="0"/>
                </a:gradFill>
                <a:effectLst/>
                <a:uLnTx/>
                <a:uFillTx/>
                <a:latin typeface="Segoe UI" panose="020B0502040204020203" pitchFamily="34" charset="0"/>
                <a:ea typeface="+mn-ea"/>
                <a:cs typeface="Segoe UI" panose="020B0502040204020203" pitchFamily="34" charset="0"/>
                <a:hlinkClick r:id="rId3"/>
              </a:rPr>
              <a:t>MicroservicesEbook</a:t>
            </a:r>
            <a:r>
              <a:rPr kumimoji="0" lang="en-US" sz="24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panose="020B0502040204020203" pitchFamily="34" charset="0"/>
                <a:ea typeface="+mn-ea"/>
                <a:cs typeface="Segoe UI" panose="020B0502040204020203" pitchFamily="34" charset="0"/>
              </a:rPr>
              <a:t> </a:t>
            </a:r>
          </a:p>
        </p:txBody>
      </p:sp>
      <p:pic>
        <p:nvPicPr>
          <p:cNvPr id="5" name="Picture 4"/>
          <p:cNvPicPr>
            <a:picLocks noChangeAspect="1"/>
          </p:cNvPicPr>
          <p:nvPr/>
        </p:nvPicPr>
        <p:blipFill>
          <a:blip r:embed="rId4"/>
          <a:stretch>
            <a:fillRect/>
          </a:stretch>
        </p:blipFill>
        <p:spPr>
          <a:xfrm>
            <a:off x="1874837" y="2735262"/>
            <a:ext cx="2743200" cy="3545059"/>
          </a:xfrm>
          <a:prstGeom prst="rect">
            <a:avLst/>
          </a:prstGeom>
        </p:spPr>
      </p:pic>
      <p:sp>
        <p:nvSpPr>
          <p:cNvPr id="6" name="Rectangle 5"/>
          <p:cNvSpPr/>
          <p:nvPr/>
        </p:nvSpPr>
        <p:spPr bwMode="auto">
          <a:xfrm>
            <a:off x="6446837" y="1439862"/>
            <a:ext cx="5638800" cy="5181600"/>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 name="Text Placeholder 4"/>
          <p:cNvSpPr txBox="1">
            <a:spLocks/>
          </p:cNvSpPr>
          <p:nvPr/>
        </p:nvSpPr>
        <p:spPr>
          <a:xfrm>
            <a:off x="6675437" y="1592263"/>
            <a:ext cx="5410200" cy="990600"/>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32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Semibold" panose="020B0702040204020203" pitchFamily="34" charset="0"/>
                <a:ea typeface="+mn-ea"/>
                <a:cs typeface="Segoe UI Semibold" panose="020B0702040204020203" pitchFamily="34" charset="0"/>
              </a:rPr>
              <a:t>Reference application</a:t>
            </a:r>
          </a:p>
          <a:p>
            <a:pPr marL="0" marR="0" lvl="0" indent="0" algn="ctr"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24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panose="020B0502040204020203" pitchFamily="34" charset="0"/>
                <a:ea typeface="+mn-ea"/>
                <a:cs typeface="Segoe UI" panose="020B0502040204020203" pitchFamily="34" charset="0"/>
                <a:hlinkClick r:id="rId5"/>
              </a:rPr>
              <a:t>aka.ms/</a:t>
            </a:r>
            <a:r>
              <a:rPr kumimoji="0" lang="en-US" sz="2400" b="0" i="0" u="none" strike="noStrike" kern="1200" cap="none" spc="0" normalizeH="0" baseline="0" noProof="0" dirty="0" err="1">
                <a:ln>
                  <a:noFill/>
                </a:ln>
                <a:gradFill>
                  <a:gsLst>
                    <a:gs pos="1250">
                      <a:srgbClr val="505050"/>
                    </a:gs>
                    <a:gs pos="100000">
                      <a:srgbClr val="505050"/>
                    </a:gs>
                  </a:gsLst>
                  <a:lin ang="5400000" scaled="0"/>
                </a:gradFill>
                <a:effectLst/>
                <a:uLnTx/>
                <a:uFillTx/>
                <a:latin typeface="Segoe UI" panose="020B0502040204020203" pitchFamily="34" charset="0"/>
                <a:ea typeface="+mn-ea"/>
                <a:cs typeface="Segoe UI" panose="020B0502040204020203" pitchFamily="34" charset="0"/>
                <a:hlinkClick r:id="rId5"/>
              </a:rPr>
              <a:t>MicroservicesArchitecture</a:t>
            </a:r>
            <a:endParaRPr kumimoji="0" lang="en-US" sz="24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Light"/>
              <a:ea typeface="+mn-ea"/>
              <a:cs typeface="+mn-cs"/>
            </a:endParaRPr>
          </a:p>
        </p:txBody>
      </p:sp>
      <p:pic>
        <p:nvPicPr>
          <p:cNvPr id="9" name="Picture 8"/>
          <p:cNvPicPr>
            <a:picLocks noChangeAspect="1"/>
          </p:cNvPicPr>
          <p:nvPr/>
        </p:nvPicPr>
        <p:blipFill>
          <a:blip r:embed="rId6"/>
          <a:stretch>
            <a:fillRect/>
          </a:stretch>
        </p:blipFill>
        <p:spPr>
          <a:xfrm>
            <a:off x="6641702" y="2831564"/>
            <a:ext cx="5249070" cy="3541197"/>
          </a:xfrm>
          <a:prstGeom prst="rect">
            <a:avLst/>
          </a:prstGeom>
        </p:spPr>
      </p:pic>
      <p:grpSp>
        <p:nvGrpSpPr>
          <p:cNvPr id="16" name="Group 15"/>
          <p:cNvGrpSpPr/>
          <p:nvPr/>
        </p:nvGrpSpPr>
        <p:grpSpPr>
          <a:xfrm>
            <a:off x="433147" y="1058861"/>
            <a:ext cx="5861290" cy="6046935"/>
            <a:chOff x="390682" y="955527"/>
            <a:chExt cx="5941855" cy="6150270"/>
          </a:xfrm>
        </p:grpSpPr>
        <p:grpSp>
          <p:nvGrpSpPr>
            <p:cNvPr id="14" name="Group 13"/>
            <p:cNvGrpSpPr/>
            <p:nvPr/>
          </p:nvGrpSpPr>
          <p:grpSpPr>
            <a:xfrm>
              <a:off x="390682" y="955527"/>
              <a:ext cx="5941855" cy="6150270"/>
              <a:chOff x="4835631" y="220662"/>
              <a:chExt cx="5982182" cy="6469062"/>
            </a:xfrm>
          </p:grpSpPr>
          <p:grpSp>
            <p:nvGrpSpPr>
              <p:cNvPr id="13" name="Group 12"/>
              <p:cNvGrpSpPr/>
              <p:nvPr/>
            </p:nvGrpSpPr>
            <p:grpSpPr>
              <a:xfrm>
                <a:off x="4835631" y="220662"/>
                <a:ext cx="5982182" cy="6469062"/>
                <a:chOff x="232455" y="295274"/>
                <a:chExt cx="5982182" cy="6469062"/>
              </a:xfrm>
            </p:grpSpPr>
            <p:pic>
              <p:nvPicPr>
                <p:cNvPr id="8" name="Picture 7"/>
                <p:cNvPicPr>
                  <a:picLocks noChangeAspect="1"/>
                </p:cNvPicPr>
                <p:nvPr/>
              </p:nvPicPr>
              <p:blipFill>
                <a:blip r:embed="rId7"/>
                <a:stretch>
                  <a:fillRect/>
                </a:stretch>
              </p:blipFill>
              <p:spPr>
                <a:xfrm>
                  <a:off x="232455" y="295274"/>
                  <a:ext cx="5982182" cy="6469062"/>
                </a:xfrm>
                <a:prstGeom prst="rect">
                  <a:avLst/>
                </a:prstGeom>
              </p:spPr>
            </p:pic>
            <p:sp>
              <p:nvSpPr>
                <p:cNvPr id="10" name="Rectangle: Rounded Corners 9"/>
                <p:cNvSpPr/>
                <p:nvPr/>
              </p:nvSpPr>
              <p:spPr bwMode="auto">
                <a:xfrm>
                  <a:off x="427037" y="3421062"/>
                  <a:ext cx="2971800" cy="1086729"/>
                </a:xfrm>
                <a:prstGeom prst="roundRect">
                  <a:avLst/>
                </a:prstGeom>
                <a:noFill/>
                <a:ln w="50800">
                  <a:solidFill>
                    <a:srgbClr val="FFFF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 name="Rectangle 11"/>
                <p:cNvSpPr/>
                <p:nvPr/>
              </p:nvSpPr>
              <p:spPr>
                <a:xfrm>
                  <a:off x="3904516" y="3710411"/>
                  <a:ext cx="1792478" cy="369332"/>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366D6"/>
                      </a:solidFill>
                      <a:effectLst/>
                      <a:uLnTx/>
                      <a:uFillTx/>
                      <a:latin typeface="Segoe UI Semilight"/>
                      <a:ea typeface="+mn-ea"/>
                      <a:cs typeface="+mn-cs"/>
                    </a:rPr>
                    <a:t>#2 – Last month</a:t>
                  </a:r>
                </a:p>
              </p:txBody>
            </p:sp>
          </p:grpSp>
          <p:sp>
            <p:nvSpPr>
              <p:cNvPr id="11" name="Arrow: Left 10"/>
              <p:cNvSpPr/>
              <p:nvPr/>
            </p:nvSpPr>
            <p:spPr bwMode="auto">
              <a:xfrm>
                <a:off x="8160427" y="3639847"/>
                <a:ext cx="304800" cy="352864"/>
              </a:xfrm>
              <a:prstGeom prst="leftArrow">
                <a:avLst/>
              </a:prstGeom>
              <a:solidFill>
                <a:srgbClr val="0366D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15" name="Rectangle 14"/>
            <p:cNvSpPr/>
            <p:nvPr/>
          </p:nvSpPr>
          <p:spPr>
            <a:xfrm>
              <a:off x="1666689" y="2003982"/>
              <a:ext cx="3389839" cy="369332"/>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366D6"/>
                  </a:solidFill>
                  <a:effectLst/>
                  <a:uLnTx/>
                  <a:uFillTx/>
                  <a:latin typeface="Segoe UI Semilight"/>
                  <a:ea typeface="+mn-ea"/>
                  <a:cs typeface="+mn-cs"/>
                </a:rPr>
                <a:t>Trending C# Github Repositories</a:t>
              </a:r>
            </a:p>
          </p:txBody>
        </p:sp>
      </p:grpSp>
    </p:spTree>
    <p:extLst>
      <p:ext uri="{BB962C8B-B14F-4D97-AF65-F5344CB8AC3E}">
        <p14:creationId xmlns:p14="http://schemas.microsoft.com/office/powerpoint/2010/main" val="32081417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1+#ppt_w/2"/>
                                          </p:val>
                                        </p:tav>
                                        <p:tav tm="100000">
                                          <p:val>
                                            <p:strVal val="#ppt_x"/>
                                          </p:val>
                                        </p:tav>
                                      </p:tavLst>
                                    </p:anim>
                                    <p:anim calcmode="lin" valueType="num">
                                      <p:cBhvr additive="base">
                                        <p:cTn id="8" dur="50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7" name="Rounded Rectangle 66"/>
          <p:cNvSpPr/>
          <p:nvPr/>
        </p:nvSpPr>
        <p:spPr bwMode="auto">
          <a:xfrm>
            <a:off x="1570037" y="3344862"/>
            <a:ext cx="2334307" cy="777059"/>
          </a:xfrm>
          <a:prstGeom prst="roundRect">
            <a:avLst/>
          </a:prstGeom>
          <a:solidFill>
            <a:sysClr val="window" lastClr="FFFFFF">
              <a:lumMod val="75000"/>
            </a:sysClr>
          </a:solidFill>
          <a:ln w="10795" cap="flat" cmpd="sng" algn="ctr">
            <a:noFill/>
            <a:prstDash val="solid"/>
            <a:headEnd type="none" w="med" len="med"/>
            <a:tailEnd type="none" w="med" len="med"/>
          </a:ln>
          <a:effectLst/>
        </p:spPr>
        <p:txBody>
          <a:bodyPr lIns="93234" tIns="93234" rIns="34967" bIns="34967" rtlCol="0" anchor="b" anchorCtr="0"/>
          <a:lstStyle/>
          <a:p>
            <a:pPr marL="0" marR="0" lvl="0" indent="0" algn="ctr" defTabSz="950596"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9" name="Rounded Rectangle 68"/>
          <p:cNvSpPr/>
          <p:nvPr/>
        </p:nvSpPr>
        <p:spPr bwMode="auto">
          <a:xfrm>
            <a:off x="1570037" y="4204198"/>
            <a:ext cx="2334307" cy="777059"/>
          </a:xfrm>
          <a:prstGeom prst="roundRect">
            <a:avLst/>
          </a:prstGeom>
          <a:solidFill>
            <a:sysClr val="window" lastClr="FFFFFF">
              <a:lumMod val="75000"/>
            </a:sysClr>
          </a:solidFill>
          <a:ln w="10795" cap="flat" cmpd="sng" algn="ctr">
            <a:noFill/>
            <a:prstDash val="solid"/>
            <a:headEnd type="none" w="med" len="med"/>
            <a:tailEnd type="none" w="med" len="med"/>
          </a:ln>
          <a:effectLst/>
        </p:spPr>
        <p:txBody>
          <a:bodyPr lIns="93234" tIns="93234" rIns="34967" bIns="34967" rtlCol="0" anchor="b" anchorCtr="0"/>
          <a:lstStyle/>
          <a:p>
            <a:pPr marL="0" marR="0" lvl="0" indent="0" algn="ctr" defTabSz="950596"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0" name="Rounded Rectangle 69"/>
          <p:cNvSpPr/>
          <p:nvPr/>
        </p:nvSpPr>
        <p:spPr bwMode="auto">
          <a:xfrm>
            <a:off x="1570037" y="5063533"/>
            <a:ext cx="2334307" cy="777059"/>
          </a:xfrm>
          <a:prstGeom prst="roundRect">
            <a:avLst/>
          </a:prstGeom>
          <a:solidFill>
            <a:sysClr val="window" lastClr="FFFFFF">
              <a:lumMod val="75000"/>
            </a:sysClr>
          </a:solidFill>
          <a:ln w="10795" cap="flat" cmpd="sng" algn="ctr">
            <a:noFill/>
            <a:prstDash val="solid"/>
            <a:headEnd type="none" w="med" len="med"/>
            <a:tailEnd type="none" w="med" len="med"/>
          </a:ln>
          <a:effectLst/>
        </p:spPr>
        <p:txBody>
          <a:bodyPr lIns="93234" tIns="93234" rIns="34967" bIns="34967" rtlCol="0" anchor="b" anchorCtr="0"/>
          <a:lstStyle/>
          <a:p>
            <a:pPr marL="0" marR="0" lvl="0" indent="0" algn="ctr" defTabSz="950596"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5" name="Oval 64"/>
          <p:cNvSpPr/>
          <p:nvPr/>
        </p:nvSpPr>
        <p:spPr bwMode="auto">
          <a:xfrm>
            <a:off x="7588881" y="3554248"/>
            <a:ext cx="3718244" cy="2888985"/>
          </a:xfrm>
          <a:prstGeom prst="ellipse">
            <a:avLst/>
          </a:prstGeom>
          <a:no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9" name="Rounded Rectangle 58"/>
          <p:cNvSpPr/>
          <p:nvPr/>
        </p:nvSpPr>
        <p:spPr bwMode="auto">
          <a:xfrm>
            <a:off x="6883825" y="4044031"/>
            <a:ext cx="1814216" cy="723571"/>
          </a:xfrm>
          <a:prstGeom prst="roundRect">
            <a:avLst/>
          </a:prstGeom>
          <a:solidFill>
            <a:sysClr val="window" lastClr="FFFFFF">
              <a:lumMod val="75000"/>
            </a:sysClr>
          </a:solidFill>
          <a:ln w="10795" cap="flat" cmpd="sng" algn="ctr">
            <a:noFill/>
            <a:prstDash val="solid"/>
            <a:headEnd type="none" w="med" len="med"/>
            <a:tailEnd type="none" w="med" len="med"/>
          </a:ln>
          <a:effectLst/>
        </p:spPr>
        <p:txBody>
          <a:bodyPr lIns="93234" tIns="93234" rIns="34967" bIns="34967" rtlCol="0" anchor="b" anchorCtr="0"/>
          <a:lstStyle/>
          <a:p>
            <a:pPr marL="0" marR="0" lvl="0" indent="0" algn="ctr" defTabSz="950596"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0" name="Rounded Rectangle 59"/>
          <p:cNvSpPr/>
          <p:nvPr/>
        </p:nvSpPr>
        <p:spPr bwMode="auto">
          <a:xfrm>
            <a:off x="8490255" y="3192462"/>
            <a:ext cx="1814216" cy="723571"/>
          </a:xfrm>
          <a:prstGeom prst="roundRect">
            <a:avLst/>
          </a:prstGeom>
          <a:solidFill>
            <a:sysClr val="window" lastClr="FFFFFF">
              <a:lumMod val="75000"/>
            </a:sysClr>
          </a:solidFill>
          <a:ln w="10795" cap="flat" cmpd="sng" algn="ctr">
            <a:noFill/>
            <a:prstDash val="solid"/>
            <a:headEnd type="none" w="med" len="med"/>
            <a:tailEnd type="none" w="med" len="med"/>
          </a:ln>
          <a:effectLst/>
        </p:spPr>
        <p:txBody>
          <a:bodyPr lIns="93234" tIns="93234" rIns="34967" bIns="34967" rtlCol="0" anchor="b" anchorCtr="0"/>
          <a:lstStyle/>
          <a:p>
            <a:pPr marL="0" marR="0" lvl="0" indent="0" algn="ctr" defTabSz="950596"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1" name="Rounded Rectangle 60"/>
          <p:cNvSpPr/>
          <p:nvPr/>
        </p:nvSpPr>
        <p:spPr bwMode="auto">
          <a:xfrm>
            <a:off x="6883825" y="5113844"/>
            <a:ext cx="1814216" cy="723571"/>
          </a:xfrm>
          <a:prstGeom prst="roundRect">
            <a:avLst/>
          </a:prstGeom>
          <a:solidFill>
            <a:sysClr val="window" lastClr="FFFFFF">
              <a:lumMod val="75000"/>
            </a:sysClr>
          </a:solidFill>
          <a:ln w="10795" cap="flat" cmpd="sng" algn="ctr">
            <a:noFill/>
            <a:prstDash val="solid"/>
            <a:headEnd type="none" w="med" len="med"/>
            <a:tailEnd type="none" w="med" len="med"/>
          </a:ln>
          <a:effectLst/>
        </p:spPr>
        <p:txBody>
          <a:bodyPr lIns="93234" tIns="93234" rIns="34967" bIns="34967" rtlCol="0" anchor="b" anchorCtr="0"/>
          <a:lstStyle/>
          <a:p>
            <a:pPr marL="0" marR="0" lvl="0" indent="0" algn="ctr" defTabSz="950596"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2" name="Rounded Rectangle 61"/>
          <p:cNvSpPr/>
          <p:nvPr/>
        </p:nvSpPr>
        <p:spPr bwMode="auto">
          <a:xfrm>
            <a:off x="10104406" y="4039582"/>
            <a:ext cx="1814216" cy="723571"/>
          </a:xfrm>
          <a:prstGeom prst="roundRect">
            <a:avLst/>
          </a:prstGeom>
          <a:solidFill>
            <a:sysClr val="window" lastClr="FFFFFF">
              <a:lumMod val="75000"/>
            </a:sysClr>
          </a:solidFill>
          <a:ln w="10795" cap="flat" cmpd="sng" algn="ctr">
            <a:noFill/>
            <a:prstDash val="solid"/>
            <a:headEnd type="none" w="med" len="med"/>
            <a:tailEnd type="none" w="med" len="med"/>
          </a:ln>
          <a:effectLst/>
        </p:spPr>
        <p:txBody>
          <a:bodyPr lIns="93234" tIns="93234" rIns="34967" bIns="34967" rtlCol="0" anchor="b" anchorCtr="0"/>
          <a:lstStyle/>
          <a:p>
            <a:pPr marL="0" marR="0" lvl="0" indent="0" algn="ctr" defTabSz="950596"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3" name="Rounded Rectangle 62"/>
          <p:cNvSpPr/>
          <p:nvPr/>
        </p:nvSpPr>
        <p:spPr bwMode="auto">
          <a:xfrm>
            <a:off x="10093489" y="5078815"/>
            <a:ext cx="1814216" cy="723571"/>
          </a:xfrm>
          <a:prstGeom prst="roundRect">
            <a:avLst/>
          </a:prstGeom>
          <a:solidFill>
            <a:sysClr val="window" lastClr="FFFFFF">
              <a:lumMod val="75000"/>
            </a:sysClr>
          </a:solidFill>
          <a:ln w="10795" cap="flat" cmpd="sng" algn="ctr">
            <a:noFill/>
            <a:prstDash val="solid"/>
            <a:headEnd type="none" w="med" len="med"/>
            <a:tailEnd type="none" w="med" len="med"/>
          </a:ln>
          <a:effectLst/>
        </p:spPr>
        <p:txBody>
          <a:bodyPr lIns="93234" tIns="93234" rIns="34967" bIns="34967" rtlCol="0" anchor="b" anchorCtr="0"/>
          <a:lstStyle/>
          <a:p>
            <a:pPr marL="0" marR="0" lvl="0" indent="0" algn="ctr" defTabSz="950596"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4" name="Rounded Rectangle 63"/>
          <p:cNvSpPr/>
          <p:nvPr/>
        </p:nvSpPr>
        <p:spPr bwMode="auto">
          <a:xfrm>
            <a:off x="8490255" y="5949349"/>
            <a:ext cx="1814216" cy="723571"/>
          </a:xfrm>
          <a:prstGeom prst="roundRect">
            <a:avLst/>
          </a:prstGeom>
          <a:solidFill>
            <a:sysClr val="window" lastClr="FFFFFF">
              <a:lumMod val="75000"/>
            </a:sysClr>
          </a:solidFill>
          <a:ln w="10795" cap="flat" cmpd="sng" algn="ctr">
            <a:noFill/>
            <a:prstDash val="solid"/>
            <a:headEnd type="none" w="med" len="med"/>
            <a:tailEnd type="none" w="med" len="med"/>
          </a:ln>
          <a:effectLst/>
        </p:spPr>
        <p:txBody>
          <a:bodyPr lIns="93234" tIns="93234" rIns="34967" bIns="34967" rtlCol="0" anchor="b" anchorCtr="0"/>
          <a:lstStyle/>
          <a:p>
            <a:pPr marL="0" marR="0" lvl="0" indent="0" algn="ctr" defTabSz="950596"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Rectangle 7"/>
          <p:cNvSpPr/>
          <p:nvPr/>
        </p:nvSpPr>
        <p:spPr>
          <a:xfrm>
            <a:off x="882" y="209803"/>
            <a:ext cx="6105219" cy="544259"/>
          </a:xfrm>
          <a:prstGeom prst="rect">
            <a:avLst/>
          </a:prstGeom>
        </p:spPr>
        <p:txBody>
          <a:bodyPr wrap="square">
            <a:spAutoFit/>
          </a:bodyPr>
          <a:lstStyle/>
          <a:p>
            <a:pPr marL="0" marR="0" lvl="0" indent="0" algn="ctr" defTabSz="932417" rtl="0" eaLnBrk="1" fontAlgn="auto" latinLnBrk="0" hangingPunct="1">
              <a:lnSpc>
                <a:spcPct val="100000"/>
              </a:lnSpc>
              <a:spcBef>
                <a:spcPts val="0"/>
              </a:spcBef>
              <a:spcAft>
                <a:spcPts val="0"/>
              </a:spcAft>
              <a:buClrTx/>
              <a:buSzTx/>
              <a:buFontTx/>
              <a:buNone/>
              <a:tabLst/>
              <a:defRPr/>
            </a:pPr>
            <a:r>
              <a:rPr kumimoji="0" lang="en-US" sz="2856" b="0" i="0" u="none" strike="noStrike" kern="1200" cap="none" spc="0" normalizeH="0" baseline="0" noProof="0" dirty="0">
                <a:ln>
                  <a:noFill/>
                </a:ln>
                <a:solidFill>
                  <a:srgbClr val="505050"/>
                </a:solidFill>
                <a:effectLst/>
                <a:uLnTx/>
                <a:uFillTx/>
                <a:latin typeface="Segoe UI Light"/>
                <a:ea typeface="+mn-ea"/>
                <a:cs typeface="+mn-cs"/>
              </a:rPr>
              <a:t>Traditional application approach</a:t>
            </a:r>
          </a:p>
        </p:txBody>
      </p:sp>
      <p:sp>
        <p:nvSpPr>
          <p:cNvPr id="9" name="Rectangle 8"/>
          <p:cNvSpPr/>
          <p:nvPr/>
        </p:nvSpPr>
        <p:spPr>
          <a:xfrm>
            <a:off x="6106101" y="196932"/>
            <a:ext cx="6578833" cy="544259"/>
          </a:xfrm>
          <a:prstGeom prst="rect">
            <a:avLst/>
          </a:prstGeom>
        </p:spPr>
        <p:txBody>
          <a:bodyPr wrap="square">
            <a:spAutoFit/>
          </a:bodyPr>
          <a:lstStyle/>
          <a:p>
            <a:pPr marL="0" marR="0" lvl="0" indent="0" algn="ctr" defTabSz="932417" rtl="0" eaLnBrk="1" fontAlgn="auto" latinLnBrk="0" hangingPunct="1">
              <a:lnSpc>
                <a:spcPct val="100000"/>
              </a:lnSpc>
              <a:spcBef>
                <a:spcPts val="0"/>
              </a:spcBef>
              <a:spcAft>
                <a:spcPts val="0"/>
              </a:spcAft>
              <a:buClrTx/>
              <a:buSzTx/>
              <a:buFontTx/>
              <a:buNone/>
              <a:tabLst/>
              <a:defRPr/>
            </a:pPr>
            <a:r>
              <a:rPr kumimoji="0" lang="en-US" sz="2856" b="0" i="0" u="none" strike="noStrike" kern="1200" cap="none" spc="0" normalizeH="0" baseline="0" noProof="0" dirty="0">
                <a:ln>
                  <a:noFill/>
                </a:ln>
                <a:solidFill>
                  <a:srgbClr val="505050"/>
                </a:solidFill>
                <a:effectLst/>
                <a:uLnTx/>
                <a:uFillTx/>
                <a:latin typeface="Segoe UI Light"/>
                <a:ea typeface="+mn-ea"/>
                <a:cs typeface="+mn-cs"/>
              </a:rPr>
              <a:t>Microservices application approach</a:t>
            </a:r>
          </a:p>
        </p:txBody>
      </p:sp>
      <p:sp>
        <p:nvSpPr>
          <p:cNvPr id="10" name="Rectangle 9"/>
          <p:cNvSpPr/>
          <p:nvPr/>
        </p:nvSpPr>
        <p:spPr>
          <a:xfrm>
            <a:off x="6468627" y="968970"/>
            <a:ext cx="3459869" cy="1900392"/>
          </a:xfrm>
          <a:prstGeom prst="rect">
            <a:avLst/>
          </a:prstGeom>
        </p:spPr>
        <p:txBody>
          <a:bodyPr wrap="square">
            <a:spAutoFit/>
          </a:bodyPr>
          <a:lstStyle/>
          <a:p>
            <a:pPr marL="291436" marR="0" lvl="0" indent="-291436" algn="l" defTabSz="93241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31" b="0" i="0" u="none" strike="noStrike" kern="1200" cap="none" spc="0" normalizeH="0" baseline="0" noProof="0" dirty="0">
                <a:ln>
                  <a:noFill/>
                </a:ln>
                <a:solidFill>
                  <a:srgbClr val="505050"/>
                </a:solidFill>
                <a:effectLst/>
                <a:uLnTx/>
                <a:uFillTx/>
                <a:latin typeface="Segoe UI"/>
                <a:ea typeface="+mn-ea"/>
                <a:cs typeface="+mn-cs"/>
              </a:rPr>
              <a:t>A microservice application segregates functionality into separate smaller services.</a:t>
            </a:r>
            <a:endParaRPr kumimoji="0" lang="en-US" sz="1631" b="0" i="0" u="none" strike="noStrike" kern="1200" cap="none" spc="0" normalizeH="0" baseline="0" noProof="0" dirty="0">
              <a:ln>
                <a:noFill/>
              </a:ln>
              <a:solidFill>
                <a:srgbClr val="505050"/>
              </a:solidFill>
              <a:effectLst/>
              <a:uLnTx/>
              <a:uFillTx/>
              <a:latin typeface="Segoe UI Light"/>
              <a:ea typeface="+mn-ea"/>
              <a:cs typeface="+mn-cs"/>
            </a:endParaRPr>
          </a:p>
          <a:p>
            <a:pPr marL="291436" marR="0" lvl="0" indent="-291436" algn="l" defTabSz="932417" rtl="0" eaLnBrk="1" fontAlgn="auto" latinLnBrk="0" hangingPunct="1">
              <a:lnSpc>
                <a:spcPct val="100000"/>
              </a:lnSpc>
              <a:spcBef>
                <a:spcPts val="400"/>
              </a:spcBef>
              <a:spcAft>
                <a:spcPts val="0"/>
              </a:spcAft>
              <a:buClrTx/>
              <a:buSzTx/>
              <a:buFont typeface="Arial" panose="020B0604020202020204" pitchFamily="34" charset="0"/>
              <a:buChar char="•"/>
              <a:tabLst/>
              <a:defRPr/>
            </a:pPr>
            <a:r>
              <a:rPr kumimoji="0" lang="en-US" sz="1631" b="0" i="0" u="none" strike="noStrike" kern="1200" cap="none" spc="0" normalizeH="0" baseline="0" noProof="0" dirty="0">
                <a:ln>
                  <a:noFill/>
                </a:ln>
                <a:solidFill>
                  <a:srgbClr val="505050"/>
                </a:solidFill>
                <a:effectLst/>
                <a:uLnTx/>
                <a:uFillTx/>
                <a:latin typeface="Segoe UI"/>
                <a:ea typeface="+mn-ea"/>
                <a:cs typeface="+mn-cs"/>
              </a:rPr>
              <a:t>Scales out by </a:t>
            </a:r>
            <a:r>
              <a:rPr kumimoji="0" lang="en-US" sz="1631" b="1" i="0" u="none" strike="noStrike" kern="1200" cap="none" spc="0" normalizeH="0" baseline="0" noProof="0" dirty="0">
                <a:ln>
                  <a:noFill/>
                </a:ln>
                <a:solidFill>
                  <a:srgbClr val="505050"/>
                </a:solidFill>
                <a:effectLst/>
                <a:uLnTx/>
                <a:uFillTx/>
                <a:latin typeface="Segoe UI"/>
                <a:ea typeface="+mn-ea"/>
                <a:cs typeface="+mn-cs"/>
              </a:rPr>
              <a:t>deploying each service independently </a:t>
            </a:r>
            <a:r>
              <a:rPr kumimoji="0" lang="en-US" sz="1631" b="0" i="0" u="none" strike="noStrike" kern="1200" cap="none" spc="0" normalizeH="0" baseline="0" noProof="0" dirty="0">
                <a:ln>
                  <a:noFill/>
                </a:ln>
                <a:solidFill>
                  <a:srgbClr val="505050"/>
                </a:solidFill>
                <a:effectLst/>
                <a:uLnTx/>
                <a:uFillTx/>
                <a:latin typeface="Segoe UI"/>
                <a:ea typeface="+mn-ea"/>
                <a:cs typeface="+mn-cs"/>
              </a:rPr>
              <a:t>with multiple instances across servers/VMs</a:t>
            </a:r>
          </a:p>
        </p:txBody>
      </p:sp>
      <p:sp>
        <p:nvSpPr>
          <p:cNvPr id="12" name="Hexagon 11"/>
          <p:cNvSpPr/>
          <p:nvPr/>
        </p:nvSpPr>
        <p:spPr bwMode="auto">
          <a:xfrm>
            <a:off x="10150499" y="1436991"/>
            <a:ext cx="278243" cy="248925"/>
          </a:xfrm>
          <a:prstGeom prst="hexagon">
            <a:avLst/>
          </a:prstGeom>
          <a:solidFill>
            <a:srgbClr val="FF0000"/>
          </a:solidFill>
          <a:ln w="9525" cap="flat" cmpd="sng" algn="ctr">
            <a:noFill/>
            <a:prstDash val="solid"/>
            <a:headEnd type="none" w="med" len="med"/>
            <a:tailEnd type="none" w="med" len="med"/>
          </a:ln>
          <a:effectLst/>
        </p:spPr>
        <p:txBody>
          <a:bodyPr lIns="93234" tIns="93234" rIns="34967" bIns="34967" rtlCol="0" anchor="b" anchorCtr="0"/>
          <a:lstStyle/>
          <a:p>
            <a:pPr marL="0" marR="0" lvl="0" indent="0" algn="ctr" defTabSz="950596"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13" name="Hexagon 12"/>
          <p:cNvSpPr/>
          <p:nvPr/>
        </p:nvSpPr>
        <p:spPr bwMode="auto">
          <a:xfrm>
            <a:off x="11353833" y="1975428"/>
            <a:ext cx="278243" cy="248925"/>
          </a:xfrm>
          <a:prstGeom prst="hexagon">
            <a:avLst/>
          </a:prstGeom>
          <a:solidFill>
            <a:srgbClr val="FF8C00">
              <a:lumMod val="75000"/>
            </a:srgbClr>
          </a:solidFill>
          <a:ln w="9525" cap="flat" cmpd="sng" algn="ctr">
            <a:noFill/>
            <a:prstDash val="solid"/>
            <a:headEnd type="none" w="med" len="med"/>
            <a:tailEnd type="none" w="med" len="med"/>
          </a:ln>
          <a:effectLst/>
        </p:spPr>
        <p:txBody>
          <a:bodyPr lIns="93234" tIns="93234" rIns="34967" bIns="34967" rtlCol="0" anchor="b" anchorCtr="0"/>
          <a:lstStyle/>
          <a:p>
            <a:pPr marL="0" marR="0" lvl="0" indent="0" algn="ctr" defTabSz="950596"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14" name="Hexagon 13"/>
          <p:cNvSpPr/>
          <p:nvPr/>
        </p:nvSpPr>
        <p:spPr bwMode="auto">
          <a:xfrm>
            <a:off x="11795330" y="1728275"/>
            <a:ext cx="278243" cy="248925"/>
          </a:xfrm>
          <a:prstGeom prst="hexagon">
            <a:avLst/>
          </a:prstGeom>
          <a:solidFill>
            <a:srgbClr val="7030A0"/>
          </a:solidFill>
          <a:ln w="9525" cap="flat" cmpd="sng" algn="ctr">
            <a:noFill/>
            <a:prstDash val="solid"/>
            <a:headEnd type="none" w="med" len="med"/>
            <a:tailEnd type="none" w="med" len="med"/>
          </a:ln>
          <a:effectLst/>
        </p:spPr>
        <p:txBody>
          <a:bodyPr lIns="93234" tIns="93234" rIns="34967" bIns="34967" rtlCol="0" anchor="b" anchorCtr="0"/>
          <a:lstStyle/>
          <a:p>
            <a:pPr marL="0" marR="0" lvl="0" indent="0" algn="ctr" defTabSz="950596"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15" name="Hexagon 14"/>
          <p:cNvSpPr/>
          <p:nvPr/>
        </p:nvSpPr>
        <p:spPr bwMode="auto">
          <a:xfrm>
            <a:off x="10129099" y="1459710"/>
            <a:ext cx="278243" cy="248925"/>
          </a:xfrm>
          <a:prstGeom prst="hexagon">
            <a:avLst/>
          </a:prstGeom>
          <a:solidFill>
            <a:srgbClr val="FF0000"/>
          </a:solidFill>
          <a:ln w="9525" cap="flat" cmpd="sng" algn="ctr">
            <a:noFill/>
            <a:prstDash val="solid"/>
            <a:headEnd type="none" w="med" len="med"/>
            <a:tailEnd type="none" w="med" len="med"/>
          </a:ln>
          <a:effectLst/>
        </p:spPr>
        <p:txBody>
          <a:bodyPr lIns="93234" tIns="93234" rIns="34967" bIns="34967" rtlCol="0" anchor="b" anchorCtr="0"/>
          <a:lstStyle/>
          <a:p>
            <a:pPr marL="0" marR="0" lvl="0" indent="0" algn="ctr" defTabSz="950596"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16" name="Hexagon 15"/>
          <p:cNvSpPr/>
          <p:nvPr/>
        </p:nvSpPr>
        <p:spPr bwMode="auto">
          <a:xfrm>
            <a:off x="10154639" y="1411854"/>
            <a:ext cx="278243" cy="248925"/>
          </a:xfrm>
          <a:prstGeom prst="hexagon">
            <a:avLst/>
          </a:prstGeom>
          <a:solidFill>
            <a:srgbClr val="FF0000"/>
          </a:solidFill>
          <a:ln w="9525" cap="flat" cmpd="sng" algn="ctr">
            <a:noFill/>
            <a:prstDash val="solid"/>
            <a:headEnd type="none" w="med" len="med"/>
            <a:tailEnd type="none" w="med" len="med"/>
          </a:ln>
          <a:effectLst/>
        </p:spPr>
        <p:txBody>
          <a:bodyPr lIns="93234" tIns="93234" rIns="34967" bIns="34967" rtlCol="0" anchor="b" anchorCtr="0"/>
          <a:lstStyle/>
          <a:p>
            <a:pPr marL="0" marR="0" lvl="0" indent="0" algn="ctr" defTabSz="950596"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17" name="Hexagon 16"/>
          <p:cNvSpPr/>
          <p:nvPr/>
        </p:nvSpPr>
        <p:spPr bwMode="auto">
          <a:xfrm>
            <a:off x="10150078" y="2003951"/>
            <a:ext cx="278243" cy="248925"/>
          </a:xfrm>
          <a:prstGeom prst="hexagon">
            <a:avLst>
              <a:gd name="adj" fmla="val 55889"/>
              <a:gd name="vf" fmla="val 115470"/>
            </a:avLst>
          </a:prstGeom>
          <a:solidFill>
            <a:srgbClr val="FFC000"/>
          </a:solidFill>
          <a:ln w="9525" cap="flat" cmpd="sng" algn="ctr">
            <a:noFill/>
            <a:prstDash val="solid"/>
            <a:headEnd type="none" w="med" len="med"/>
            <a:tailEnd type="none" w="med" len="med"/>
          </a:ln>
          <a:effectLst/>
        </p:spPr>
        <p:txBody>
          <a:bodyPr lIns="93234" tIns="93234" rIns="34967" bIns="34967" rtlCol="0" anchor="b" anchorCtr="0"/>
          <a:lstStyle/>
          <a:p>
            <a:pPr marL="0" marR="0" lvl="0" indent="0" algn="ctr" defTabSz="950596"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18" name="Hexagon 17"/>
          <p:cNvSpPr/>
          <p:nvPr/>
        </p:nvSpPr>
        <p:spPr bwMode="auto">
          <a:xfrm>
            <a:off x="10118882" y="1975428"/>
            <a:ext cx="278243" cy="248925"/>
          </a:xfrm>
          <a:prstGeom prst="hexagon">
            <a:avLst/>
          </a:prstGeom>
          <a:solidFill>
            <a:srgbClr val="FFC000"/>
          </a:solidFill>
          <a:ln w="9525" cap="flat" cmpd="sng" algn="ctr">
            <a:noFill/>
            <a:prstDash val="solid"/>
            <a:headEnd type="none" w="med" len="med"/>
            <a:tailEnd type="none" w="med" len="med"/>
          </a:ln>
          <a:effectLst/>
        </p:spPr>
        <p:txBody>
          <a:bodyPr lIns="93234" tIns="93234" rIns="34967" bIns="34967" rtlCol="0" anchor="b" anchorCtr="0"/>
          <a:lstStyle/>
          <a:p>
            <a:pPr marL="0" marR="0" lvl="0" indent="0" algn="ctr" defTabSz="950596"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19" name="Hexagon 18"/>
          <p:cNvSpPr/>
          <p:nvPr/>
        </p:nvSpPr>
        <p:spPr bwMode="auto">
          <a:xfrm>
            <a:off x="10136448" y="2022677"/>
            <a:ext cx="278243" cy="248925"/>
          </a:xfrm>
          <a:prstGeom prst="hexagon">
            <a:avLst/>
          </a:prstGeom>
          <a:solidFill>
            <a:srgbClr val="FFC000"/>
          </a:solidFill>
          <a:ln w="9525" cap="flat" cmpd="sng" algn="ctr">
            <a:noFill/>
            <a:prstDash val="solid"/>
            <a:headEnd type="none" w="med" len="med"/>
            <a:tailEnd type="none" w="med" len="med"/>
          </a:ln>
          <a:effectLst/>
        </p:spPr>
        <p:txBody>
          <a:bodyPr lIns="93234" tIns="93234" rIns="34967" bIns="34967" rtlCol="0" anchor="b" anchorCtr="0"/>
          <a:lstStyle/>
          <a:p>
            <a:pPr marL="0" marR="0" lvl="0" indent="0" algn="ctr" defTabSz="950596"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20" name="Hexagon 19"/>
          <p:cNvSpPr/>
          <p:nvPr/>
        </p:nvSpPr>
        <p:spPr bwMode="auto">
          <a:xfrm>
            <a:off x="10574555" y="1748788"/>
            <a:ext cx="278243" cy="248925"/>
          </a:xfrm>
          <a:prstGeom prst="hexagon">
            <a:avLst/>
          </a:prstGeom>
          <a:solidFill>
            <a:srgbClr val="92D050"/>
          </a:solidFill>
          <a:ln w="9525" cap="flat" cmpd="sng" algn="ctr">
            <a:noFill/>
            <a:prstDash val="solid"/>
            <a:headEnd type="none" w="med" len="med"/>
            <a:tailEnd type="none" w="med" len="med"/>
          </a:ln>
          <a:effectLst/>
        </p:spPr>
        <p:txBody>
          <a:bodyPr lIns="93234" tIns="93234" rIns="34967" bIns="34967" rtlCol="0" anchor="b" anchorCtr="0"/>
          <a:lstStyle/>
          <a:p>
            <a:pPr marL="0" marR="0" lvl="0" indent="0" algn="ctr" defTabSz="950596"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21" name="Hexagon 20"/>
          <p:cNvSpPr/>
          <p:nvPr/>
        </p:nvSpPr>
        <p:spPr bwMode="auto">
          <a:xfrm>
            <a:off x="10599728" y="1711979"/>
            <a:ext cx="278243" cy="248925"/>
          </a:xfrm>
          <a:prstGeom prst="hexagon">
            <a:avLst/>
          </a:prstGeom>
          <a:solidFill>
            <a:srgbClr val="92D050"/>
          </a:solidFill>
          <a:ln w="9525" cap="flat" cmpd="sng" algn="ctr">
            <a:noFill/>
            <a:prstDash val="solid"/>
            <a:headEnd type="none" w="med" len="med"/>
            <a:tailEnd type="none" w="med" len="med"/>
          </a:ln>
          <a:effectLst/>
        </p:spPr>
        <p:txBody>
          <a:bodyPr lIns="93234" tIns="93234" rIns="34967" bIns="34967" rtlCol="0" anchor="b" anchorCtr="0"/>
          <a:lstStyle/>
          <a:p>
            <a:pPr marL="0" marR="0" lvl="0" indent="0" algn="ctr" defTabSz="950596"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22" name="Hexagon 21"/>
          <p:cNvSpPr/>
          <p:nvPr/>
        </p:nvSpPr>
        <p:spPr bwMode="auto">
          <a:xfrm>
            <a:off x="10555679" y="1726865"/>
            <a:ext cx="278243" cy="248925"/>
          </a:xfrm>
          <a:prstGeom prst="hexagon">
            <a:avLst/>
          </a:prstGeom>
          <a:solidFill>
            <a:srgbClr val="92D050"/>
          </a:solidFill>
          <a:ln w="9525" cap="flat" cmpd="sng" algn="ctr">
            <a:noFill/>
            <a:prstDash val="solid"/>
            <a:headEnd type="none" w="med" len="med"/>
            <a:tailEnd type="none" w="med" len="med"/>
          </a:ln>
          <a:effectLst/>
        </p:spPr>
        <p:txBody>
          <a:bodyPr lIns="93234" tIns="93234" rIns="34967" bIns="34967" rtlCol="0" anchor="b" anchorCtr="0"/>
          <a:lstStyle/>
          <a:p>
            <a:pPr marL="0" marR="0" lvl="0" indent="0" algn="ctr" defTabSz="950596"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27" name="Rectangle 26"/>
          <p:cNvSpPr/>
          <p:nvPr/>
        </p:nvSpPr>
        <p:spPr>
          <a:xfrm>
            <a:off x="507237" y="995410"/>
            <a:ext cx="3525147" cy="2138534"/>
          </a:xfrm>
          <a:prstGeom prst="rect">
            <a:avLst/>
          </a:prstGeom>
        </p:spPr>
        <p:txBody>
          <a:bodyPr wrap="square">
            <a:spAutoFit/>
          </a:bodyPr>
          <a:lstStyle/>
          <a:p>
            <a:pPr marL="291436" marR="0" lvl="0" indent="-291436" algn="l" defTabSz="93241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31" b="0" i="0" u="none" strike="noStrike" kern="1200" cap="none" spc="0" normalizeH="0" baseline="0" noProof="0" dirty="0">
                <a:ln>
                  <a:noFill/>
                </a:ln>
                <a:solidFill>
                  <a:srgbClr val="505050"/>
                </a:solidFill>
                <a:effectLst/>
                <a:uLnTx/>
                <a:uFillTx/>
                <a:latin typeface="Segoe UI"/>
                <a:ea typeface="+mn-ea"/>
                <a:cs typeface="+mn-cs"/>
              </a:rPr>
              <a:t>A traditional application has most of its functionality within a few processes that are componentized with layers and libraries. </a:t>
            </a:r>
            <a:endParaRPr kumimoji="0" lang="en-US" sz="1631" b="0" i="0" u="none" strike="noStrike" kern="1200" cap="none" spc="0" normalizeH="0" baseline="0" noProof="0" dirty="0">
              <a:ln>
                <a:noFill/>
              </a:ln>
              <a:solidFill>
                <a:srgbClr val="505050"/>
              </a:solidFill>
              <a:effectLst/>
              <a:uLnTx/>
              <a:uFillTx/>
              <a:latin typeface="Segoe UI Light"/>
              <a:ea typeface="+mn-ea"/>
              <a:cs typeface="+mn-cs"/>
            </a:endParaRPr>
          </a:p>
          <a:p>
            <a:pPr marL="291436" marR="0" lvl="0" indent="-291436" algn="l" defTabSz="932417" rtl="0" eaLnBrk="1" fontAlgn="auto" latinLnBrk="0" hangingPunct="1">
              <a:lnSpc>
                <a:spcPct val="100000"/>
              </a:lnSpc>
              <a:spcBef>
                <a:spcPts val="400"/>
              </a:spcBef>
              <a:spcAft>
                <a:spcPts val="0"/>
              </a:spcAft>
              <a:buClrTx/>
              <a:buSzTx/>
              <a:buFont typeface="Arial" panose="020B0604020202020204" pitchFamily="34" charset="0"/>
              <a:buChar char="•"/>
              <a:tabLst/>
              <a:defRPr/>
            </a:pPr>
            <a:r>
              <a:rPr kumimoji="0" lang="en-US" sz="1631" b="0" i="0" u="none" strike="noStrike" kern="1200" cap="none" spc="0" normalizeH="0" baseline="0" noProof="0" dirty="0">
                <a:ln>
                  <a:noFill/>
                </a:ln>
                <a:solidFill>
                  <a:srgbClr val="505050"/>
                </a:solidFill>
                <a:effectLst/>
                <a:uLnTx/>
                <a:uFillTx/>
                <a:latin typeface="Segoe UI"/>
                <a:ea typeface="+mn-ea"/>
                <a:cs typeface="+mn-cs"/>
              </a:rPr>
              <a:t>Scales by cloning the app on multiple servers/VMs</a:t>
            </a:r>
          </a:p>
          <a:p>
            <a:pPr marL="291436" marR="0" lvl="0" indent="-291436" algn="l" defTabSz="932417"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631" b="0" i="0" u="none" strike="noStrike" kern="1200" cap="none" spc="0" normalizeH="0" baseline="0" noProof="0" dirty="0">
              <a:ln>
                <a:noFill/>
              </a:ln>
              <a:solidFill>
                <a:srgbClr val="505050"/>
              </a:solidFill>
              <a:effectLst/>
              <a:uLnTx/>
              <a:uFillTx/>
              <a:latin typeface="Segoe UI Light"/>
              <a:ea typeface="+mn-ea"/>
              <a:cs typeface="+mn-cs"/>
            </a:endParaRPr>
          </a:p>
        </p:txBody>
      </p:sp>
      <p:pic>
        <p:nvPicPr>
          <p:cNvPr id="28" name="Picture 27"/>
          <p:cNvPicPr>
            <a:picLocks noChangeAspect="1"/>
          </p:cNvPicPr>
          <p:nvPr/>
        </p:nvPicPr>
        <p:blipFill>
          <a:blip r:embed="rId3">
            <a:extLst>
              <a:ext uri="{BEBA8EAE-BF5A-486C-A8C5-ECC9F3942E4B}">
                <a14:imgProps xmlns:a14="http://schemas.microsoft.com/office/drawing/2010/main">
                  <a14:imgLayer r:embed="rId4">
                    <a14:imgEffect>
                      <a14:brightnessContrast bright="20000" contrast="-40000"/>
                    </a14:imgEffect>
                  </a14:imgLayer>
                </a14:imgProps>
              </a:ext>
            </a:extLst>
          </a:blip>
          <a:stretch>
            <a:fillRect/>
          </a:stretch>
        </p:blipFill>
        <p:spPr>
          <a:xfrm>
            <a:off x="4166139" y="1394948"/>
            <a:ext cx="618013" cy="614378"/>
          </a:xfrm>
          <a:prstGeom prst="rect">
            <a:avLst/>
          </a:prstGeom>
        </p:spPr>
      </p:pic>
      <p:pic>
        <p:nvPicPr>
          <p:cNvPr id="29" name="Picture 28"/>
          <p:cNvPicPr>
            <a:picLocks noChangeAspect="1"/>
          </p:cNvPicPr>
          <p:nvPr/>
        </p:nvPicPr>
        <p:blipFill>
          <a:blip r:embed="rId3">
            <a:extLst>
              <a:ext uri="{BEBA8EAE-BF5A-486C-A8C5-ECC9F3942E4B}">
                <a14:imgProps xmlns:a14="http://schemas.microsoft.com/office/drawing/2010/main">
                  <a14:imgLayer r:embed="rId4">
                    <a14:imgEffect>
                      <a14:brightnessContrast bright="20000" contrast="-40000"/>
                    </a14:imgEffect>
                  </a14:imgLayer>
                </a14:imgProps>
              </a:ext>
            </a:extLst>
          </a:blip>
          <a:stretch>
            <a:fillRect/>
          </a:stretch>
        </p:blipFill>
        <p:spPr>
          <a:xfrm>
            <a:off x="4470049" y="1451871"/>
            <a:ext cx="618013" cy="614378"/>
          </a:xfrm>
          <a:prstGeom prst="rect">
            <a:avLst/>
          </a:prstGeom>
        </p:spPr>
      </p:pic>
      <p:pic>
        <p:nvPicPr>
          <p:cNvPr id="30" name="Picture 29"/>
          <p:cNvPicPr>
            <a:picLocks noChangeAspect="1"/>
          </p:cNvPicPr>
          <p:nvPr/>
        </p:nvPicPr>
        <p:blipFill>
          <a:blip r:embed="rId3">
            <a:extLst>
              <a:ext uri="{BEBA8EAE-BF5A-486C-A8C5-ECC9F3942E4B}">
                <a14:imgProps xmlns:a14="http://schemas.microsoft.com/office/drawing/2010/main">
                  <a14:imgLayer r:embed="rId4">
                    <a14:imgEffect>
                      <a14:brightnessContrast bright="20000" contrast="-40000"/>
                    </a14:imgEffect>
                  </a14:imgLayer>
                </a14:imgProps>
              </a:ext>
            </a:extLst>
          </a:blip>
          <a:stretch>
            <a:fillRect/>
          </a:stretch>
        </p:blipFill>
        <p:spPr>
          <a:xfrm>
            <a:off x="4398090" y="1691319"/>
            <a:ext cx="618013" cy="614378"/>
          </a:xfrm>
          <a:prstGeom prst="rect">
            <a:avLst/>
          </a:prstGeom>
        </p:spPr>
      </p:pic>
      <p:sp>
        <p:nvSpPr>
          <p:cNvPr id="36" name="Rectangle 35"/>
          <p:cNvSpPr/>
          <p:nvPr/>
        </p:nvSpPr>
        <p:spPr>
          <a:xfrm>
            <a:off x="10041977" y="964535"/>
            <a:ext cx="764031" cy="384184"/>
          </a:xfrm>
          <a:prstGeom prst="rect">
            <a:avLst/>
          </a:prstGeom>
          <a:ln>
            <a:noFill/>
          </a:ln>
        </p:spPr>
        <p:txBody>
          <a:bodyPr wrap="none">
            <a:spAutoFit/>
          </a:bodyPr>
          <a:lstStyle/>
          <a:p>
            <a:pPr marL="0" marR="0" lvl="0" indent="0" algn="l" defTabSz="932417"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dirty="0">
                <a:ln>
                  <a:noFill/>
                </a:ln>
                <a:solidFill>
                  <a:srgbClr val="505050"/>
                </a:solidFill>
                <a:effectLst/>
                <a:uLnTx/>
                <a:uFillTx/>
                <a:latin typeface="Segoe UI Light"/>
                <a:ea typeface="+mn-ea"/>
                <a:cs typeface="+mn-cs"/>
              </a:rPr>
              <a:t>App 1</a:t>
            </a:r>
          </a:p>
        </p:txBody>
      </p:sp>
      <p:sp>
        <p:nvSpPr>
          <p:cNvPr id="37" name="Rectangle 36"/>
          <p:cNvSpPr/>
          <p:nvPr/>
        </p:nvSpPr>
        <p:spPr>
          <a:xfrm>
            <a:off x="11286294" y="951076"/>
            <a:ext cx="802383" cy="384183"/>
          </a:xfrm>
          <a:prstGeom prst="rect">
            <a:avLst/>
          </a:prstGeom>
        </p:spPr>
        <p:txBody>
          <a:bodyPr wrap="none">
            <a:spAutoFit/>
          </a:bodyPr>
          <a:lstStyle/>
          <a:p>
            <a:pPr marL="0" marR="0" lvl="0" indent="0" algn="l" defTabSz="932417"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dirty="0">
                <a:ln>
                  <a:noFill/>
                </a:ln>
                <a:solidFill>
                  <a:srgbClr val="505050"/>
                </a:solidFill>
                <a:effectLst/>
                <a:uLnTx/>
                <a:uFillTx/>
                <a:latin typeface="Segoe UI Light"/>
                <a:ea typeface="+mn-ea"/>
                <a:cs typeface="+mn-cs"/>
              </a:rPr>
              <a:t>App 2</a:t>
            </a:r>
          </a:p>
        </p:txBody>
      </p:sp>
      <p:sp>
        <p:nvSpPr>
          <p:cNvPr id="38" name="Hexagon 37"/>
          <p:cNvSpPr/>
          <p:nvPr/>
        </p:nvSpPr>
        <p:spPr bwMode="auto">
          <a:xfrm>
            <a:off x="11347178" y="1446365"/>
            <a:ext cx="278243" cy="248925"/>
          </a:xfrm>
          <a:prstGeom prst="hexagon">
            <a:avLst/>
          </a:prstGeom>
          <a:solidFill>
            <a:srgbClr val="002060"/>
          </a:solidFill>
          <a:ln w="9525" cap="flat" cmpd="sng" algn="ctr">
            <a:noFill/>
            <a:prstDash val="solid"/>
            <a:headEnd type="none" w="med" len="med"/>
            <a:tailEnd type="none" w="med" len="med"/>
          </a:ln>
          <a:effectLst/>
        </p:spPr>
        <p:txBody>
          <a:bodyPr lIns="93234" tIns="93234" rIns="34967" bIns="34967" rtlCol="0" anchor="b" anchorCtr="0"/>
          <a:lstStyle/>
          <a:p>
            <a:pPr marL="0" marR="0" lvl="0" indent="0" algn="ctr" defTabSz="950596"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39" name="Hexagon 38"/>
          <p:cNvSpPr/>
          <p:nvPr/>
        </p:nvSpPr>
        <p:spPr bwMode="auto">
          <a:xfrm>
            <a:off x="11347178" y="1436991"/>
            <a:ext cx="278243" cy="248925"/>
          </a:xfrm>
          <a:prstGeom prst="hexagon">
            <a:avLst/>
          </a:prstGeom>
          <a:solidFill>
            <a:srgbClr val="002060"/>
          </a:solidFill>
          <a:ln w="9525" cap="flat" cmpd="sng" algn="ctr">
            <a:noFill/>
            <a:prstDash val="solid"/>
            <a:headEnd type="none" w="med" len="med"/>
            <a:tailEnd type="none" w="med" len="med"/>
          </a:ln>
          <a:effectLst/>
        </p:spPr>
        <p:txBody>
          <a:bodyPr lIns="93234" tIns="93234" rIns="34967" bIns="34967" rtlCol="0" anchor="b" anchorCtr="0"/>
          <a:lstStyle/>
          <a:p>
            <a:pPr marL="0" marR="0" lvl="0" indent="0" algn="ctr" defTabSz="950596"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40" name="Hexagon 39"/>
          <p:cNvSpPr/>
          <p:nvPr/>
        </p:nvSpPr>
        <p:spPr bwMode="auto">
          <a:xfrm>
            <a:off x="11362464" y="1392974"/>
            <a:ext cx="278243" cy="248925"/>
          </a:xfrm>
          <a:prstGeom prst="hexagon">
            <a:avLst/>
          </a:prstGeom>
          <a:solidFill>
            <a:srgbClr val="002060"/>
          </a:solidFill>
          <a:ln w="9525" cap="flat" cmpd="sng" algn="ctr">
            <a:noFill/>
            <a:prstDash val="solid"/>
            <a:headEnd type="none" w="med" len="med"/>
            <a:tailEnd type="none" w="med" len="med"/>
          </a:ln>
          <a:effectLst/>
        </p:spPr>
        <p:txBody>
          <a:bodyPr lIns="93234" tIns="93234" rIns="34967" bIns="34967" rtlCol="0" anchor="b" anchorCtr="0"/>
          <a:lstStyle/>
          <a:p>
            <a:pPr marL="0" marR="0" lvl="0" indent="0" algn="ctr" defTabSz="950596"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41" name="Hexagon 40"/>
          <p:cNvSpPr/>
          <p:nvPr/>
        </p:nvSpPr>
        <p:spPr bwMode="auto">
          <a:xfrm>
            <a:off x="11350194" y="1988652"/>
            <a:ext cx="278243" cy="248925"/>
          </a:xfrm>
          <a:prstGeom prst="hexagon">
            <a:avLst/>
          </a:prstGeom>
          <a:solidFill>
            <a:srgbClr val="FF8C00">
              <a:lumMod val="75000"/>
            </a:srgbClr>
          </a:solidFill>
          <a:ln w="9525" cap="flat" cmpd="sng" algn="ctr">
            <a:noFill/>
            <a:prstDash val="solid"/>
            <a:headEnd type="none" w="med" len="med"/>
            <a:tailEnd type="none" w="med" len="med"/>
          </a:ln>
          <a:effectLst/>
        </p:spPr>
        <p:txBody>
          <a:bodyPr lIns="93234" tIns="93234" rIns="34967" bIns="34967" rtlCol="0" anchor="b" anchorCtr="0"/>
          <a:lstStyle/>
          <a:p>
            <a:pPr marL="0" marR="0" lvl="0" indent="0" algn="ctr" defTabSz="950596"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42" name="Hexagon 41"/>
          <p:cNvSpPr/>
          <p:nvPr/>
        </p:nvSpPr>
        <p:spPr bwMode="auto">
          <a:xfrm>
            <a:off x="11808833" y="1705159"/>
            <a:ext cx="278243" cy="248925"/>
          </a:xfrm>
          <a:prstGeom prst="hexagon">
            <a:avLst/>
          </a:prstGeom>
          <a:solidFill>
            <a:srgbClr val="7030A0"/>
          </a:solidFill>
          <a:ln w="9525" cap="flat" cmpd="sng" algn="ctr">
            <a:noFill/>
            <a:prstDash val="solid"/>
            <a:headEnd type="none" w="med" len="med"/>
            <a:tailEnd type="none" w="med" len="med"/>
          </a:ln>
          <a:effectLst/>
        </p:spPr>
        <p:txBody>
          <a:bodyPr lIns="93234" tIns="93234" rIns="34967" bIns="34967" rtlCol="0" anchor="b" anchorCtr="0"/>
          <a:lstStyle/>
          <a:p>
            <a:pPr marL="0" marR="0" lvl="0" indent="0" algn="ctr" defTabSz="950596"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43" name="Hexagon 42"/>
          <p:cNvSpPr/>
          <p:nvPr/>
        </p:nvSpPr>
        <p:spPr bwMode="auto">
          <a:xfrm>
            <a:off x="11770446" y="1702135"/>
            <a:ext cx="278243" cy="248925"/>
          </a:xfrm>
          <a:prstGeom prst="hexagon">
            <a:avLst/>
          </a:prstGeom>
          <a:solidFill>
            <a:srgbClr val="7030A0"/>
          </a:solidFill>
          <a:ln w="9525" cap="flat" cmpd="sng" algn="ctr">
            <a:noFill/>
            <a:prstDash val="solid"/>
            <a:headEnd type="none" w="med" len="med"/>
            <a:tailEnd type="none" w="med" len="med"/>
          </a:ln>
          <a:effectLst/>
        </p:spPr>
        <p:txBody>
          <a:bodyPr lIns="93234" tIns="93234" rIns="34967" bIns="34967" rtlCol="0" anchor="b" anchorCtr="0"/>
          <a:lstStyle/>
          <a:p>
            <a:pPr marL="0" marR="0" lvl="0" indent="0" algn="ctr" defTabSz="950596"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44" name="Hexagon 43"/>
          <p:cNvSpPr/>
          <p:nvPr/>
        </p:nvSpPr>
        <p:spPr bwMode="auto">
          <a:xfrm>
            <a:off x="11391586" y="1985004"/>
            <a:ext cx="278243" cy="248925"/>
          </a:xfrm>
          <a:prstGeom prst="hexagon">
            <a:avLst/>
          </a:prstGeom>
          <a:solidFill>
            <a:srgbClr val="FF8C00">
              <a:lumMod val="75000"/>
            </a:srgbClr>
          </a:solidFill>
          <a:ln w="9525" cap="flat" cmpd="sng" algn="ctr">
            <a:noFill/>
            <a:prstDash val="solid"/>
            <a:headEnd type="none" w="med" len="med"/>
            <a:tailEnd type="none" w="med" len="med"/>
          </a:ln>
          <a:effectLst/>
        </p:spPr>
        <p:txBody>
          <a:bodyPr lIns="93234" tIns="93234" rIns="34967" bIns="34967" rtlCol="0" anchor="b" anchorCtr="0"/>
          <a:lstStyle/>
          <a:p>
            <a:pPr marL="0" marR="0" lvl="0" indent="0" algn="ctr" defTabSz="950596"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cxnSp>
        <p:nvCxnSpPr>
          <p:cNvPr id="45" name="Straight Connector 44"/>
          <p:cNvCxnSpPr/>
          <p:nvPr/>
        </p:nvCxnSpPr>
        <p:spPr>
          <a:xfrm flipH="1">
            <a:off x="6106102" y="303235"/>
            <a:ext cx="3689" cy="6219337"/>
          </a:xfrm>
          <a:prstGeom prst="line">
            <a:avLst/>
          </a:prstGeom>
          <a:noFill/>
          <a:ln w="15875" cap="flat" cmpd="sng" algn="ctr">
            <a:solidFill>
              <a:sysClr val="windowText" lastClr="000000"/>
            </a:solidFill>
            <a:prstDash val="solid"/>
            <a:miter lim="800000"/>
          </a:ln>
          <a:effectLst/>
        </p:spPr>
      </p:cxnSp>
      <p:grpSp>
        <p:nvGrpSpPr>
          <p:cNvPr id="46" name="Group 45"/>
          <p:cNvGrpSpPr/>
          <p:nvPr/>
        </p:nvGrpSpPr>
        <p:grpSpPr>
          <a:xfrm>
            <a:off x="4131592" y="963461"/>
            <a:ext cx="1043789" cy="1390385"/>
            <a:chOff x="4002004" y="946510"/>
            <a:chExt cx="1023560" cy="1363439"/>
          </a:xfrm>
        </p:grpSpPr>
        <p:sp>
          <p:nvSpPr>
            <p:cNvPr id="47" name="Rounded Rectangle 46"/>
            <p:cNvSpPr/>
            <p:nvPr/>
          </p:nvSpPr>
          <p:spPr bwMode="auto">
            <a:xfrm>
              <a:off x="4002004" y="1290510"/>
              <a:ext cx="1023560" cy="1019439"/>
            </a:xfrm>
            <a:prstGeom prst="roundRect">
              <a:avLst/>
            </a:prstGeom>
            <a:solidFill>
              <a:srgbClr val="DCDCDC"/>
            </a:solidFill>
            <a:ln w="10795" cap="flat" cmpd="sng" algn="ctr">
              <a:noFill/>
              <a:prstDash val="solid"/>
              <a:headEnd type="none" w="med" len="med"/>
              <a:tailEnd type="none" w="med" len="med"/>
            </a:ln>
            <a:effectLst/>
          </p:spPr>
          <p:txBody>
            <a:bodyPr lIns="93234" tIns="93234" rIns="34967" bIns="34967" rtlCol="0" anchor="b" anchorCtr="0"/>
            <a:lstStyle/>
            <a:p>
              <a:pPr marL="0" marR="0" lvl="0" indent="0" algn="ctr" defTabSz="950596"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48" name="Rectangle 47"/>
            <p:cNvSpPr/>
            <p:nvPr/>
          </p:nvSpPr>
          <p:spPr>
            <a:xfrm>
              <a:off x="4096326" y="1489621"/>
              <a:ext cx="286870" cy="309872"/>
            </a:xfrm>
            <a:prstGeom prst="rect">
              <a:avLst/>
            </a:prstGeom>
            <a:solidFill>
              <a:srgbClr val="FF0000"/>
            </a:solidFill>
            <a:ln w="9525" cap="flat" cmpd="sng" algn="ctr">
              <a:noFill/>
              <a:prstDash val="solid"/>
              <a:headEnd type="none" w="med" len="med"/>
              <a:tailEnd type="none" w="med" len="med"/>
            </a:ln>
            <a:effectLst/>
          </p:spPr>
          <p:txBody>
            <a:bodyPr lIns="93234" tIns="93234" rIns="34967" bIns="34967" rtlCol="0" anchor="b" anchorCtr="0"/>
            <a:lstStyle/>
            <a:p>
              <a:pPr marL="0" marR="0" lvl="0" indent="0" algn="ctr" defTabSz="950596"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a:ln>
                  <a:noFill/>
                </a:ln>
                <a:solidFill>
                  <a:srgbClr val="505050"/>
                </a:solidFill>
                <a:effectLst/>
                <a:uLnTx/>
                <a:uFillTx/>
                <a:latin typeface="Segoe UI Light"/>
                <a:ea typeface="Segoe UI" pitchFamily="34" charset="0"/>
                <a:cs typeface="Segoe UI" pitchFamily="34" charset="0"/>
              </a:endParaRPr>
            </a:p>
          </p:txBody>
        </p:sp>
        <p:sp>
          <p:nvSpPr>
            <p:cNvPr id="49" name="Rectangle 48"/>
            <p:cNvSpPr/>
            <p:nvPr/>
          </p:nvSpPr>
          <p:spPr>
            <a:xfrm>
              <a:off x="4383196" y="1884030"/>
              <a:ext cx="286870" cy="309872"/>
            </a:xfrm>
            <a:prstGeom prst="rect">
              <a:avLst/>
            </a:prstGeom>
            <a:solidFill>
              <a:srgbClr val="92D050"/>
            </a:solidFill>
            <a:ln w="9525" cap="flat" cmpd="sng" algn="ctr">
              <a:noFill/>
              <a:prstDash val="solid"/>
              <a:headEnd type="none" w="med" len="med"/>
              <a:tailEnd type="none" w="med" len="med"/>
            </a:ln>
            <a:effectLst/>
          </p:spPr>
          <p:txBody>
            <a:bodyPr lIns="93234" tIns="93234" rIns="34967" bIns="34967" rtlCol="0" anchor="b" anchorCtr="0"/>
            <a:lstStyle/>
            <a:p>
              <a:pPr marL="0" marR="0" lvl="0" indent="0" algn="ctr" defTabSz="950596"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a:ln>
                  <a:noFill/>
                </a:ln>
                <a:solidFill>
                  <a:srgbClr val="505050"/>
                </a:solidFill>
                <a:effectLst/>
                <a:uLnTx/>
                <a:uFillTx/>
                <a:latin typeface="Segoe UI Light"/>
                <a:ea typeface="Segoe UI" pitchFamily="34" charset="0"/>
                <a:cs typeface="Segoe UI" pitchFamily="34" charset="0"/>
              </a:endParaRPr>
            </a:p>
          </p:txBody>
        </p:sp>
        <p:sp>
          <p:nvSpPr>
            <p:cNvPr id="50" name="Rectangle 49"/>
            <p:cNvSpPr/>
            <p:nvPr/>
          </p:nvSpPr>
          <p:spPr>
            <a:xfrm>
              <a:off x="4670066" y="1489621"/>
              <a:ext cx="286870" cy="309872"/>
            </a:xfrm>
            <a:prstGeom prst="rect">
              <a:avLst/>
            </a:prstGeom>
            <a:solidFill>
              <a:srgbClr val="FFC000"/>
            </a:solidFill>
            <a:ln w="9525" cap="flat" cmpd="sng" algn="ctr">
              <a:noFill/>
              <a:prstDash val="solid"/>
              <a:headEnd type="none" w="med" len="med"/>
              <a:tailEnd type="none" w="med" len="med"/>
            </a:ln>
            <a:effectLst/>
          </p:spPr>
          <p:txBody>
            <a:bodyPr lIns="93234" tIns="93234" rIns="34967" bIns="34967" rtlCol="0" anchor="b" anchorCtr="0"/>
            <a:lstStyle/>
            <a:p>
              <a:pPr marL="0" marR="0" lvl="0" indent="0" algn="ctr" defTabSz="950596"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a:ln>
                  <a:noFill/>
                </a:ln>
                <a:solidFill>
                  <a:srgbClr val="505050"/>
                </a:solidFill>
                <a:effectLst/>
                <a:uLnTx/>
                <a:uFillTx/>
                <a:latin typeface="Segoe UI Light"/>
                <a:ea typeface="Segoe UI" pitchFamily="34" charset="0"/>
                <a:cs typeface="Segoe UI" pitchFamily="34" charset="0"/>
              </a:endParaRPr>
            </a:p>
          </p:txBody>
        </p:sp>
        <p:sp>
          <p:nvSpPr>
            <p:cNvPr id="51" name="Rectangle 50"/>
            <p:cNvSpPr/>
            <p:nvPr/>
          </p:nvSpPr>
          <p:spPr>
            <a:xfrm>
              <a:off x="4160986" y="946510"/>
              <a:ext cx="749224" cy="376738"/>
            </a:xfrm>
            <a:prstGeom prst="rect">
              <a:avLst/>
            </a:prstGeom>
          </p:spPr>
          <p:txBody>
            <a:bodyPr wrap="none">
              <a:spAutoFit/>
            </a:bodyPr>
            <a:lstStyle/>
            <a:p>
              <a:pPr marL="0" marR="0" lvl="0" indent="0" algn="l" defTabSz="932417"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dirty="0">
                  <a:ln>
                    <a:noFill/>
                  </a:ln>
                  <a:solidFill>
                    <a:srgbClr val="505050"/>
                  </a:solidFill>
                  <a:effectLst/>
                  <a:uLnTx/>
                  <a:uFillTx/>
                  <a:latin typeface="Segoe UI Light"/>
                  <a:ea typeface="+mn-ea"/>
                  <a:cs typeface="+mn-cs"/>
                </a:rPr>
                <a:t>App 1</a:t>
              </a:r>
            </a:p>
          </p:txBody>
        </p:sp>
      </p:grpSp>
      <p:sp>
        <p:nvSpPr>
          <p:cNvPr id="52" name="Hexagon 51"/>
          <p:cNvSpPr/>
          <p:nvPr/>
        </p:nvSpPr>
        <p:spPr bwMode="auto">
          <a:xfrm>
            <a:off x="10118287" y="2013527"/>
            <a:ext cx="278243" cy="248925"/>
          </a:xfrm>
          <a:prstGeom prst="hexagon">
            <a:avLst/>
          </a:prstGeom>
          <a:solidFill>
            <a:srgbClr val="FFC000"/>
          </a:solidFill>
          <a:ln w="9525" cap="flat" cmpd="sng" algn="ctr">
            <a:noFill/>
            <a:prstDash val="solid"/>
            <a:headEnd type="none" w="med" len="med"/>
            <a:tailEnd type="none" w="med" len="med"/>
          </a:ln>
          <a:effectLst/>
        </p:spPr>
        <p:txBody>
          <a:bodyPr lIns="93234" tIns="93234" rIns="34967" bIns="34967" rtlCol="0" anchor="b" anchorCtr="0"/>
          <a:lstStyle/>
          <a:p>
            <a:pPr marL="0" marR="0" lvl="0" indent="0" algn="ctr" defTabSz="950596"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53" name="Hexagon 52"/>
          <p:cNvSpPr/>
          <p:nvPr/>
        </p:nvSpPr>
        <p:spPr bwMode="auto">
          <a:xfrm>
            <a:off x="10101316" y="2001473"/>
            <a:ext cx="278243" cy="248925"/>
          </a:xfrm>
          <a:prstGeom prst="hexagon">
            <a:avLst/>
          </a:prstGeom>
          <a:solidFill>
            <a:srgbClr val="FFC000"/>
          </a:solidFill>
          <a:ln w="9525" cap="flat" cmpd="sng" algn="ctr">
            <a:noFill/>
            <a:prstDash val="solid"/>
            <a:headEnd type="none" w="med" len="med"/>
            <a:tailEnd type="none" w="med" len="med"/>
          </a:ln>
          <a:effectLst/>
        </p:spPr>
        <p:txBody>
          <a:bodyPr lIns="93234" tIns="93234" rIns="34967" bIns="34967" rtlCol="0" anchor="b" anchorCtr="0"/>
          <a:lstStyle/>
          <a:p>
            <a:pPr marL="0" marR="0" lvl="0" indent="0" algn="ctr" defTabSz="950596"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54" name="Hexagon 53"/>
          <p:cNvSpPr/>
          <p:nvPr/>
        </p:nvSpPr>
        <p:spPr bwMode="auto">
          <a:xfrm>
            <a:off x="11341357" y="1429337"/>
            <a:ext cx="278243" cy="248925"/>
          </a:xfrm>
          <a:prstGeom prst="hexagon">
            <a:avLst/>
          </a:prstGeom>
          <a:solidFill>
            <a:srgbClr val="002060"/>
          </a:solidFill>
          <a:ln w="9525" cap="flat" cmpd="sng" algn="ctr">
            <a:noFill/>
            <a:prstDash val="solid"/>
            <a:headEnd type="none" w="med" len="med"/>
            <a:tailEnd type="none" w="med" len="med"/>
          </a:ln>
          <a:effectLst/>
        </p:spPr>
        <p:txBody>
          <a:bodyPr lIns="93234" tIns="93234" rIns="34967" bIns="34967" rtlCol="0" anchor="b" anchorCtr="0"/>
          <a:lstStyle/>
          <a:p>
            <a:pPr marL="0" marR="0" lvl="0" indent="0" algn="ctr" defTabSz="950596"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55" name="Hexagon 54"/>
          <p:cNvSpPr/>
          <p:nvPr/>
        </p:nvSpPr>
        <p:spPr bwMode="auto">
          <a:xfrm>
            <a:off x="11347226" y="1442428"/>
            <a:ext cx="278243" cy="248925"/>
          </a:xfrm>
          <a:prstGeom prst="hexagon">
            <a:avLst/>
          </a:prstGeom>
          <a:solidFill>
            <a:srgbClr val="002060"/>
          </a:solidFill>
          <a:ln w="9525" cap="flat" cmpd="sng" algn="ctr">
            <a:noFill/>
            <a:prstDash val="solid"/>
            <a:headEnd type="none" w="med" len="med"/>
            <a:tailEnd type="none" w="med" len="med"/>
          </a:ln>
          <a:effectLst/>
        </p:spPr>
        <p:txBody>
          <a:bodyPr lIns="93234" tIns="93234" rIns="34967" bIns="34967" rtlCol="0" anchor="b" anchorCtr="0"/>
          <a:lstStyle/>
          <a:p>
            <a:pPr marL="0" marR="0" lvl="0" indent="0" algn="ctr" defTabSz="950596"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56" name="Hexagon 55"/>
          <p:cNvSpPr/>
          <p:nvPr/>
        </p:nvSpPr>
        <p:spPr bwMode="auto">
          <a:xfrm>
            <a:off x="11353449" y="1409907"/>
            <a:ext cx="278243" cy="248925"/>
          </a:xfrm>
          <a:prstGeom prst="hexagon">
            <a:avLst/>
          </a:prstGeom>
          <a:solidFill>
            <a:srgbClr val="002060"/>
          </a:solidFill>
          <a:ln w="9525" cap="flat" cmpd="sng" algn="ctr">
            <a:noFill/>
            <a:prstDash val="solid"/>
            <a:headEnd type="none" w="med" len="med"/>
            <a:tailEnd type="none" w="med" len="med"/>
          </a:ln>
          <a:effectLst/>
        </p:spPr>
        <p:txBody>
          <a:bodyPr lIns="93234" tIns="93234" rIns="34967" bIns="34967" rtlCol="0" anchor="b" anchorCtr="0"/>
          <a:lstStyle/>
          <a:p>
            <a:pPr marL="0" marR="0" lvl="0" indent="0" algn="ctr" defTabSz="950596"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57" name="Hexagon 56"/>
          <p:cNvSpPr/>
          <p:nvPr/>
        </p:nvSpPr>
        <p:spPr bwMode="auto">
          <a:xfrm>
            <a:off x="10552877" y="1747501"/>
            <a:ext cx="278243" cy="248925"/>
          </a:xfrm>
          <a:prstGeom prst="hexagon">
            <a:avLst/>
          </a:prstGeom>
          <a:solidFill>
            <a:srgbClr val="92D050"/>
          </a:solidFill>
          <a:ln w="9525" cap="flat" cmpd="sng" algn="ctr">
            <a:noFill/>
            <a:prstDash val="solid"/>
            <a:headEnd type="none" w="med" len="med"/>
            <a:tailEnd type="none" w="med" len="med"/>
          </a:ln>
          <a:effectLst/>
        </p:spPr>
        <p:txBody>
          <a:bodyPr lIns="93234" tIns="93234" rIns="34967" bIns="34967" rtlCol="0" anchor="b" anchorCtr="0"/>
          <a:lstStyle/>
          <a:p>
            <a:pPr marL="0" marR="0" lvl="0" indent="0" algn="ctr" defTabSz="950596"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58" name="Hexagon 57"/>
          <p:cNvSpPr/>
          <p:nvPr/>
        </p:nvSpPr>
        <p:spPr bwMode="auto">
          <a:xfrm>
            <a:off x="10588194" y="1744662"/>
            <a:ext cx="278243" cy="248925"/>
          </a:xfrm>
          <a:prstGeom prst="hexagon">
            <a:avLst/>
          </a:prstGeom>
          <a:solidFill>
            <a:srgbClr val="92D050"/>
          </a:solidFill>
          <a:ln w="9525" cap="flat" cmpd="sng" algn="ctr">
            <a:noFill/>
            <a:prstDash val="solid"/>
            <a:headEnd type="none" w="med" len="med"/>
            <a:tailEnd type="none" w="med" len="med"/>
          </a:ln>
          <a:effectLst/>
        </p:spPr>
        <p:txBody>
          <a:bodyPr lIns="93234" tIns="93234" rIns="34967" bIns="34967" rtlCol="0" anchor="b" anchorCtr="0"/>
          <a:lstStyle/>
          <a:p>
            <a:pPr marL="0" marR="0" lvl="0" indent="0" algn="ctr" defTabSz="950596"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grpSp>
        <p:nvGrpSpPr>
          <p:cNvPr id="2" name="Group 1"/>
          <p:cNvGrpSpPr/>
          <p:nvPr/>
        </p:nvGrpSpPr>
        <p:grpSpPr>
          <a:xfrm>
            <a:off x="9896865" y="1314260"/>
            <a:ext cx="1043789" cy="1039586"/>
            <a:chOff x="9877783" y="1319770"/>
            <a:chExt cx="1043789" cy="1039586"/>
          </a:xfrm>
        </p:grpSpPr>
        <p:sp>
          <p:nvSpPr>
            <p:cNvPr id="32" name="Hexagon 31"/>
            <p:cNvSpPr/>
            <p:nvPr/>
          </p:nvSpPr>
          <p:spPr bwMode="auto">
            <a:xfrm>
              <a:off x="10083809" y="1398717"/>
              <a:ext cx="373863" cy="315996"/>
            </a:xfrm>
            <a:prstGeom prst="hexagon">
              <a:avLst/>
            </a:prstGeom>
            <a:solidFill>
              <a:srgbClr val="FF0000"/>
            </a:solidFill>
            <a:ln w="9525" cap="flat" cmpd="sng" algn="ctr">
              <a:noFill/>
              <a:prstDash val="solid"/>
              <a:headEnd type="none" w="med" len="med"/>
              <a:tailEnd type="none" w="med" len="med"/>
            </a:ln>
            <a:effectLst/>
          </p:spPr>
          <p:txBody>
            <a:bodyPr lIns="93234" tIns="93234" rIns="34967" bIns="34967" rtlCol="0" anchor="b" anchorCtr="0"/>
            <a:lstStyle/>
            <a:p>
              <a:pPr marL="0" marR="0" lvl="0" indent="0" algn="ctr" defTabSz="950596"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35" name="Rounded Rectangle 34"/>
            <p:cNvSpPr/>
            <p:nvPr/>
          </p:nvSpPr>
          <p:spPr bwMode="auto">
            <a:xfrm>
              <a:off x="9877783" y="1319770"/>
              <a:ext cx="1043789" cy="1039586"/>
            </a:xfrm>
            <a:prstGeom prst="roundRect">
              <a:avLst/>
            </a:prstGeom>
            <a:noFill/>
            <a:ln w="10795" cap="flat" cmpd="sng" algn="ctr">
              <a:solidFill>
                <a:schemeClr val="tx1"/>
              </a:solidFill>
              <a:prstDash val="lgDash"/>
              <a:headEnd type="none" w="med" len="med"/>
              <a:tailEnd type="none" w="med" len="med"/>
            </a:ln>
            <a:effectLst/>
          </p:spPr>
          <p:txBody>
            <a:bodyPr lIns="93234" tIns="93234" rIns="34967" bIns="34967" rtlCol="0" anchor="b" anchorCtr="0"/>
            <a:lstStyle/>
            <a:p>
              <a:pPr marL="0" marR="0" lvl="0" indent="0" algn="ctr" defTabSz="950596"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33" name="Hexagon 32"/>
            <p:cNvSpPr/>
            <p:nvPr/>
          </p:nvSpPr>
          <p:spPr bwMode="auto">
            <a:xfrm>
              <a:off x="10083809" y="1974130"/>
              <a:ext cx="373863" cy="315996"/>
            </a:xfrm>
            <a:prstGeom prst="hexagon">
              <a:avLst/>
            </a:prstGeom>
            <a:solidFill>
              <a:srgbClr val="FFC000"/>
            </a:solidFill>
            <a:ln w="9525" cap="flat" cmpd="sng" algn="ctr">
              <a:noFill/>
              <a:prstDash val="solid"/>
              <a:headEnd type="none" w="med" len="med"/>
              <a:tailEnd type="none" w="med" len="med"/>
            </a:ln>
            <a:effectLst/>
          </p:spPr>
          <p:txBody>
            <a:bodyPr lIns="93234" tIns="93234" rIns="34967" bIns="34967" rtlCol="0" anchor="b" anchorCtr="0"/>
            <a:lstStyle/>
            <a:p>
              <a:pPr marL="0" marR="0" lvl="0" indent="0" algn="ctr" defTabSz="950596"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34" name="Hexagon 33"/>
            <p:cNvSpPr/>
            <p:nvPr/>
          </p:nvSpPr>
          <p:spPr bwMode="auto">
            <a:xfrm>
              <a:off x="10509476" y="1693329"/>
              <a:ext cx="373863" cy="315996"/>
            </a:xfrm>
            <a:prstGeom prst="hexagon">
              <a:avLst/>
            </a:prstGeom>
            <a:solidFill>
              <a:srgbClr val="92D050"/>
            </a:solidFill>
            <a:ln w="9525" cap="flat" cmpd="sng" algn="ctr">
              <a:noFill/>
              <a:prstDash val="solid"/>
              <a:headEnd type="none" w="med" len="med"/>
              <a:tailEnd type="none" w="med" len="med"/>
            </a:ln>
            <a:effectLst/>
          </p:spPr>
          <p:txBody>
            <a:bodyPr lIns="93234" tIns="93234" rIns="34967" bIns="34967" rtlCol="0" anchor="b" anchorCtr="0"/>
            <a:lstStyle/>
            <a:p>
              <a:pPr marL="0" marR="0" lvl="0" indent="0" algn="ctr" defTabSz="950596"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grpSp>
      <p:grpSp>
        <p:nvGrpSpPr>
          <p:cNvPr id="3" name="Group 2"/>
          <p:cNvGrpSpPr/>
          <p:nvPr/>
        </p:nvGrpSpPr>
        <p:grpSpPr>
          <a:xfrm>
            <a:off x="11147934" y="1319770"/>
            <a:ext cx="1043789" cy="1039586"/>
            <a:chOff x="11137270" y="1319771"/>
            <a:chExt cx="1043789" cy="1039586"/>
          </a:xfrm>
        </p:grpSpPr>
        <p:sp>
          <p:nvSpPr>
            <p:cNvPr id="26" name="Rounded Rectangle 25"/>
            <p:cNvSpPr/>
            <p:nvPr/>
          </p:nvSpPr>
          <p:spPr bwMode="auto">
            <a:xfrm>
              <a:off x="11137270" y="1319771"/>
              <a:ext cx="1043789" cy="1039586"/>
            </a:xfrm>
            <a:prstGeom prst="roundRect">
              <a:avLst/>
            </a:prstGeom>
            <a:noFill/>
            <a:ln w="10795" cap="flat" cmpd="sng" algn="ctr">
              <a:solidFill>
                <a:schemeClr val="tx1"/>
              </a:solidFill>
              <a:prstDash val="lgDash"/>
              <a:headEnd type="none" w="med" len="med"/>
              <a:tailEnd type="none" w="med" len="med"/>
            </a:ln>
            <a:effectLst/>
          </p:spPr>
          <p:txBody>
            <a:bodyPr lIns="93234" tIns="93234" rIns="34967" bIns="34967" rtlCol="0" anchor="b" anchorCtr="0"/>
            <a:lstStyle/>
            <a:p>
              <a:pPr marL="0" marR="0" lvl="0" indent="0" algn="ctr" defTabSz="950596"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23" name="Hexagon 22"/>
            <p:cNvSpPr/>
            <p:nvPr/>
          </p:nvSpPr>
          <p:spPr bwMode="auto">
            <a:xfrm>
              <a:off x="11306023" y="1390866"/>
              <a:ext cx="373863" cy="315996"/>
            </a:xfrm>
            <a:prstGeom prst="hexagon">
              <a:avLst/>
            </a:prstGeom>
            <a:solidFill>
              <a:srgbClr val="002060"/>
            </a:solidFill>
            <a:ln w="9525" cap="flat" cmpd="sng" algn="ctr">
              <a:noFill/>
              <a:prstDash val="solid"/>
              <a:headEnd type="none" w="med" len="med"/>
              <a:tailEnd type="none" w="med" len="med"/>
            </a:ln>
            <a:effectLst/>
          </p:spPr>
          <p:txBody>
            <a:bodyPr lIns="93234" tIns="93234" rIns="34967" bIns="34967" rtlCol="0" anchor="b" anchorCtr="0"/>
            <a:lstStyle/>
            <a:p>
              <a:pPr marL="0" marR="0" lvl="0" indent="0" algn="ctr" defTabSz="950596"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25" name="Hexagon 24"/>
            <p:cNvSpPr/>
            <p:nvPr/>
          </p:nvSpPr>
          <p:spPr bwMode="auto">
            <a:xfrm>
              <a:off x="11731690" y="1685479"/>
              <a:ext cx="373863" cy="315996"/>
            </a:xfrm>
            <a:prstGeom prst="hexagon">
              <a:avLst/>
            </a:prstGeom>
            <a:solidFill>
              <a:srgbClr val="7030A0"/>
            </a:solidFill>
            <a:ln w="9525" cap="flat" cmpd="sng" algn="ctr">
              <a:noFill/>
              <a:prstDash val="solid"/>
              <a:headEnd type="none" w="med" len="med"/>
              <a:tailEnd type="none" w="med" len="med"/>
            </a:ln>
            <a:effectLst/>
          </p:spPr>
          <p:txBody>
            <a:bodyPr lIns="93234" tIns="93234" rIns="34967" bIns="34967" rtlCol="0" anchor="b" anchorCtr="0"/>
            <a:lstStyle/>
            <a:p>
              <a:pPr marL="0" marR="0" lvl="0" indent="0" algn="ctr" defTabSz="950596"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24" name="Hexagon 23"/>
            <p:cNvSpPr/>
            <p:nvPr/>
          </p:nvSpPr>
          <p:spPr bwMode="auto">
            <a:xfrm>
              <a:off x="11306023" y="1966280"/>
              <a:ext cx="373863" cy="315996"/>
            </a:xfrm>
            <a:prstGeom prst="hexagon">
              <a:avLst/>
            </a:prstGeom>
            <a:solidFill>
              <a:srgbClr val="FF8C00">
                <a:lumMod val="75000"/>
              </a:srgbClr>
            </a:solidFill>
            <a:ln w="9525" cap="flat" cmpd="sng" algn="ctr">
              <a:noFill/>
              <a:prstDash val="solid"/>
              <a:headEnd type="none" w="med" len="med"/>
              <a:tailEnd type="none" w="med" len="med"/>
            </a:ln>
            <a:effectLst/>
          </p:spPr>
          <p:txBody>
            <a:bodyPr lIns="93234" tIns="93234" rIns="34967" bIns="34967" rtlCol="0" anchor="b" anchorCtr="0"/>
            <a:lstStyle/>
            <a:p>
              <a:pPr marL="0" marR="0" lvl="0" indent="0" algn="ctr" defTabSz="950596"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grpSp>
      <p:grpSp>
        <p:nvGrpSpPr>
          <p:cNvPr id="66" name="Group 65"/>
          <p:cNvGrpSpPr/>
          <p:nvPr/>
        </p:nvGrpSpPr>
        <p:grpSpPr>
          <a:xfrm>
            <a:off x="8605346" y="4330278"/>
            <a:ext cx="1286914" cy="831329"/>
            <a:chOff x="8625119" y="4346288"/>
            <a:chExt cx="1286914" cy="831329"/>
          </a:xfrm>
        </p:grpSpPr>
        <p:sp>
          <p:nvSpPr>
            <p:cNvPr id="68" name="Rounded Rectangular Callout 67"/>
            <p:cNvSpPr/>
            <p:nvPr/>
          </p:nvSpPr>
          <p:spPr bwMode="auto">
            <a:xfrm>
              <a:off x="8625119" y="4346288"/>
              <a:ext cx="1252776" cy="827373"/>
            </a:xfrm>
            <a:prstGeom prst="wedgeRoundRectCallout">
              <a:avLst>
                <a:gd name="adj1" fmla="val -36739"/>
                <a:gd name="adj2" fmla="val 73751"/>
                <a:gd name="adj3" fmla="val 16667"/>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1"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1" name="Rectangle 70"/>
            <p:cNvSpPr/>
            <p:nvPr/>
          </p:nvSpPr>
          <p:spPr>
            <a:xfrm>
              <a:off x="8625119" y="4420487"/>
              <a:ext cx="1286914" cy="757130"/>
            </a:xfrm>
            <a:prstGeom prst="rect">
              <a:avLst/>
            </a:prstGeom>
          </p:spPr>
          <p:txBody>
            <a:bodyPr wrap="square">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Fine-grained density of services</a:t>
              </a: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1"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72" name="Group 71"/>
          <p:cNvGrpSpPr/>
          <p:nvPr/>
        </p:nvGrpSpPr>
        <p:grpSpPr>
          <a:xfrm>
            <a:off x="4252875" y="3828922"/>
            <a:ext cx="1340657" cy="829458"/>
            <a:chOff x="4217417" y="4008951"/>
            <a:chExt cx="1340657" cy="829458"/>
          </a:xfrm>
        </p:grpSpPr>
        <p:sp>
          <p:nvSpPr>
            <p:cNvPr id="73" name="Rounded Rectangular Callout 72"/>
            <p:cNvSpPr/>
            <p:nvPr/>
          </p:nvSpPr>
          <p:spPr bwMode="auto">
            <a:xfrm>
              <a:off x="4217417" y="4008951"/>
              <a:ext cx="1310464" cy="754999"/>
            </a:xfrm>
            <a:prstGeom prst="wedgeRoundRectCallout">
              <a:avLst>
                <a:gd name="adj1" fmla="val -67622"/>
                <a:gd name="adj2" fmla="val 75223"/>
                <a:gd name="adj3" fmla="val 16667"/>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1"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4" name="Rectangle 73"/>
            <p:cNvSpPr/>
            <p:nvPr/>
          </p:nvSpPr>
          <p:spPr>
            <a:xfrm>
              <a:off x="4226478" y="4081279"/>
              <a:ext cx="1331596" cy="757130"/>
            </a:xfrm>
            <a:prstGeom prst="rect">
              <a:avLst/>
            </a:prstGeom>
          </p:spPr>
          <p:txBody>
            <a:bodyPr wrap="square">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Coarse-grained density of apps/services</a:t>
              </a: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1"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75" name="Group 74"/>
          <p:cNvGrpSpPr/>
          <p:nvPr/>
        </p:nvGrpSpPr>
        <p:grpSpPr>
          <a:xfrm>
            <a:off x="4237967" y="5402884"/>
            <a:ext cx="1331596" cy="802408"/>
            <a:chOff x="4237967" y="5402884"/>
            <a:chExt cx="1331596" cy="802408"/>
          </a:xfrm>
        </p:grpSpPr>
        <p:sp>
          <p:nvSpPr>
            <p:cNvPr id="76" name="Rounded Rectangular Callout 75"/>
            <p:cNvSpPr/>
            <p:nvPr/>
          </p:nvSpPr>
          <p:spPr bwMode="auto">
            <a:xfrm>
              <a:off x="4248533" y="5402884"/>
              <a:ext cx="1310464" cy="754999"/>
            </a:xfrm>
            <a:prstGeom prst="wedgeRoundRectCallout">
              <a:avLst>
                <a:gd name="adj1" fmla="val -147474"/>
                <a:gd name="adj2" fmla="val -73982"/>
                <a:gd name="adj3" fmla="val 16667"/>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1"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7" name="Rectangle 76"/>
            <p:cNvSpPr/>
            <p:nvPr/>
          </p:nvSpPr>
          <p:spPr>
            <a:xfrm>
              <a:off x="4237967" y="5448162"/>
              <a:ext cx="1331596" cy="757130"/>
            </a:xfrm>
            <a:prstGeom prst="rect">
              <a:avLst/>
            </a:prstGeom>
          </p:spPr>
          <p:txBody>
            <a:bodyPr wrap="square">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Need to deploy the full application</a:t>
              </a: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1"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78" name="Group 77"/>
          <p:cNvGrpSpPr/>
          <p:nvPr/>
        </p:nvGrpSpPr>
        <p:grpSpPr>
          <a:xfrm>
            <a:off x="10622216" y="3052425"/>
            <a:ext cx="1331596" cy="802408"/>
            <a:chOff x="10622216" y="3052425"/>
            <a:chExt cx="1331596" cy="802408"/>
          </a:xfrm>
        </p:grpSpPr>
        <p:sp>
          <p:nvSpPr>
            <p:cNvPr id="79" name="Rounded Rectangular Callout 78"/>
            <p:cNvSpPr/>
            <p:nvPr/>
          </p:nvSpPr>
          <p:spPr bwMode="auto">
            <a:xfrm>
              <a:off x="10632782" y="3052425"/>
              <a:ext cx="1310464" cy="754999"/>
            </a:xfrm>
            <a:prstGeom prst="wedgeRoundRectCallout">
              <a:avLst>
                <a:gd name="adj1" fmla="val -30182"/>
                <a:gd name="adj2" fmla="val 100408"/>
                <a:gd name="adj3" fmla="val 16667"/>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1"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0" name="Rectangle 79"/>
            <p:cNvSpPr/>
            <p:nvPr/>
          </p:nvSpPr>
          <p:spPr>
            <a:xfrm>
              <a:off x="10622216" y="3097703"/>
              <a:ext cx="1331596" cy="757130"/>
            </a:xfrm>
            <a:prstGeom prst="rect">
              <a:avLst/>
            </a:prstGeom>
          </p:spPr>
          <p:txBody>
            <a:bodyPr wrap="square">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Independent deployment of microservice</a:t>
              </a: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1"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91" name="Group 90"/>
          <p:cNvGrpSpPr/>
          <p:nvPr/>
        </p:nvGrpSpPr>
        <p:grpSpPr>
          <a:xfrm>
            <a:off x="1378474" y="3521427"/>
            <a:ext cx="430406" cy="430406"/>
            <a:chOff x="4209130" y="3789317"/>
            <a:chExt cx="430406" cy="430406"/>
          </a:xfrm>
        </p:grpSpPr>
        <p:sp>
          <p:nvSpPr>
            <p:cNvPr id="92" name="Rectangle 91"/>
            <p:cNvSpPr/>
            <p:nvPr/>
          </p:nvSpPr>
          <p:spPr bwMode="auto">
            <a:xfrm>
              <a:off x="4239875" y="3837244"/>
              <a:ext cx="378162" cy="269618"/>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pic>
          <p:nvPicPr>
            <p:cNvPr id="93" name="Picture 92"/>
            <p:cNvPicPr>
              <a:picLocks noChangeAspect="1"/>
            </p:cNvPicPr>
            <p:nvPr/>
          </p:nvPicPr>
          <p:blipFill>
            <a:blip r:embed="rId5"/>
            <a:stretch>
              <a:fillRect/>
            </a:stretch>
          </p:blipFill>
          <p:spPr>
            <a:xfrm>
              <a:off x="4209130" y="3789317"/>
              <a:ext cx="430406" cy="430406"/>
            </a:xfrm>
            <a:prstGeom prst="rect">
              <a:avLst/>
            </a:prstGeom>
          </p:spPr>
        </p:pic>
      </p:grpSp>
      <p:grpSp>
        <p:nvGrpSpPr>
          <p:cNvPr id="94" name="Group 93"/>
          <p:cNvGrpSpPr/>
          <p:nvPr/>
        </p:nvGrpSpPr>
        <p:grpSpPr>
          <a:xfrm>
            <a:off x="1389247" y="4401367"/>
            <a:ext cx="430406" cy="430406"/>
            <a:chOff x="4209130" y="3789317"/>
            <a:chExt cx="430406" cy="430406"/>
          </a:xfrm>
        </p:grpSpPr>
        <p:sp>
          <p:nvSpPr>
            <p:cNvPr id="95" name="Rectangle 94"/>
            <p:cNvSpPr/>
            <p:nvPr/>
          </p:nvSpPr>
          <p:spPr bwMode="auto">
            <a:xfrm>
              <a:off x="4239875" y="3837244"/>
              <a:ext cx="378162" cy="269618"/>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pic>
          <p:nvPicPr>
            <p:cNvPr id="96" name="Picture 95"/>
            <p:cNvPicPr>
              <a:picLocks noChangeAspect="1"/>
            </p:cNvPicPr>
            <p:nvPr/>
          </p:nvPicPr>
          <p:blipFill>
            <a:blip r:embed="rId5"/>
            <a:stretch>
              <a:fillRect/>
            </a:stretch>
          </p:blipFill>
          <p:spPr>
            <a:xfrm>
              <a:off x="4209130" y="3789317"/>
              <a:ext cx="430406" cy="430406"/>
            </a:xfrm>
            <a:prstGeom prst="rect">
              <a:avLst/>
            </a:prstGeom>
          </p:spPr>
        </p:pic>
      </p:grpSp>
      <p:grpSp>
        <p:nvGrpSpPr>
          <p:cNvPr id="97" name="Group 96"/>
          <p:cNvGrpSpPr/>
          <p:nvPr/>
        </p:nvGrpSpPr>
        <p:grpSpPr>
          <a:xfrm>
            <a:off x="1389247" y="5232959"/>
            <a:ext cx="430406" cy="430406"/>
            <a:chOff x="4209130" y="3789317"/>
            <a:chExt cx="430406" cy="430406"/>
          </a:xfrm>
        </p:grpSpPr>
        <p:sp>
          <p:nvSpPr>
            <p:cNvPr id="98" name="Rectangle 97"/>
            <p:cNvSpPr/>
            <p:nvPr/>
          </p:nvSpPr>
          <p:spPr bwMode="auto">
            <a:xfrm>
              <a:off x="4239875" y="3837244"/>
              <a:ext cx="378162" cy="269618"/>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pic>
          <p:nvPicPr>
            <p:cNvPr id="99" name="Picture 98"/>
            <p:cNvPicPr>
              <a:picLocks noChangeAspect="1"/>
            </p:cNvPicPr>
            <p:nvPr/>
          </p:nvPicPr>
          <p:blipFill>
            <a:blip r:embed="rId5"/>
            <a:stretch>
              <a:fillRect/>
            </a:stretch>
          </p:blipFill>
          <p:spPr>
            <a:xfrm>
              <a:off x="4209130" y="3789317"/>
              <a:ext cx="430406" cy="430406"/>
            </a:xfrm>
            <a:prstGeom prst="rect">
              <a:avLst/>
            </a:prstGeom>
          </p:spPr>
        </p:pic>
      </p:grpSp>
      <p:grpSp>
        <p:nvGrpSpPr>
          <p:cNvPr id="100" name="Group 99"/>
          <p:cNvGrpSpPr/>
          <p:nvPr/>
        </p:nvGrpSpPr>
        <p:grpSpPr>
          <a:xfrm>
            <a:off x="6690343" y="3872306"/>
            <a:ext cx="430406" cy="430406"/>
            <a:chOff x="4209130" y="3789317"/>
            <a:chExt cx="430406" cy="430406"/>
          </a:xfrm>
        </p:grpSpPr>
        <p:sp>
          <p:nvSpPr>
            <p:cNvPr id="101" name="Rectangle 100"/>
            <p:cNvSpPr/>
            <p:nvPr/>
          </p:nvSpPr>
          <p:spPr bwMode="auto">
            <a:xfrm>
              <a:off x="4239875" y="3837244"/>
              <a:ext cx="378162" cy="269618"/>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pic>
          <p:nvPicPr>
            <p:cNvPr id="102" name="Picture 101"/>
            <p:cNvPicPr>
              <a:picLocks noChangeAspect="1"/>
            </p:cNvPicPr>
            <p:nvPr/>
          </p:nvPicPr>
          <p:blipFill>
            <a:blip r:embed="rId5"/>
            <a:stretch>
              <a:fillRect/>
            </a:stretch>
          </p:blipFill>
          <p:spPr>
            <a:xfrm>
              <a:off x="4209130" y="3789317"/>
              <a:ext cx="430406" cy="430406"/>
            </a:xfrm>
            <a:prstGeom prst="rect">
              <a:avLst/>
            </a:prstGeom>
          </p:spPr>
        </p:pic>
      </p:grpSp>
      <p:grpSp>
        <p:nvGrpSpPr>
          <p:cNvPr id="103" name="Group 102"/>
          <p:cNvGrpSpPr/>
          <p:nvPr/>
        </p:nvGrpSpPr>
        <p:grpSpPr>
          <a:xfrm>
            <a:off x="6686289" y="4931427"/>
            <a:ext cx="430406" cy="430406"/>
            <a:chOff x="4209130" y="3789317"/>
            <a:chExt cx="430406" cy="430406"/>
          </a:xfrm>
        </p:grpSpPr>
        <p:sp>
          <p:nvSpPr>
            <p:cNvPr id="104" name="Rectangle 103"/>
            <p:cNvSpPr/>
            <p:nvPr/>
          </p:nvSpPr>
          <p:spPr bwMode="auto">
            <a:xfrm>
              <a:off x="4239875" y="3837244"/>
              <a:ext cx="378162" cy="269618"/>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1" i="0" u="none" strike="noStrike" kern="120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pic>
          <p:nvPicPr>
            <p:cNvPr id="105" name="Picture 104"/>
            <p:cNvPicPr>
              <a:picLocks noChangeAspect="1"/>
            </p:cNvPicPr>
            <p:nvPr/>
          </p:nvPicPr>
          <p:blipFill>
            <a:blip r:embed="rId5"/>
            <a:stretch>
              <a:fillRect/>
            </a:stretch>
          </p:blipFill>
          <p:spPr>
            <a:xfrm>
              <a:off x="4209130" y="3789317"/>
              <a:ext cx="430406" cy="430406"/>
            </a:xfrm>
            <a:prstGeom prst="rect">
              <a:avLst/>
            </a:prstGeom>
          </p:spPr>
        </p:pic>
      </p:grpSp>
      <p:grpSp>
        <p:nvGrpSpPr>
          <p:cNvPr id="106" name="Group 105"/>
          <p:cNvGrpSpPr/>
          <p:nvPr/>
        </p:nvGrpSpPr>
        <p:grpSpPr>
          <a:xfrm>
            <a:off x="9180314" y="2866523"/>
            <a:ext cx="430406" cy="430406"/>
            <a:chOff x="4209130" y="3789317"/>
            <a:chExt cx="430406" cy="430406"/>
          </a:xfrm>
        </p:grpSpPr>
        <p:sp>
          <p:nvSpPr>
            <p:cNvPr id="107" name="Rectangle 106"/>
            <p:cNvSpPr/>
            <p:nvPr/>
          </p:nvSpPr>
          <p:spPr bwMode="auto">
            <a:xfrm>
              <a:off x="4239875" y="3837244"/>
              <a:ext cx="378162" cy="269618"/>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pic>
          <p:nvPicPr>
            <p:cNvPr id="108" name="Picture 107"/>
            <p:cNvPicPr>
              <a:picLocks noChangeAspect="1"/>
            </p:cNvPicPr>
            <p:nvPr/>
          </p:nvPicPr>
          <p:blipFill>
            <a:blip r:embed="rId5"/>
            <a:stretch>
              <a:fillRect/>
            </a:stretch>
          </p:blipFill>
          <p:spPr>
            <a:xfrm>
              <a:off x="4209130" y="3789317"/>
              <a:ext cx="430406" cy="430406"/>
            </a:xfrm>
            <a:prstGeom prst="rect">
              <a:avLst/>
            </a:prstGeom>
          </p:spPr>
        </p:pic>
      </p:grpSp>
      <p:grpSp>
        <p:nvGrpSpPr>
          <p:cNvPr id="109" name="Group 108"/>
          <p:cNvGrpSpPr/>
          <p:nvPr/>
        </p:nvGrpSpPr>
        <p:grpSpPr>
          <a:xfrm>
            <a:off x="9211787" y="5622212"/>
            <a:ext cx="430406" cy="430406"/>
            <a:chOff x="4209130" y="3789317"/>
            <a:chExt cx="430406" cy="430406"/>
          </a:xfrm>
        </p:grpSpPr>
        <p:sp>
          <p:nvSpPr>
            <p:cNvPr id="110" name="Rectangle 109"/>
            <p:cNvSpPr/>
            <p:nvPr/>
          </p:nvSpPr>
          <p:spPr bwMode="auto">
            <a:xfrm>
              <a:off x="4239875" y="3837244"/>
              <a:ext cx="378162" cy="269618"/>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pic>
          <p:nvPicPr>
            <p:cNvPr id="111" name="Picture 110"/>
            <p:cNvPicPr>
              <a:picLocks noChangeAspect="1"/>
            </p:cNvPicPr>
            <p:nvPr/>
          </p:nvPicPr>
          <p:blipFill>
            <a:blip r:embed="rId5"/>
            <a:stretch>
              <a:fillRect/>
            </a:stretch>
          </p:blipFill>
          <p:spPr>
            <a:xfrm>
              <a:off x="4209130" y="3789317"/>
              <a:ext cx="430406" cy="430406"/>
            </a:xfrm>
            <a:prstGeom prst="rect">
              <a:avLst/>
            </a:prstGeom>
          </p:spPr>
        </p:pic>
      </p:grpSp>
      <p:grpSp>
        <p:nvGrpSpPr>
          <p:cNvPr id="112" name="Group 111"/>
          <p:cNvGrpSpPr/>
          <p:nvPr/>
        </p:nvGrpSpPr>
        <p:grpSpPr>
          <a:xfrm>
            <a:off x="11687485" y="4929747"/>
            <a:ext cx="430406" cy="430406"/>
            <a:chOff x="4209130" y="3789317"/>
            <a:chExt cx="430406" cy="430406"/>
          </a:xfrm>
        </p:grpSpPr>
        <p:sp>
          <p:nvSpPr>
            <p:cNvPr id="113" name="Rectangle 112"/>
            <p:cNvSpPr/>
            <p:nvPr/>
          </p:nvSpPr>
          <p:spPr bwMode="auto">
            <a:xfrm>
              <a:off x="4239875" y="3837244"/>
              <a:ext cx="378162" cy="269618"/>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pic>
          <p:nvPicPr>
            <p:cNvPr id="114" name="Picture 113"/>
            <p:cNvPicPr>
              <a:picLocks noChangeAspect="1"/>
            </p:cNvPicPr>
            <p:nvPr/>
          </p:nvPicPr>
          <p:blipFill>
            <a:blip r:embed="rId5"/>
            <a:stretch>
              <a:fillRect/>
            </a:stretch>
          </p:blipFill>
          <p:spPr>
            <a:xfrm>
              <a:off x="4209130" y="3789317"/>
              <a:ext cx="430406" cy="430406"/>
            </a:xfrm>
            <a:prstGeom prst="rect">
              <a:avLst/>
            </a:prstGeom>
          </p:spPr>
        </p:pic>
      </p:grpSp>
      <p:grpSp>
        <p:nvGrpSpPr>
          <p:cNvPr id="115" name="Group 114"/>
          <p:cNvGrpSpPr/>
          <p:nvPr/>
        </p:nvGrpSpPr>
        <p:grpSpPr>
          <a:xfrm>
            <a:off x="11694364" y="3872306"/>
            <a:ext cx="430406" cy="430406"/>
            <a:chOff x="4209130" y="3789317"/>
            <a:chExt cx="430406" cy="430406"/>
          </a:xfrm>
        </p:grpSpPr>
        <p:sp>
          <p:nvSpPr>
            <p:cNvPr id="116" name="Rectangle 115"/>
            <p:cNvSpPr/>
            <p:nvPr/>
          </p:nvSpPr>
          <p:spPr bwMode="auto">
            <a:xfrm>
              <a:off x="4239875" y="3837244"/>
              <a:ext cx="378162" cy="269618"/>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pic>
          <p:nvPicPr>
            <p:cNvPr id="117" name="Picture 116"/>
            <p:cNvPicPr>
              <a:picLocks noChangeAspect="1"/>
            </p:cNvPicPr>
            <p:nvPr/>
          </p:nvPicPr>
          <p:blipFill>
            <a:blip r:embed="rId5"/>
            <a:stretch>
              <a:fillRect/>
            </a:stretch>
          </p:blipFill>
          <p:spPr>
            <a:xfrm>
              <a:off x="4209130" y="3789317"/>
              <a:ext cx="430406" cy="430406"/>
            </a:xfrm>
            <a:prstGeom prst="rect">
              <a:avLst/>
            </a:prstGeom>
          </p:spPr>
        </p:pic>
      </p:grpSp>
    </p:spTree>
    <p:extLst>
      <p:ext uri="{BB962C8B-B14F-4D97-AF65-F5344CB8AC3E}">
        <p14:creationId xmlns:p14="http://schemas.microsoft.com/office/powerpoint/2010/main" val="23838689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0.00587 -4.58466E-6 L -0.13875 0.29097 " pathEditMode="relative" rAng="0" ptsTypes="AA">
                                      <p:cBhvr>
                                        <p:cTn id="6" dur="2000" fill="hold"/>
                                        <p:tgtEl>
                                          <p:spTgt spid="28"/>
                                        </p:tgtEl>
                                        <p:attrNameLst>
                                          <p:attrName>ppt_x</p:attrName>
                                          <p:attrName>ppt_y</p:attrName>
                                        </p:attrNameLst>
                                      </p:cBhvr>
                                      <p:rCtr x="-7238" y="14548"/>
                                    </p:animMotion>
                                  </p:childTnLst>
                                </p:cTn>
                              </p:par>
                              <p:par>
                                <p:cTn id="7" presetID="42" presetClass="path" presetSubtype="0" accel="50000" decel="50000" fill="hold" nodeType="withEffect">
                                  <p:stCondLst>
                                    <p:cond delay="0"/>
                                  </p:stCondLst>
                                  <p:childTnLst>
                                    <p:animMotion origin="layout" path="M 0.0083 0.0009 L -0.16198 0.4049 " pathEditMode="relative" rAng="0" ptsTypes="AA">
                                      <p:cBhvr>
                                        <p:cTn id="8" dur="2000" fill="hold"/>
                                        <p:tgtEl>
                                          <p:spTgt spid="29"/>
                                        </p:tgtEl>
                                        <p:attrNameLst>
                                          <p:attrName>ppt_x</p:attrName>
                                          <p:attrName>ppt_y</p:attrName>
                                        </p:attrNameLst>
                                      </p:cBhvr>
                                      <p:rCtr x="-8514" y="20200"/>
                                    </p:animMotion>
                                  </p:childTnLst>
                                </p:cTn>
                              </p:par>
                              <p:par>
                                <p:cTn id="9" presetID="42" presetClass="path" presetSubtype="0" accel="50000" decel="50000" fill="hold" nodeType="withEffect">
                                  <p:stCondLst>
                                    <p:cond delay="0"/>
                                  </p:stCondLst>
                                  <p:childTnLst>
                                    <p:animMotion origin="layout" path="M 0.00561 2.54199E-7 L -0.15484 0.49342 " pathEditMode="relative" rAng="0" ptsTypes="AA">
                                      <p:cBhvr>
                                        <p:cTn id="10" dur="2000" fill="hold"/>
                                        <p:tgtEl>
                                          <p:spTgt spid="30"/>
                                        </p:tgtEl>
                                        <p:attrNameLst>
                                          <p:attrName>ppt_x</p:attrName>
                                          <p:attrName>ppt_y</p:attrName>
                                        </p:attrNameLst>
                                      </p:cBhvr>
                                      <p:rCtr x="-8029" y="24671"/>
                                    </p:animMotion>
                                  </p:childTnLst>
                                </p:cTn>
                              </p:par>
                            </p:childTnLst>
                          </p:cTn>
                        </p:par>
                        <p:par>
                          <p:cTn id="11" fill="hold">
                            <p:stCondLst>
                              <p:cond delay="2000"/>
                            </p:stCondLst>
                            <p:childTnLst>
                              <p:par>
                                <p:cTn id="12" presetID="42" presetClass="path" presetSubtype="0" accel="50000" decel="50000" fill="hold" grpId="0" nodeType="afterEffect">
                                  <p:stCondLst>
                                    <p:cond delay="0"/>
                                  </p:stCondLst>
                                  <p:childTnLst>
                                    <p:animMotion origin="layout" path="M 2.4432E-6 -2.55561E-6 L -0.08936 0.28121 " pathEditMode="relative" rAng="0" ptsTypes="AA">
                                      <p:cBhvr>
                                        <p:cTn id="13" dur="2000" fill="hold"/>
                                        <p:tgtEl>
                                          <p:spTgt spid="12"/>
                                        </p:tgtEl>
                                        <p:attrNameLst>
                                          <p:attrName>ppt_x</p:attrName>
                                          <p:attrName>ppt_y</p:attrName>
                                        </p:attrNameLst>
                                      </p:cBhvr>
                                      <p:rCtr x="-4468" y="14049"/>
                                    </p:animMotion>
                                  </p:childTnLst>
                                </p:cTn>
                              </p:par>
                              <p:par>
                                <p:cTn id="14" presetID="42" presetClass="path" presetSubtype="0" accel="50000" decel="50000" fill="hold" grpId="0" nodeType="withEffect">
                                  <p:stCondLst>
                                    <p:cond delay="0"/>
                                  </p:stCondLst>
                                  <p:childTnLst>
                                    <p:animMotion origin="layout" path="M 1.87644E-6 -4.08534E-8 L -0.21764 0.39719 " pathEditMode="relative" rAng="0" ptsTypes="AA">
                                      <p:cBhvr>
                                        <p:cTn id="15" dur="2000" fill="hold"/>
                                        <p:tgtEl>
                                          <p:spTgt spid="15"/>
                                        </p:tgtEl>
                                        <p:attrNameLst>
                                          <p:attrName>ppt_x</p:attrName>
                                          <p:attrName>ppt_y</p:attrName>
                                        </p:attrNameLst>
                                      </p:cBhvr>
                                      <p:rCtr x="-10888" y="19859"/>
                                    </p:animMotion>
                                  </p:childTnLst>
                                </p:cTn>
                              </p:par>
                              <p:par>
                                <p:cTn id="16" presetID="42" presetClass="path" presetSubtype="0" accel="50000" decel="50000" fill="hold" grpId="0" nodeType="withEffect">
                                  <p:stCondLst>
                                    <p:cond delay="0"/>
                                  </p:stCondLst>
                                  <p:childTnLst>
                                    <p:animMotion origin="layout" path="M 4.59535E-8 -4.335E-6 L -0.1482 0.27985 " pathEditMode="relative" rAng="0" ptsTypes="AA">
                                      <p:cBhvr>
                                        <p:cTn id="17" dur="2000" fill="hold"/>
                                        <p:tgtEl>
                                          <p:spTgt spid="38"/>
                                        </p:tgtEl>
                                        <p:attrNameLst>
                                          <p:attrName>ppt_x</p:attrName>
                                          <p:attrName>ppt_y</p:attrName>
                                        </p:attrNameLst>
                                      </p:cBhvr>
                                      <p:rCtr x="-7416" y="13981"/>
                                    </p:animMotion>
                                  </p:childTnLst>
                                </p:cTn>
                              </p:par>
                              <p:par>
                                <p:cTn id="18" presetID="42" presetClass="path" presetSubtype="0" accel="50000" decel="50000" fill="hold" grpId="0" nodeType="withEffect">
                                  <p:stCondLst>
                                    <p:cond delay="0"/>
                                  </p:stCondLst>
                                  <p:childTnLst>
                                    <p:animMotion origin="layout" path="M 4.59535E-8 -2.55561E-6 L -0.04927 0.42284 " pathEditMode="relative" rAng="0" ptsTypes="AA">
                                      <p:cBhvr>
                                        <p:cTn id="19" dur="2000" fill="hold"/>
                                        <p:tgtEl>
                                          <p:spTgt spid="39"/>
                                        </p:tgtEl>
                                        <p:attrNameLst>
                                          <p:attrName>ppt_x</p:attrName>
                                          <p:attrName>ppt_y</p:attrName>
                                        </p:attrNameLst>
                                      </p:cBhvr>
                                      <p:rCtr x="-2464" y="21130"/>
                                    </p:animMotion>
                                  </p:childTnLst>
                                </p:cTn>
                              </p:par>
                              <p:par>
                                <p:cTn id="20" presetID="42" presetClass="path" presetSubtype="0" accel="50000" decel="50000" fill="hold" grpId="0" nodeType="withEffect">
                                  <p:stCondLst>
                                    <p:cond delay="0"/>
                                  </p:stCondLst>
                                  <p:childTnLst>
                                    <p:animMotion origin="layout" path="M -3.50013E-6 3.38629E-6 L -0.00663 0.35474 " pathEditMode="relative" rAng="0" ptsTypes="AA">
                                      <p:cBhvr>
                                        <p:cTn id="21" dur="2000" fill="hold"/>
                                        <p:tgtEl>
                                          <p:spTgt spid="20"/>
                                        </p:tgtEl>
                                        <p:attrNameLst>
                                          <p:attrName>ppt_x</p:attrName>
                                          <p:attrName>ppt_y</p:attrName>
                                        </p:attrNameLst>
                                      </p:cBhvr>
                                      <p:rCtr x="-332" y="17726"/>
                                    </p:animMotion>
                                  </p:childTnLst>
                                </p:cTn>
                              </p:par>
                              <p:par>
                                <p:cTn id="22" presetID="42" presetClass="path" presetSubtype="0" accel="50000" decel="50000" fill="hold" grpId="0" nodeType="withEffect">
                                  <p:stCondLst>
                                    <p:cond delay="0"/>
                                  </p:stCondLst>
                                  <p:childTnLst>
                                    <p:animMotion origin="layout" path="M -3.71968E-6 1.93827E-6 L -0.02795 0.32297 " pathEditMode="relative" rAng="0" ptsTypes="AA">
                                      <p:cBhvr>
                                        <p:cTn id="23" dur="2000" fill="hold"/>
                                        <p:tgtEl>
                                          <p:spTgt spid="41"/>
                                        </p:tgtEl>
                                        <p:attrNameLst>
                                          <p:attrName>ppt_x</p:attrName>
                                          <p:attrName>ppt_y</p:attrName>
                                        </p:attrNameLst>
                                      </p:cBhvr>
                                      <p:rCtr x="-1404" y="16137"/>
                                    </p:animMotion>
                                  </p:childTnLst>
                                </p:cTn>
                              </p:par>
                              <p:par>
                                <p:cTn id="24" presetID="42" presetClass="path" presetSubtype="0" accel="50000" decel="50000" fill="hold" grpId="0" nodeType="withEffect">
                                  <p:stCondLst>
                                    <p:cond delay="0"/>
                                  </p:stCondLst>
                                  <p:childTnLst>
                                    <p:animMotion origin="layout" path="M -3.91626E-6 -4.52565E-6 L -0.05667 0.51635 " pathEditMode="relative" rAng="0" ptsTypes="AA">
                                      <p:cBhvr>
                                        <p:cTn id="25" dur="2000" fill="hold"/>
                                        <p:tgtEl>
                                          <p:spTgt spid="43"/>
                                        </p:tgtEl>
                                        <p:attrNameLst>
                                          <p:attrName>ppt_x</p:attrName>
                                          <p:attrName>ppt_y</p:attrName>
                                        </p:attrNameLst>
                                      </p:cBhvr>
                                      <p:rCtr x="-2834" y="25806"/>
                                    </p:animMotion>
                                  </p:childTnLst>
                                </p:cTn>
                              </p:par>
                              <p:par>
                                <p:cTn id="26" presetID="42" presetClass="path" presetSubtype="0" accel="50000" decel="50000" fill="hold" grpId="0" nodeType="withEffect">
                                  <p:stCondLst>
                                    <p:cond delay="0"/>
                                  </p:stCondLst>
                                  <p:childTnLst>
                                    <p:animMotion origin="layout" path="M 3.55885E-6 -4.54834E-6 L -0.34057 0.4065 " pathEditMode="relative" rAng="0" ptsTypes="AA">
                                      <p:cBhvr>
                                        <p:cTn id="27" dur="2000" fill="hold"/>
                                        <p:tgtEl>
                                          <p:spTgt spid="40"/>
                                        </p:tgtEl>
                                        <p:attrNameLst>
                                          <p:attrName>ppt_x</p:attrName>
                                          <p:attrName>ppt_y</p:attrName>
                                        </p:attrNameLst>
                                      </p:cBhvr>
                                      <p:rCtr x="-17028" y="20313"/>
                                    </p:animMotion>
                                  </p:childTnLst>
                                </p:cTn>
                              </p:par>
                              <p:par>
                                <p:cTn id="28" presetID="42" presetClass="path" presetSubtype="0" accel="50000" decel="50000" fill="hold" grpId="0" nodeType="withEffect">
                                  <p:stCondLst>
                                    <p:cond delay="0"/>
                                  </p:stCondLst>
                                  <p:childTnLst>
                                    <p:animMotion origin="layout" path="M -4.58259E-6 -1.31185E-6 L -0.06944 0.23831 " pathEditMode="relative" rAng="0" ptsTypes="AA">
                                      <p:cBhvr>
                                        <p:cTn id="29" dur="2000" fill="hold"/>
                                        <p:tgtEl>
                                          <p:spTgt spid="18"/>
                                        </p:tgtEl>
                                        <p:attrNameLst>
                                          <p:attrName>ppt_x</p:attrName>
                                          <p:attrName>ppt_y</p:attrName>
                                        </p:attrNameLst>
                                      </p:cBhvr>
                                      <p:rCtr x="-3472" y="11916"/>
                                    </p:animMotion>
                                  </p:childTnLst>
                                </p:cTn>
                              </p:par>
                              <p:par>
                                <p:cTn id="30" presetID="42" presetClass="path" presetSubtype="0" accel="50000" decel="50000" fill="hold" grpId="0" nodeType="withEffect">
                                  <p:stCondLst>
                                    <p:cond delay="0"/>
                                  </p:stCondLst>
                                  <p:childTnLst>
                                    <p:animMotion origin="layout" path="M -5.48889E-7 -1.31185E-6 L -0.15484 0.58602 " pathEditMode="relative" rAng="0" ptsTypes="AA">
                                      <p:cBhvr>
                                        <p:cTn id="31" dur="2000" fill="hold"/>
                                        <p:tgtEl>
                                          <p:spTgt spid="13"/>
                                        </p:tgtEl>
                                        <p:attrNameLst>
                                          <p:attrName>ppt_x</p:attrName>
                                          <p:attrName>ppt_y</p:attrName>
                                        </p:attrNameLst>
                                      </p:cBhvr>
                                      <p:rCtr x="-7748" y="29301"/>
                                    </p:animMotion>
                                  </p:childTnLst>
                                </p:cTn>
                              </p:par>
                              <p:par>
                                <p:cTn id="32" presetID="42" presetClass="path" presetSubtype="0" accel="50000" decel="50000" fill="hold" grpId="0" nodeType="withEffect">
                                  <p:stCondLst>
                                    <p:cond delay="0"/>
                                  </p:stCondLst>
                                  <p:childTnLst>
                                    <p:animMotion origin="layout" path="M 2.65509E-7 1.02587E-6 L -0.10391 0.65501 " pathEditMode="relative" rAng="0" ptsTypes="AA">
                                      <p:cBhvr>
                                        <p:cTn id="33" dur="2000" fill="hold"/>
                                        <p:tgtEl>
                                          <p:spTgt spid="22"/>
                                        </p:tgtEl>
                                        <p:attrNameLst>
                                          <p:attrName>ppt_x</p:attrName>
                                          <p:attrName>ppt_y</p:attrName>
                                        </p:attrNameLst>
                                      </p:cBhvr>
                                      <p:rCtr x="-5195" y="32751"/>
                                    </p:animMotion>
                                  </p:childTnLst>
                                </p:cTn>
                              </p:par>
                              <p:par>
                                <p:cTn id="34" presetID="42" presetClass="path" presetSubtype="0" accel="50000" decel="50000" fill="hold" grpId="0" nodeType="withEffect">
                                  <p:stCondLst>
                                    <p:cond delay="0"/>
                                  </p:stCondLst>
                                  <p:childTnLst>
                                    <p:animMotion origin="layout" path="M 1.28159E-6 -3.24557E-6 L -0.08948 0.57944 " pathEditMode="relative" rAng="0" ptsTypes="AA">
                                      <p:cBhvr>
                                        <p:cTn id="35" dur="2000" fill="hold"/>
                                        <p:tgtEl>
                                          <p:spTgt spid="19"/>
                                        </p:tgtEl>
                                        <p:attrNameLst>
                                          <p:attrName>ppt_x</p:attrName>
                                          <p:attrName>ppt_y</p:attrName>
                                        </p:attrNameLst>
                                      </p:cBhvr>
                                      <p:rCtr x="-4480" y="28961"/>
                                    </p:animMotion>
                                  </p:childTnLst>
                                </p:cTn>
                              </p:par>
                              <p:par>
                                <p:cTn id="36" presetID="42" presetClass="path" presetSubtype="0" accel="50000" decel="50000" fill="hold" grpId="0" nodeType="withEffect">
                                  <p:stCondLst>
                                    <p:cond delay="0"/>
                                  </p:stCondLst>
                                  <p:childTnLst>
                                    <p:animMotion origin="layout" path="M -2.33342E-6 -2.72356E-6 L -0.27891 0.46346 " pathEditMode="relative" rAng="0" ptsTypes="AA">
                                      <p:cBhvr>
                                        <p:cTn id="37" dur="2000" fill="hold"/>
                                        <p:tgtEl>
                                          <p:spTgt spid="44"/>
                                        </p:tgtEl>
                                        <p:attrNameLst>
                                          <p:attrName>ppt_x</p:attrName>
                                          <p:attrName>ppt_y</p:attrName>
                                        </p:attrNameLst>
                                      </p:cBhvr>
                                      <p:rCtr x="-13952" y="23173"/>
                                    </p:animMotion>
                                  </p:childTnLst>
                                </p:cTn>
                              </p:par>
                              <p:par>
                                <p:cTn id="38" presetID="42" presetClass="path" presetSubtype="0" accel="50000" decel="50000" fill="hold" grpId="0" nodeType="withEffect">
                                  <p:stCondLst>
                                    <p:cond delay="0"/>
                                  </p:stCondLst>
                                  <p:childTnLst>
                                    <p:animMotion origin="layout" path="M 1.35308E-6 4.06264E-6 L -0.32589 0.38198 " pathEditMode="relative" rAng="0" ptsTypes="AA">
                                      <p:cBhvr>
                                        <p:cTn id="39" dur="2000" fill="hold"/>
                                        <p:tgtEl>
                                          <p:spTgt spid="14"/>
                                        </p:tgtEl>
                                        <p:attrNameLst>
                                          <p:attrName>ppt_x</p:attrName>
                                          <p:attrName>ppt_y</p:attrName>
                                        </p:attrNameLst>
                                      </p:cBhvr>
                                      <p:rCtr x="-16301" y="19088"/>
                                    </p:animMotion>
                                  </p:childTnLst>
                                </p:cTn>
                              </p:par>
                              <p:par>
                                <p:cTn id="40" presetID="42" presetClass="path" presetSubtype="0" accel="50000" decel="50000" fill="hold" grpId="0" nodeType="withEffect">
                                  <p:stCondLst>
                                    <p:cond delay="0"/>
                                  </p:stCondLst>
                                  <p:childTnLst>
                                    <p:animMotion origin="layout" path="M 1.6339E-7 1.54789E-6 L -0.33138 0.52678 " pathEditMode="relative" rAng="0" ptsTypes="AA">
                                      <p:cBhvr>
                                        <p:cTn id="41" dur="2000" fill="hold"/>
                                        <p:tgtEl>
                                          <p:spTgt spid="42"/>
                                        </p:tgtEl>
                                        <p:attrNameLst>
                                          <p:attrName>ppt_x</p:attrName>
                                          <p:attrName>ppt_y</p:attrName>
                                        </p:attrNameLst>
                                      </p:cBhvr>
                                      <p:rCtr x="-16569" y="26328"/>
                                    </p:animMotion>
                                  </p:childTnLst>
                                </p:cTn>
                              </p:par>
                              <p:par>
                                <p:cTn id="42" presetID="42" presetClass="path" presetSubtype="0" accel="50000" decel="50000" fill="hold" grpId="0" nodeType="withEffect">
                                  <p:stCondLst>
                                    <p:cond delay="0"/>
                                  </p:stCondLst>
                                  <p:childTnLst>
                                    <p:animMotion origin="layout" path="M -2.85423E-6 1.89287E-6 L -0.21955 0.54607 " pathEditMode="relative" rAng="0" ptsTypes="AA">
                                      <p:cBhvr>
                                        <p:cTn id="43" dur="2000" fill="hold"/>
                                        <p:tgtEl>
                                          <p:spTgt spid="16"/>
                                        </p:tgtEl>
                                        <p:attrNameLst>
                                          <p:attrName>ppt_x</p:attrName>
                                          <p:attrName>ppt_y</p:attrName>
                                        </p:attrNameLst>
                                      </p:cBhvr>
                                      <p:rCtr x="-10978" y="27304"/>
                                    </p:animMotion>
                                  </p:childTnLst>
                                </p:cTn>
                              </p:par>
                              <p:par>
                                <p:cTn id="44" presetID="42" presetClass="path" presetSubtype="0" accel="50000" decel="50000" fill="hold" grpId="0" nodeType="withEffect">
                                  <p:stCondLst>
                                    <p:cond delay="0"/>
                                  </p:stCondLst>
                                  <p:childTnLst>
                                    <p:animMotion origin="layout" path="M 3.75032E-6 3.69496E-6 L -0.21177 0.36178 " pathEditMode="relative" rAng="0" ptsTypes="AA">
                                      <p:cBhvr>
                                        <p:cTn id="45" dur="2000" fill="hold"/>
                                        <p:tgtEl>
                                          <p:spTgt spid="21"/>
                                        </p:tgtEl>
                                        <p:attrNameLst>
                                          <p:attrName>ppt_x</p:attrName>
                                          <p:attrName>ppt_y</p:attrName>
                                        </p:attrNameLst>
                                      </p:cBhvr>
                                      <p:rCtr x="-10595" y="18089"/>
                                    </p:animMotion>
                                  </p:childTnLst>
                                </p:cTn>
                              </p:par>
                              <p:par>
                                <p:cTn id="46" presetID="42" presetClass="path" presetSubtype="0" accel="50000" decel="50000" fill="hold" grpId="0" nodeType="withEffect">
                                  <p:stCondLst>
                                    <p:cond delay="0"/>
                                  </p:stCondLst>
                                  <p:childTnLst>
                                    <p:animMotion origin="layout" path="M -4.4677E-7 -2.72356E-6 L -0.23768 0.46346 " pathEditMode="relative" rAng="0" ptsTypes="AA">
                                      <p:cBhvr>
                                        <p:cTn id="47" dur="2000" fill="hold"/>
                                        <p:tgtEl>
                                          <p:spTgt spid="53"/>
                                        </p:tgtEl>
                                        <p:attrNameLst>
                                          <p:attrName>ppt_x</p:attrName>
                                          <p:attrName>ppt_y</p:attrName>
                                        </p:attrNameLst>
                                      </p:cBhvr>
                                      <p:rCtr x="-11884" y="23173"/>
                                    </p:animMotion>
                                  </p:childTnLst>
                                </p:cTn>
                              </p:par>
                              <p:par>
                                <p:cTn id="48" presetID="42" presetClass="path" presetSubtype="0" accel="50000" decel="50000" fill="hold" grpId="0" nodeType="withEffect">
                                  <p:stCondLst>
                                    <p:cond delay="0"/>
                                  </p:stCondLst>
                                  <p:childTnLst>
                                    <p:animMotion origin="layout" path="M -0.00957 2.26055E-6 L -0.20896 0.66273 " pathEditMode="relative" rAng="0" ptsTypes="AA">
                                      <p:cBhvr>
                                        <p:cTn id="49" dur="2000" fill="hold"/>
                                        <p:tgtEl>
                                          <p:spTgt spid="54"/>
                                        </p:tgtEl>
                                        <p:attrNameLst>
                                          <p:attrName>ppt_x</p:attrName>
                                          <p:attrName>ppt_y</p:attrName>
                                        </p:attrNameLst>
                                      </p:cBhvr>
                                      <p:rCtr x="-9969" y="33137"/>
                                    </p:animMotion>
                                  </p:childTnLst>
                                </p:cTn>
                              </p:par>
                              <p:par>
                                <p:cTn id="50" presetID="42" presetClass="path" presetSubtype="0" accel="50000" decel="50000" fill="hold" grpId="0" nodeType="withEffect">
                                  <p:stCondLst>
                                    <p:cond delay="0"/>
                                  </p:stCondLst>
                                  <p:childTnLst>
                                    <p:animMotion origin="layout" path="M 1.85857E-6 -1.51158E-6 L -0.06115 0.55947 " pathEditMode="relative" rAng="0" ptsTypes="AA">
                                      <p:cBhvr>
                                        <p:cTn id="51" dur="2000" fill="hold"/>
                                        <p:tgtEl>
                                          <p:spTgt spid="56"/>
                                        </p:tgtEl>
                                        <p:attrNameLst>
                                          <p:attrName>ppt_x</p:attrName>
                                          <p:attrName>ppt_y</p:attrName>
                                        </p:attrNameLst>
                                      </p:cBhvr>
                                      <p:rCtr x="-3064" y="27962"/>
                                    </p:animMotion>
                                  </p:childTnLst>
                                </p:cTn>
                              </p:par>
                              <p:par>
                                <p:cTn id="52" presetID="42" presetClass="path" presetSubtype="0" accel="50000" decel="50000" fill="hold" grpId="0" nodeType="withEffect">
                                  <p:stCondLst>
                                    <p:cond delay="0"/>
                                  </p:stCondLst>
                                  <p:childTnLst>
                                    <p:animMotion origin="layout" path="M -4.43707E-6 5.03858E-7 L -0.14475 0.23763 " pathEditMode="relative" rAng="0" ptsTypes="AA">
                                      <p:cBhvr>
                                        <p:cTn id="53" dur="2000" fill="hold"/>
                                        <p:tgtEl>
                                          <p:spTgt spid="57"/>
                                        </p:tgtEl>
                                        <p:attrNameLst>
                                          <p:attrName>ppt_x</p:attrName>
                                          <p:attrName>ppt_y</p:attrName>
                                        </p:attrNameLst>
                                      </p:cBhvr>
                                      <p:rCtr x="-7238" y="11870"/>
                                    </p:animMotion>
                                  </p:childTnLst>
                                </p:cTn>
                              </p:par>
                              <p:par>
                                <p:cTn id="54" presetID="42" presetClass="path" presetSubtype="0" accel="50000" decel="50000" fill="hold" grpId="0" nodeType="withEffect">
                                  <p:stCondLst>
                                    <p:cond delay="0"/>
                                  </p:stCondLst>
                                  <p:childTnLst>
                                    <p:animMotion origin="layout" path="M -2.33852E-6 4.27599E-6 L 0.01711 0.53245 " pathEditMode="relative" rAng="0" ptsTypes="AA">
                                      <p:cBhvr>
                                        <p:cTn id="55" dur="2000" fill="hold"/>
                                        <p:tgtEl>
                                          <p:spTgt spid="58"/>
                                        </p:tgtEl>
                                        <p:attrNameLst>
                                          <p:attrName>ppt_x</p:attrName>
                                          <p:attrName>ppt_y</p:attrName>
                                        </p:attrNameLst>
                                      </p:cBhvr>
                                      <p:rCtr x="855" y="26623"/>
                                    </p:animMotion>
                                  </p:childTnLst>
                                </p:cTn>
                              </p:par>
                            </p:childTnLst>
                          </p:cTn>
                        </p:par>
                        <p:par>
                          <p:cTn id="56" fill="hold">
                            <p:stCondLst>
                              <p:cond delay="4000"/>
                            </p:stCondLst>
                            <p:childTnLst>
                              <p:par>
                                <p:cTn id="57" presetID="10" presetClass="entr" presetSubtype="0" fill="hold" nodeType="afterEffect">
                                  <p:stCondLst>
                                    <p:cond delay="1000"/>
                                  </p:stCondLst>
                                  <p:childTnLst>
                                    <p:set>
                                      <p:cBhvr>
                                        <p:cTn id="58" dur="1" fill="hold">
                                          <p:stCondLst>
                                            <p:cond delay="0"/>
                                          </p:stCondLst>
                                        </p:cTn>
                                        <p:tgtEl>
                                          <p:spTgt spid="72"/>
                                        </p:tgtEl>
                                        <p:attrNameLst>
                                          <p:attrName>style.visibility</p:attrName>
                                        </p:attrNameLst>
                                      </p:cBhvr>
                                      <p:to>
                                        <p:strVal val="visible"/>
                                      </p:to>
                                    </p:set>
                                    <p:animEffect transition="in" filter="fade">
                                      <p:cBhvr>
                                        <p:cTn id="59" dur="500"/>
                                        <p:tgtEl>
                                          <p:spTgt spid="72"/>
                                        </p:tgtEl>
                                      </p:cBhvr>
                                    </p:animEffect>
                                  </p:childTnLst>
                                </p:cTn>
                              </p:par>
                            </p:childTnLst>
                          </p:cTn>
                        </p:par>
                        <p:par>
                          <p:cTn id="60" fill="hold">
                            <p:stCondLst>
                              <p:cond delay="5500"/>
                            </p:stCondLst>
                            <p:childTnLst>
                              <p:par>
                                <p:cTn id="61" presetID="10" presetClass="entr" presetSubtype="0" fill="hold" nodeType="afterEffect">
                                  <p:stCondLst>
                                    <p:cond delay="0"/>
                                  </p:stCondLst>
                                  <p:childTnLst>
                                    <p:set>
                                      <p:cBhvr>
                                        <p:cTn id="62" dur="1" fill="hold">
                                          <p:stCondLst>
                                            <p:cond delay="0"/>
                                          </p:stCondLst>
                                        </p:cTn>
                                        <p:tgtEl>
                                          <p:spTgt spid="75"/>
                                        </p:tgtEl>
                                        <p:attrNameLst>
                                          <p:attrName>style.visibility</p:attrName>
                                        </p:attrNameLst>
                                      </p:cBhvr>
                                      <p:to>
                                        <p:strVal val="visible"/>
                                      </p:to>
                                    </p:set>
                                    <p:animEffect transition="in" filter="fade">
                                      <p:cBhvr>
                                        <p:cTn id="63" dur="500"/>
                                        <p:tgtEl>
                                          <p:spTgt spid="75"/>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66"/>
                                        </p:tgtEl>
                                        <p:attrNameLst>
                                          <p:attrName>style.visibility</p:attrName>
                                        </p:attrNameLst>
                                      </p:cBhvr>
                                      <p:to>
                                        <p:strVal val="visible"/>
                                      </p:to>
                                    </p:set>
                                    <p:animEffect transition="in" filter="fade">
                                      <p:cBhvr>
                                        <p:cTn id="68" dur="500"/>
                                        <p:tgtEl>
                                          <p:spTgt spid="66"/>
                                        </p:tgtEl>
                                      </p:cBhvr>
                                    </p:animEffect>
                                  </p:childTnLst>
                                </p:cTn>
                              </p:par>
                            </p:childTnLst>
                          </p:cTn>
                        </p:par>
                        <p:par>
                          <p:cTn id="69" fill="hold">
                            <p:stCondLst>
                              <p:cond delay="500"/>
                            </p:stCondLst>
                            <p:childTnLst>
                              <p:par>
                                <p:cTn id="70" presetID="10" presetClass="entr" presetSubtype="0" fill="hold" nodeType="afterEffect">
                                  <p:stCondLst>
                                    <p:cond delay="0"/>
                                  </p:stCondLst>
                                  <p:childTnLst>
                                    <p:set>
                                      <p:cBhvr>
                                        <p:cTn id="71" dur="1" fill="hold">
                                          <p:stCondLst>
                                            <p:cond delay="0"/>
                                          </p:stCondLst>
                                        </p:cTn>
                                        <p:tgtEl>
                                          <p:spTgt spid="78"/>
                                        </p:tgtEl>
                                        <p:attrNameLst>
                                          <p:attrName>style.visibility</p:attrName>
                                        </p:attrNameLst>
                                      </p:cBhvr>
                                      <p:to>
                                        <p:strVal val="visible"/>
                                      </p:to>
                                    </p:set>
                                    <p:animEffect transition="in" filter="fade">
                                      <p:cBhvr>
                                        <p:cTn id="72"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P spid="16" grpId="0" animBg="1"/>
      <p:bldP spid="18" grpId="0" animBg="1"/>
      <p:bldP spid="19" grpId="0" animBg="1"/>
      <p:bldP spid="20" grpId="0" animBg="1"/>
      <p:bldP spid="21" grpId="0" animBg="1"/>
      <p:bldP spid="22" grpId="0" animBg="1"/>
      <p:bldP spid="38" grpId="0" animBg="1"/>
      <p:bldP spid="39" grpId="0" animBg="1"/>
      <p:bldP spid="40" grpId="0" animBg="1"/>
      <p:bldP spid="41" grpId="0" animBg="1"/>
      <p:bldP spid="42" grpId="0" animBg="1"/>
      <p:bldP spid="43" grpId="0" animBg="1"/>
      <p:bldP spid="44" grpId="0" animBg="1"/>
      <p:bldP spid="53" grpId="0" animBg="1"/>
      <p:bldP spid="54" grpId="0" animBg="1"/>
      <p:bldP spid="56" grpId="0" animBg="1"/>
      <p:bldP spid="57" grpId="0" animBg="1"/>
      <p:bldP spid="58"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lowchart: Magnetic Disk 5"/>
          <p:cNvSpPr/>
          <p:nvPr/>
        </p:nvSpPr>
        <p:spPr>
          <a:xfrm>
            <a:off x="1679942" y="4971404"/>
            <a:ext cx="2168747" cy="1673036"/>
          </a:xfrm>
          <a:prstGeom prst="flowChartMagneticDisk">
            <a:avLst/>
          </a:prstGeom>
          <a:solidFill>
            <a:srgbClr val="92D050"/>
          </a:solidFill>
          <a:ln w="15875" cap="flat" cmpd="sng" algn="ctr">
            <a:solidFill>
              <a:sysClr val="window" lastClr="FFFFFF"/>
            </a:solidFill>
            <a:prstDash val="solid"/>
            <a:headEnd type="none" w="med" len="med"/>
            <a:tailEnd type="none" w="med" len="med"/>
          </a:ln>
          <a:effectLst/>
        </p:spPr>
        <p:txBody>
          <a:bodyPr lIns="93234" tIns="93234" rIns="34967" bIns="34967" rtlCol="0" anchor="b" anchorCtr="0"/>
          <a:lstStyle/>
          <a:p>
            <a:pPr marL="0" marR="0" lvl="0" indent="0" algn="ctr" defTabSz="950596"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a:ln>
                <a:noFill/>
              </a:ln>
              <a:solidFill>
                <a:srgbClr val="000000"/>
              </a:solidFill>
              <a:effectLst/>
              <a:uLnTx/>
              <a:uFillTx/>
              <a:latin typeface="Segoe UI"/>
              <a:ea typeface="Segoe UI" pitchFamily="34" charset="0"/>
              <a:cs typeface="Segoe UI" pitchFamily="34" charset="0"/>
            </a:endParaRPr>
          </a:p>
        </p:txBody>
      </p:sp>
      <p:grpSp>
        <p:nvGrpSpPr>
          <p:cNvPr id="7" name="Group 6"/>
          <p:cNvGrpSpPr/>
          <p:nvPr/>
        </p:nvGrpSpPr>
        <p:grpSpPr>
          <a:xfrm>
            <a:off x="1922461" y="5630862"/>
            <a:ext cx="274413" cy="336378"/>
            <a:chOff x="4818580" y="4212404"/>
            <a:chExt cx="441789" cy="544531"/>
          </a:xfrm>
        </p:grpSpPr>
        <p:sp>
          <p:nvSpPr>
            <p:cNvPr id="8" name="Rectangle 7"/>
            <p:cNvSpPr/>
            <p:nvPr/>
          </p:nvSpPr>
          <p:spPr>
            <a:xfrm>
              <a:off x="4818580" y="4212404"/>
              <a:ext cx="441789" cy="544531"/>
            </a:xfrm>
            <a:prstGeom prst="rect">
              <a:avLst/>
            </a:prstGeom>
            <a:noFill/>
            <a:ln w="15875" cap="flat" cmpd="sng" algn="ctr">
              <a:solidFill>
                <a:sysClr val="window" lastClr="FFFFFF"/>
              </a:solidFill>
              <a:prstDash val="solid"/>
              <a:miter lim="800000"/>
            </a:ln>
            <a:effectLst/>
          </p:spPr>
          <p:txBody>
            <a:bodyPr rtlCol="0" anchor="ctr"/>
            <a:lstStyle/>
            <a:p>
              <a:pPr marL="0" marR="0" lvl="0" indent="0" algn="ctr" defTabSz="93241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9" name="Rectangle 8"/>
            <p:cNvSpPr/>
            <p:nvPr/>
          </p:nvSpPr>
          <p:spPr>
            <a:xfrm>
              <a:off x="4818580" y="4212405"/>
              <a:ext cx="441789" cy="113016"/>
            </a:xfrm>
            <a:prstGeom prst="rect">
              <a:avLst/>
            </a:prstGeom>
            <a:noFill/>
            <a:ln w="15875" cap="flat" cmpd="sng" algn="ctr">
              <a:solidFill>
                <a:sysClr val="window" lastClr="FFFFFF"/>
              </a:solidFill>
              <a:prstDash val="solid"/>
              <a:miter lim="800000"/>
            </a:ln>
            <a:effectLst/>
          </p:spPr>
          <p:txBody>
            <a:bodyPr rtlCol="0" anchor="ctr"/>
            <a:lstStyle/>
            <a:p>
              <a:pPr marL="0" marR="0" lvl="0" indent="0" algn="ctr" defTabSz="93241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Calibri" panose="020F0502020204030204"/>
                <a:ea typeface="+mn-ea"/>
                <a:cs typeface="+mn-cs"/>
              </a:endParaRPr>
            </a:p>
          </p:txBody>
        </p:sp>
      </p:grpSp>
      <p:grpSp>
        <p:nvGrpSpPr>
          <p:cNvPr id="10" name="Group 9"/>
          <p:cNvGrpSpPr/>
          <p:nvPr/>
        </p:nvGrpSpPr>
        <p:grpSpPr>
          <a:xfrm>
            <a:off x="2373916" y="5630862"/>
            <a:ext cx="274413" cy="336378"/>
            <a:chOff x="4818580" y="4212404"/>
            <a:chExt cx="441789" cy="544531"/>
          </a:xfrm>
        </p:grpSpPr>
        <p:sp>
          <p:nvSpPr>
            <p:cNvPr id="11" name="Rectangle 10"/>
            <p:cNvSpPr/>
            <p:nvPr/>
          </p:nvSpPr>
          <p:spPr>
            <a:xfrm>
              <a:off x="4818580" y="4212404"/>
              <a:ext cx="441789" cy="544531"/>
            </a:xfrm>
            <a:prstGeom prst="rect">
              <a:avLst/>
            </a:prstGeom>
            <a:noFill/>
            <a:ln w="15875" cap="flat" cmpd="sng" algn="ctr">
              <a:solidFill>
                <a:sysClr val="window" lastClr="FFFFFF"/>
              </a:solidFill>
              <a:prstDash val="solid"/>
              <a:miter lim="800000"/>
            </a:ln>
            <a:effectLst/>
          </p:spPr>
          <p:txBody>
            <a:bodyPr rtlCol="0" anchor="ctr"/>
            <a:lstStyle/>
            <a:p>
              <a:pPr marL="0" marR="0" lvl="0" indent="0" algn="ctr" defTabSz="93241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12" name="Rectangle 11"/>
            <p:cNvSpPr/>
            <p:nvPr/>
          </p:nvSpPr>
          <p:spPr>
            <a:xfrm>
              <a:off x="4818580" y="4212405"/>
              <a:ext cx="441789" cy="113016"/>
            </a:xfrm>
            <a:prstGeom prst="rect">
              <a:avLst/>
            </a:prstGeom>
            <a:noFill/>
            <a:ln w="15875" cap="flat" cmpd="sng" algn="ctr">
              <a:solidFill>
                <a:sysClr val="window" lastClr="FFFFFF"/>
              </a:solidFill>
              <a:prstDash val="solid"/>
              <a:miter lim="800000"/>
            </a:ln>
            <a:effectLst/>
          </p:spPr>
          <p:txBody>
            <a:bodyPr rtlCol="0" anchor="ctr"/>
            <a:lstStyle/>
            <a:p>
              <a:pPr marL="0" marR="0" lvl="0" indent="0" algn="ctr" defTabSz="93241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Calibri" panose="020F0502020204030204"/>
                <a:ea typeface="+mn-ea"/>
                <a:cs typeface="+mn-cs"/>
              </a:endParaRPr>
            </a:p>
          </p:txBody>
        </p:sp>
      </p:grpSp>
      <p:grpSp>
        <p:nvGrpSpPr>
          <p:cNvPr id="13" name="Group 12"/>
          <p:cNvGrpSpPr/>
          <p:nvPr/>
        </p:nvGrpSpPr>
        <p:grpSpPr>
          <a:xfrm>
            <a:off x="2825371" y="5630862"/>
            <a:ext cx="274413" cy="336378"/>
            <a:chOff x="4818580" y="4212404"/>
            <a:chExt cx="441789" cy="544531"/>
          </a:xfrm>
        </p:grpSpPr>
        <p:sp>
          <p:nvSpPr>
            <p:cNvPr id="14" name="Rectangle 13"/>
            <p:cNvSpPr/>
            <p:nvPr/>
          </p:nvSpPr>
          <p:spPr>
            <a:xfrm>
              <a:off x="4818580" y="4212404"/>
              <a:ext cx="441789" cy="544531"/>
            </a:xfrm>
            <a:prstGeom prst="rect">
              <a:avLst/>
            </a:prstGeom>
            <a:noFill/>
            <a:ln w="15875" cap="flat" cmpd="sng" algn="ctr">
              <a:solidFill>
                <a:sysClr val="window" lastClr="FFFFFF"/>
              </a:solidFill>
              <a:prstDash val="solid"/>
              <a:miter lim="800000"/>
            </a:ln>
            <a:effectLst/>
          </p:spPr>
          <p:txBody>
            <a:bodyPr rtlCol="0" anchor="ctr"/>
            <a:lstStyle/>
            <a:p>
              <a:pPr marL="0" marR="0" lvl="0" indent="0" algn="ctr" defTabSz="93241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15" name="Rectangle 14"/>
            <p:cNvSpPr/>
            <p:nvPr/>
          </p:nvSpPr>
          <p:spPr>
            <a:xfrm>
              <a:off x="4818580" y="4212405"/>
              <a:ext cx="441789" cy="113016"/>
            </a:xfrm>
            <a:prstGeom prst="rect">
              <a:avLst/>
            </a:prstGeom>
            <a:noFill/>
            <a:ln w="15875" cap="flat" cmpd="sng" algn="ctr">
              <a:solidFill>
                <a:sysClr val="window" lastClr="FFFFFF"/>
              </a:solidFill>
              <a:prstDash val="solid"/>
              <a:miter lim="800000"/>
            </a:ln>
            <a:effectLst/>
          </p:spPr>
          <p:txBody>
            <a:bodyPr rtlCol="0" anchor="ctr"/>
            <a:lstStyle/>
            <a:p>
              <a:pPr marL="0" marR="0" lvl="0" indent="0" algn="ctr" defTabSz="93241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Calibri" panose="020F0502020204030204"/>
                <a:ea typeface="+mn-ea"/>
                <a:cs typeface="+mn-cs"/>
              </a:endParaRPr>
            </a:p>
          </p:txBody>
        </p:sp>
      </p:grpSp>
      <p:grpSp>
        <p:nvGrpSpPr>
          <p:cNvPr id="16" name="Group 15"/>
          <p:cNvGrpSpPr/>
          <p:nvPr/>
        </p:nvGrpSpPr>
        <p:grpSpPr>
          <a:xfrm>
            <a:off x="3276824" y="5630862"/>
            <a:ext cx="274413" cy="336378"/>
            <a:chOff x="4818580" y="4212404"/>
            <a:chExt cx="441789" cy="544531"/>
          </a:xfrm>
        </p:grpSpPr>
        <p:sp>
          <p:nvSpPr>
            <p:cNvPr id="17" name="Rectangle 16"/>
            <p:cNvSpPr/>
            <p:nvPr/>
          </p:nvSpPr>
          <p:spPr>
            <a:xfrm>
              <a:off x="4818580" y="4212404"/>
              <a:ext cx="441789" cy="544531"/>
            </a:xfrm>
            <a:prstGeom prst="rect">
              <a:avLst/>
            </a:prstGeom>
            <a:noFill/>
            <a:ln w="15875" cap="flat" cmpd="sng" algn="ctr">
              <a:solidFill>
                <a:sysClr val="window" lastClr="FFFFFF"/>
              </a:solidFill>
              <a:prstDash val="solid"/>
              <a:miter lim="800000"/>
            </a:ln>
            <a:effectLst/>
          </p:spPr>
          <p:txBody>
            <a:bodyPr rtlCol="0" anchor="ctr"/>
            <a:lstStyle/>
            <a:p>
              <a:pPr marL="0" marR="0" lvl="0" indent="0" algn="ctr" defTabSz="93241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18" name="Rectangle 17"/>
            <p:cNvSpPr/>
            <p:nvPr/>
          </p:nvSpPr>
          <p:spPr>
            <a:xfrm>
              <a:off x="4818580" y="4212405"/>
              <a:ext cx="441789" cy="113016"/>
            </a:xfrm>
            <a:prstGeom prst="rect">
              <a:avLst/>
            </a:prstGeom>
            <a:noFill/>
            <a:ln w="15875" cap="flat" cmpd="sng" algn="ctr">
              <a:solidFill>
                <a:sysClr val="window" lastClr="FFFFFF"/>
              </a:solidFill>
              <a:prstDash val="solid"/>
              <a:miter lim="800000"/>
            </a:ln>
            <a:effectLst/>
          </p:spPr>
          <p:txBody>
            <a:bodyPr rtlCol="0" anchor="ctr"/>
            <a:lstStyle/>
            <a:p>
              <a:pPr marL="0" marR="0" lvl="0" indent="0" algn="ctr" defTabSz="93241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Calibri" panose="020F0502020204030204"/>
                <a:ea typeface="+mn-ea"/>
                <a:cs typeface="+mn-cs"/>
              </a:endParaRPr>
            </a:p>
          </p:txBody>
        </p:sp>
      </p:grpSp>
      <p:grpSp>
        <p:nvGrpSpPr>
          <p:cNvPr id="19" name="Group 18"/>
          <p:cNvGrpSpPr/>
          <p:nvPr/>
        </p:nvGrpSpPr>
        <p:grpSpPr>
          <a:xfrm>
            <a:off x="1922461" y="6080840"/>
            <a:ext cx="274413" cy="336378"/>
            <a:chOff x="4818580" y="4212404"/>
            <a:chExt cx="441789" cy="544531"/>
          </a:xfrm>
        </p:grpSpPr>
        <p:sp>
          <p:nvSpPr>
            <p:cNvPr id="20" name="Rectangle 19"/>
            <p:cNvSpPr/>
            <p:nvPr/>
          </p:nvSpPr>
          <p:spPr>
            <a:xfrm>
              <a:off x="4818580" y="4212404"/>
              <a:ext cx="441789" cy="544531"/>
            </a:xfrm>
            <a:prstGeom prst="rect">
              <a:avLst/>
            </a:prstGeom>
            <a:noFill/>
            <a:ln w="15875" cap="flat" cmpd="sng" algn="ctr">
              <a:solidFill>
                <a:sysClr val="window" lastClr="FFFFFF"/>
              </a:solidFill>
              <a:prstDash val="solid"/>
              <a:miter lim="800000"/>
            </a:ln>
            <a:effectLst/>
          </p:spPr>
          <p:txBody>
            <a:bodyPr rtlCol="0" anchor="ctr"/>
            <a:lstStyle/>
            <a:p>
              <a:pPr marL="0" marR="0" lvl="0" indent="0" algn="ctr" defTabSz="93241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21" name="Rectangle 20"/>
            <p:cNvSpPr/>
            <p:nvPr/>
          </p:nvSpPr>
          <p:spPr>
            <a:xfrm>
              <a:off x="4818580" y="4212405"/>
              <a:ext cx="441789" cy="113016"/>
            </a:xfrm>
            <a:prstGeom prst="rect">
              <a:avLst/>
            </a:prstGeom>
            <a:noFill/>
            <a:ln w="15875" cap="flat" cmpd="sng" algn="ctr">
              <a:solidFill>
                <a:sysClr val="window" lastClr="FFFFFF"/>
              </a:solidFill>
              <a:prstDash val="solid"/>
              <a:miter lim="800000"/>
            </a:ln>
            <a:effectLst/>
          </p:spPr>
          <p:txBody>
            <a:bodyPr rtlCol="0" anchor="ctr"/>
            <a:lstStyle/>
            <a:p>
              <a:pPr marL="0" marR="0" lvl="0" indent="0" algn="ctr" defTabSz="93241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Calibri" panose="020F0502020204030204"/>
                <a:ea typeface="+mn-ea"/>
                <a:cs typeface="+mn-cs"/>
              </a:endParaRPr>
            </a:p>
          </p:txBody>
        </p:sp>
      </p:grpSp>
      <p:grpSp>
        <p:nvGrpSpPr>
          <p:cNvPr id="22" name="Group 21"/>
          <p:cNvGrpSpPr/>
          <p:nvPr/>
        </p:nvGrpSpPr>
        <p:grpSpPr>
          <a:xfrm>
            <a:off x="2373916" y="6080840"/>
            <a:ext cx="274413" cy="336378"/>
            <a:chOff x="4818580" y="4212404"/>
            <a:chExt cx="441789" cy="544531"/>
          </a:xfrm>
        </p:grpSpPr>
        <p:sp>
          <p:nvSpPr>
            <p:cNvPr id="23" name="Rectangle 22"/>
            <p:cNvSpPr/>
            <p:nvPr/>
          </p:nvSpPr>
          <p:spPr>
            <a:xfrm>
              <a:off x="4818580" y="4212404"/>
              <a:ext cx="441789" cy="544531"/>
            </a:xfrm>
            <a:prstGeom prst="rect">
              <a:avLst/>
            </a:prstGeom>
            <a:noFill/>
            <a:ln w="15875" cap="flat" cmpd="sng" algn="ctr">
              <a:solidFill>
                <a:sysClr val="window" lastClr="FFFFFF"/>
              </a:solidFill>
              <a:prstDash val="solid"/>
              <a:miter lim="800000"/>
            </a:ln>
            <a:effectLst/>
          </p:spPr>
          <p:txBody>
            <a:bodyPr rtlCol="0" anchor="ctr"/>
            <a:lstStyle/>
            <a:p>
              <a:pPr marL="0" marR="0" lvl="0" indent="0" algn="ctr" defTabSz="93241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24" name="Rectangle 23"/>
            <p:cNvSpPr/>
            <p:nvPr/>
          </p:nvSpPr>
          <p:spPr>
            <a:xfrm>
              <a:off x="4818580" y="4212405"/>
              <a:ext cx="441789" cy="113016"/>
            </a:xfrm>
            <a:prstGeom prst="rect">
              <a:avLst/>
            </a:prstGeom>
            <a:noFill/>
            <a:ln w="15875" cap="flat" cmpd="sng" algn="ctr">
              <a:solidFill>
                <a:sysClr val="window" lastClr="FFFFFF"/>
              </a:solidFill>
              <a:prstDash val="solid"/>
              <a:miter lim="800000"/>
            </a:ln>
            <a:effectLst/>
          </p:spPr>
          <p:txBody>
            <a:bodyPr rtlCol="0" anchor="ctr"/>
            <a:lstStyle/>
            <a:p>
              <a:pPr marL="0" marR="0" lvl="0" indent="0" algn="ctr" defTabSz="93241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Calibri" panose="020F0502020204030204"/>
                <a:ea typeface="+mn-ea"/>
                <a:cs typeface="+mn-cs"/>
              </a:endParaRPr>
            </a:p>
          </p:txBody>
        </p:sp>
      </p:grpSp>
      <p:grpSp>
        <p:nvGrpSpPr>
          <p:cNvPr id="25" name="Group 24"/>
          <p:cNvGrpSpPr/>
          <p:nvPr/>
        </p:nvGrpSpPr>
        <p:grpSpPr>
          <a:xfrm>
            <a:off x="2825371" y="6080840"/>
            <a:ext cx="274413" cy="336378"/>
            <a:chOff x="4818580" y="4212404"/>
            <a:chExt cx="441789" cy="544531"/>
          </a:xfrm>
        </p:grpSpPr>
        <p:sp>
          <p:nvSpPr>
            <p:cNvPr id="26" name="Rectangle 25"/>
            <p:cNvSpPr/>
            <p:nvPr/>
          </p:nvSpPr>
          <p:spPr>
            <a:xfrm>
              <a:off x="4818580" y="4212404"/>
              <a:ext cx="441789" cy="544531"/>
            </a:xfrm>
            <a:prstGeom prst="rect">
              <a:avLst/>
            </a:prstGeom>
            <a:noFill/>
            <a:ln w="15875" cap="flat" cmpd="sng" algn="ctr">
              <a:solidFill>
                <a:sysClr val="window" lastClr="FFFFFF"/>
              </a:solidFill>
              <a:prstDash val="solid"/>
              <a:miter lim="800000"/>
            </a:ln>
            <a:effectLst/>
          </p:spPr>
          <p:txBody>
            <a:bodyPr rtlCol="0" anchor="ctr"/>
            <a:lstStyle/>
            <a:p>
              <a:pPr marL="0" marR="0" lvl="0" indent="0" algn="ctr" defTabSz="93241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27" name="Rectangle 26"/>
            <p:cNvSpPr/>
            <p:nvPr/>
          </p:nvSpPr>
          <p:spPr>
            <a:xfrm>
              <a:off x="4818580" y="4212405"/>
              <a:ext cx="441789" cy="113016"/>
            </a:xfrm>
            <a:prstGeom prst="rect">
              <a:avLst/>
            </a:prstGeom>
            <a:noFill/>
            <a:ln w="15875" cap="flat" cmpd="sng" algn="ctr">
              <a:solidFill>
                <a:sysClr val="window" lastClr="FFFFFF"/>
              </a:solidFill>
              <a:prstDash val="solid"/>
              <a:miter lim="800000"/>
            </a:ln>
            <a:effectLst/>
          </p:spPr>
          <p:txBody>
            <a:bodyPr rtlCol="0" anchor="ctr"/>
            <a:lstStyle/>
            <a:p>
              <a:pPr marL="0" marR="0" lvl="0" indent="0" algn="ctr" defTabSz="93241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Calibri" panose="020F0502020204030204"/>
                <a:ea typeface="+mn-ea"/>
                <a:cs typeface="+mn-cs"/>
              </a:endParaRPr>
            </a:p>
          </p:txBody>
        </p:sp>
      </p:grpSp>
      <p:grpSp>
        <p:nvGrpSpPr>
          <p:cNvPr id="28" name="Group 27"/>
          <p:cNvGrpSpPr/>
          <p:nvPr/>
        </p:nvGrpSpPr>
        <p:grpSpPr>
          <a:xfrm>
            <a:off x="3276824" y="6080840"/>
            <a:ext cx="274413" cy="336378"/>
            <a:chOff x="4818580" y="4212404"/>
            <a:chExt cx="441789" cy="544531"/>
          </a:xfrm>
        </p:grpSpPr>
        <p:sp>
          <p:nvSpPr>
            <p:cNvPr id="29" name="Rectangle 28"/>
            <p:cNvSpPr/>
            <p:nvPr/>
          </p:nvSpPr>
          <p:spPr>
            <a:xfrm>
              <a:off x="4818580" y="4212404"/>
              <a:ext cx="441789" cy="544531"/>
            </a:xfrm>
            <a:prstGeom prst="rect">
              <a:avLst/>
            </a:prstGeom>
            <a:noFill/>
            <a:ln w="15875" cap="flat" cmpd="sng" algn="ctr">
              <a:solidFill>
                <a:sysClr val="window" lastClr="FFFFFF"/>
              </a:solidFill>
              <a:prstDash val="solid"/>
              <a:miter lim="800000"/>
            </a:ln>
            <a:effectLst/>
          </p:spPr>
          <p:txBody>
            <a:bodyPr rtlCol="0" anchor="ctr"/>
            <a:lstStyle/>
            <a:p>
              <a:pPr marL="0" marR="0" lvl="0" indent="0" algn="ctr" defTabSz="93241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30" name="Rectangle 29"/>
            <p:cNvSpPr/>
            <p:nvPr/>
          </p:nvSpPr>
          <p:spPr>
            <a:xfrm>
              <a:off x="4818580" y="4212405"/>
              <a:ext cx="441789" cy="113016"/>
            </a:xfrm>
            <a:prstGeom prst="rect">
              <a:avLst/>
            </a:prstGeom>
            <a:noFill/>
            <a:ln w="15875" cap="flat" cmpd="sng" algn="ctr">
              <a:solidFill>
                <a:sysClr val="window" lastClr="FFFFFF"/>
              </a:solidFill>
              <a:prstDash val="solid"/>
              <a:miter lim="800000"/>
            </a:ln>
            <a:effectLst/>
          </p:spPr>
          <p:txBody>
            <a:bodyPr rtlCol="0" anchor="ctr"/>
            <a:lstStyle/>
            <a:p>
              <a:pPr marL="0" marR="0" lvl="0" indent="0" algn="ctr" defTabSz="93241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Calibri" panose="020F0502020204030204"/>
                <a:ea typeface="+mn-ea"/>
                <a:cs typeface="+mn-cs"/>
              </a:endParaRPr>
            </a:p>
          </p:txBody>
        </p:sp>
      </p:grpSp>
      <p:sp>
        <p:nvSpPr>
          <p:cNvPr id="31" name="Rectangle 30"/>
          <p:cNvSpPr/>
          <p:nvPr/>
        </p:nvSpPr>
        <p:spPr>
          <a:xfrm>
            <a:off x="993216" y="1064789"/>
            <a:ext cx="3409189" cy="682087"/>
          </a:xfrm>
          <a:prstGeom prst="rect">
            <a:avLst/>
          </a:prstGeom>
        </p:spPr>
        <p:txBody>
          <a:bodyPr wrap="none">
            <a:spAutoFit/>
          </a:bodyPr>
          <a:lstStyle/>
          <a:p>
            <a:pPr marL="291380" marR="0" lvl="0" indent="-291380" algn="l" defTabSz="93241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73" b="0" i="0" u="none" strike="noStrike" kern="0" cap="none" spc="0" normalizeH="0" baseline="0" noProof="0" dirty="0">
                <a:ln>
                  <a:noFill/>
                </a:ln>
                <a:solidFill>
                  <a:srgbClr val="000000"/>
                </a:solidFill>
                <a:effectLst/>
                <a:uLnTx/>
                <a:uFillTx/>
                <a:latin typeface="Segoe UI Light"/>
                <a:ea typeface="+mn-ea"/>
                <a:cs typeface="+mn-cs"/>
              </a:rPr>
              <a:t>Single monolithic database</a:t>
            </a:r>
          </a:p>
          <a:p>
            <a:pPr marL="291380" marR="0" lvl="0" indent="-291380" algn="l" defTabSz="93241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73" b="0" i="0" u="none" strike="noStrike" kern="0" cap="none" spc="0" normalizeH="0" baseline="0" noProof="0" dirty="0">
                <a:ln>
                  <a:noFill/>
                </a:ln>
                <a:solidFill>
                  <a:srgbClr val="000000"/>
                </a:solidFill>
                <a:effectLst/>
                <a:uLnTx/>
                <a:uFillTx/>
                <a:latin typeface="Segoe UI Light"/>
                <a:ea typeface="+mn-ea"/>
                <a:cs typeface="+mn-cs"/>
              </a:rPr>
              <a:t>Tiers of specific technologies</a:t>
            </a:r>
          </a:p>
        </p:txBody>
      </p:sp>
      <p:cxnSp>
        <p:nvCxnSpPr>
          <p:cNvPr id="32" name="Straight Arrow Connector 31"/>
          <p:cNvCxnSpPr>
            <a:stCxn id="35" idx="0"/>
            <a:endCxn id="89" idx="2"/>
          </p:cNvCxnSpPr>
          <p:nvPr/>
        </p:nvCxnSpPr>
        <p:spPr>
          <a:xfrm flipV="1">
            <a:off x="2764316" y="2611787"/>
            <a:ext cx="0" cy="302281"/>
          </a:xfrm>
          <a:prstGeom prst="straightConnector1">
            <a:avLst/>
          </a:prstGeom>
          <a:noFill/>
          <a:ln w="12700" cap="flat" cmpd="sng" algn="ctr">
            <a:solidFill>
              <a:srgbClr val="000000"/>
            </a:solidFill>
            <a:prstDash val="solid"/>
            <a:miter lim="800000"/>
            <a:tailEnd type="triangle"/>
          </a:ln>
          <a:effectLst/>
        </p:spPr>
      </p:cxnSp>
      <p:sp>
        <p:nvSpPr>
          <p:cNvPr id="33" name="Rectangle 32"/>
          <p:cNvSpPr/>
          <p:nvPr/>
        </p:nvSpPr>
        <p:spPr>
          <a:xfrm>
            <a:off x="862786" y="248331"/>
            <a:ext cx="4487639" cy="531812"/>
          </a:xfrm>
          <a:prstGeom prst="rect">
            <a:avLst/>
          </a:prstGeom>
        </p:spPr>
        <p:txBody>
          <a:bodyPr wrap="none">
            <a:spAutoFit/>
          </a:bodyPr>
          <a:lstStyle/>
          <a:p>
            <a:pPr marL="0" marR="0" lvl="0" indent="0" algn="l" defTabSz="932417" rtl="0" eaLnBrk="1" fontAlgn="auto" latinLnBrk="0" hangingPunct="1">
              <a:lnSpc>
                <a:spcPct val="100000"/>
              </a:lnSpc>
              <a:spcBef>
                <a:spcPts val="0"/>
              </a:spcBef>
              <a:spcAft>
                <a:spcPts val="0"/>
              </a:spcAft>
              <a:buClrTx/>
              <a:buSzTx/>
              <a:buFontTx/>
              <a:buNone/>
              <a:tabLst/>
              <a:defRPr/>
            </a:pPr>
            <a:r>
              <a:rPr kumimoji="0" lang="en-US" sz="2856" b="0" i="0" u="none" strike="noStrike" kern="0" cap="none" spc="0" normalizeH="0" baseline="0" noProof="0" dirty="0">
                <a:ln>
                  <a:noFill/>
                </a:ln>
                <a:solidFill>
                  <a:srgbClr val="000000"/>
                </a:solidFill>
                <a:effectLst/>
                <a:uLnTx/>
                <a:uFillTx/>
                <a:latin typeface="Segoe UI Light"/>
                <a:ea typeface="+mn-ea"/>
                <a:cs typeface="+mn-cs"/>
              </a:rPr>
              <a:t>Data in Traditional approach</a:t>
            </a:r>
          </a:p>
        </p:txBody>
      </p:sp>
      <p:sp>
        <p:nvSpPr>
          <p:cNvPr id="34" name="Rectangle 33"/>
          <p:cNvSpPr/>
          <p:nvPr/>
        </p:nvSpPr>
        <p:spPr>
          <a:xfrm>
            <a:off x="6985705" y="284586"/>
            <a:ext cx="4985404" cy="531812"/>
          </a:xfrm>
          <a:prstGeom prst="rect">
            <a:avLst/>
          </a:prstGeom>
        </p:spPr>
        <p:txBody>
          <a:bodyPr wrap="none">
            <a:spAutoFit/>
          </a:bodyPr>
          <a:lstStyle/>
          <a:p>
            <a:pPr marL="0" marR="0" lvl="0" indent="0" algn="l" defTabSz="932417" rtl="0" eaLnBrk="1" fontAlgn="auto" latinLnBrk="0" hangingPunct="1">
              <a:lnSpc>
                <a:spcPct val="100000"/>
              </a:lnSpc>
              <a:spcBef>
                <a:spcPts val="0"/>
              </a:spcBef>
              <a:spcAft>
                <a:spcPts val="0"/>
              </a:spcAft>
              <a:buClrTx/>
              <a:buSzTx/>
              <a:buFontTx/>
              <a:buNone/>
              <a:tabLst/>
              <a:defRPr/>
            </a:pPr>
            <a:r>
              <a:rPr kumimoji="0" lang="en-US" sz="2856" b="0" i="0" u="none" strike="noStrike" kern="0" cap="none" spc="0" normalizeH="0" baseline="0" noProof="0" dirty="0">
                <a:ln>
                  <a:noFill/>
                </a:ln>
                <a:solidFill>
                  <a:srgbClr val="000000"/>
                </a:solidFill>
                <a:effectLst/>
                <a:uLnTx/>
                <a:uFillTx/>
                <a:latin typeface="Segoe UI Light"/>
                <a:ea typeface="+mn-ea"/>
                <a:cs typeface="+mn-cs"/>
              </a:rPr>
              <a:t>Data in Microservices approach</a:t>
            </a:r>
          </a:p>
        </p:txBody>
      </p:sp>
      <p:sp>
        <p:nvSpPr>
          <p:cNvPr id="37" name="Rectangle 36"/>
          <p:cNvSpPr/>
          <p:nvPr/>
        </p:nvSpPr>
        <p:spPr>
          <a:xfrm>
            <a:off x="6541337" y="1134181"/>
            <a:ext cx="4616585" cy="956993"/>
          </a:xfrm>
          <a:prstGeom prst="rect">
            <a:avLst/>
          </a:prstGeom>
        </p:spPr>
        <p:txBody>
          <a:bodyPr wrap="none">
            <a:spAutoFit/>
          </a:bodyPr>
          <a:lstStyle/>
          <a:p>
            <a:pPr marL="291380" marR="0" lvl="0" indent="-291380" algn="l" defTabSz="93241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73" b="0" i="0" u="none" strike="noStrike" kern="0" cap="none" spc="0" normalizeH="0" baseline="0" noProof="0" dirty="0">
                <a:ln>
                  <a:noFill/>
                </a:ln>
                <a:solidFill>
                  <a:srgbClr val="000000"/>
                </a:solidFill>
                <a:effectLst/>
                <a:uLnTx/>
                <a:uFillTx/>
                <a:latin typeface="Segoe UI Light"/>
                <a:ea typeface="+mn-ea"/>
                <a:cs typeface="+mn-cs"/>
              </a:rPr>
              <a:t>Graph of interconnected microservices</a:t>
            </a:r>
          </a:p>
          <a:p>
            <a:pPr marL="291380" marR="0" lvl="0" indent="-291380" algn="l" defTabSz="93241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73" b="0" i="0" u="none" strike="noStrike" kern="0" cap="none" spc="0" normalizeH="0" baseline="0" noProof="0" dirty="0">
                <a:ln>
                  <a:noFill/>
                </a:ln>
                <a:solidFill>
                  <a:srgbClr val="000000"/>
                </a:solidFill>
                <a:effectLst/>
                <a:uLnTx/>
                <a:uFillTx/>
                <a:latin typeface="Segoe UI Light"/>
                <a:ea typeface="+mn-ea"/>
                <a:cs typeface="+mn-cs"/>
              </a:rPr>
              <a:t>State typically scoped to the microservice</a:t>
            </a:r>
          </a:p>
          <a:p>
            <a:pPr marL="291380" marR="0" lvl="0" indent="-291380" algn="l" defTabSz="93241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73" b="0" i="0" u="none" strike="noStrike" kern="0" cap="none" spc="0" normalizeH="0" baseline="0" noProof="0" dirty="0">
                <a:ln>
                  <a:noFill/>
                </a:ln>
                <a:solidFill>
                  <a:srgbClr val="000000"/>
                </a:solidFill>
                <a:effectLst/>
                <a:uLnTx/>
                <a:uFillTx/>
                <a:latin typeface="Segoe UI Light"/>
                <a:ea typeface="+mn-ea"/>
                <a:cs typeface="+mn-cs"/>
              </a:rPr>
              <a:t>Remote Storage for cold data</a:t>
            </a:r>
          </a:p>
        </p:txBody>
      </p:sp>
      <p:sp>
        <p:nvSpPr>
          <p:cNvPr id="42" name="Rounded Rectangle 41"/>
          <p:cNvSpPr/>
          <p:nvPr/>
        </p:nvSpPr>
        <p:spPr bwMode="auto">
          <a:xfrm>
            <a:off x="6890724" y="4801436"/>
            <a:ext cx="1303502" cy="1421132"/>
          </a:xfrm>
          <a:prstGeom prst="roundRect">
            <a:avLst/>
          </a:prstGeom>
          <a:noFill/>
          <a:ln w="10795" cap="flat" cmpd="sng" algn="ctr">
            <a:solidFill>
              <a:schemeClr val="bg1">
                <a:lumMod val="50000"/>
              </a:schemeClr>
            </a:solidFill>
            <a:prstDash val="lgDash"/>
            <a:headEnd type="none" w="med" len="med"/>
            <a:tailEnd type="none" w="med" len="med"/>
          </a:ln>
          <a:effectLst/>
        </p:spPr>
        <p:txBody>
          <a:bodyPr lIns="93234" tIns="93234" rIns="34967" bIns="34967" rtlCol="0" anchor="b" anchorCtr="0"/>
          <a:lstStyle/>
          <a:p>
            <a:pPr marL="0" marR="0" lvl="0" indent="0" algn="ctr" defTabSz="950596"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43" name="Flowchart: Magnetic Disk 42"/>
          <p:cNvSpPr/>
          <p:nvPr/>
        </p:nvSpPr>
        <p:spPr>
          <a:xfrm>
            <a:off x="7254868" y="5577883"/>
            <a:ext cx="582757" cy="585192"/>
          </a:xfrm>
          <a:prstGeom prst="flowChartMagneticDisk">
            <a:avLst/>
          </a:prstGeom>
          <a:solidFill>
            <a:srgbClr val="92D050"/>
          </a:solidFill>
          <a:ln w="15875" cap="flat" cmpd="sng" algn="ctr">
            <a:solidFill>
              <a:sysClr val="window" lastClr="FFFFFF"/>
            </a:solidFill>
            <a:prstDash val="solid"/>
            <a:headEnd type="none" w="med" len="med"/>
            <a:tailEnd type="none" w="med" len="med"/>
          </a:ln>
          <a:effectLst/>
        </p:spPr>
        <p:txBody>
          <a:bodyPr lIns="93234" tIns="93234" rIns="34967" bIns="34967" rtlCol="0" anchor="b" anchorCtr="0"/>
          <a:lstStyle/>
          <a:p>
            <a:pPr marL="0" marR="0" lvl="0" indent="0" algn="ctr" defTabSz="950596"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a:ln>
                <a:noFill/>
              </a:ln>
              <a:solidFill>
                <a:srgbClr val="000000"/>
              </a:solidFill>
              <a:effectLst/>
              <a:uLnTx/>
              <a:uFillTx/>
              <a:latin typeface="Segoe UI"/>
              <a:ea typeface="Segoe UI" pitchFamily="34" charset="0"/>
              <a:cs typeface="Segoe UI" pitchFamily="34" charset="0"/>
            </a:endParaRPr>
          </a:p>
        </p:txBody>
      </p:sp>
      <p:grpSp>
        <p:nvGrpSpPr>
          <p:cNvPr id="44" name="Group 43"/>
          <p:cNvGrpSpPr/>
          <p:nvPr/>
        </p:nvGrpSpPr>
        <p:grpSpPr>
          <a:xfrm>
            <a:off x="7349833" y="5854410"/>
            <a:ext cx="156918" cy="206608"/>
            <a:chOff x="4818580" y="4212404"/>
            <a:chExt cx="441789" cy="544531"/>
          </a:xfrm>
        </p:grpSpPr>
        <p:sp>
          <p:nvSpPr>
            <p:cNvPr id="76" name="Rectangle 75"/>
            <p:cNvSpPr/>
            <p:nvPr/>
          </p:nvSpPr>
          <p:spPr>
            <a:xfrm>
              <a:off x="4818580" y="4212404"/>
              <a:ext cx="441789" cy="544531"/>
            </a:xfrm>
            <a:prstGeom prst="rect">
              <a:avLst/>
            </a:prstGeom>
            <a:noFill/>
            <a:ln w="15875" cap="flat" cmpd="sng" algn="ctr">
              <a:solidFill>
                <a:sysClr val="window" lastClr="FFFFFF"/>
              </a:solidFill>
              <a:prstDash val="solid"/>
              <a:miter lim="800000"/>
            </a:ln>
            <a:effectLst/>
          </p:spPr>
          <p:txBody>
            <a:bodyPr rtlCol="0" anchor="ctr"/>
            <a:lstStyle/>
            <a:p>
              <a:pPr marL="0" marR="0" lvl="0" indent="0" algn="ctr" defTabSz="93241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77" name="Rectangle 76"/>
            <p:cNvSpPr/>
            <p:nvPr/>
          </p:nvSpPr>
          <p:spPr>
            <a:xfrm>
              <a:off x="4818580" y="4212405"/>
              <a:ext cx="441789" cy="113016"/>
            </a:xfrm>
            <a:prstGeom prst="rect">
              <a:avLst/>
            </a:prstGeom>
            <a:noFill/>
            <a:ln w="15875" cap="flat" cmpd="sng" algn="ctr">
              <a:solidFill>
                <a:sysClr val="window" lastClr="FFFFFF"/>
              </a:solidFill>
              <a:prstDash val="solid"/>
              <a:miter lim="800000"/>
            </a:ln>
            <a:effectLst/>
          </p:spPr>
          <p:txBody>
            <a:bodyPr rtlCol="0" anchor="ctr"/>
            <a:lstStyle/>
            <a:p>
              <a:pPr marL="0" marR="0" lvl="0" indent="0" algn="ctr" defTabSz="93241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Calibri" panose="020F0502020204030204"/>
                <a:ea typeface="+mn-ea"/>
                <a:cs typeface="+mn-cs"/>
              </a:endParaRPr>
            </a:p>
          </p:txBody>
        </p:sp>
      </p:grpSp>
      <p:grpSp>
        <p:nvGrpSpPr>
          <p:cNvPr id="45" name="Group 44"/>
          <p:cNvGrpSpPr/>
          <p:nvPr/>
        </p:nvGrpSpPr>
        <p:grpSpPr>
          <a:xfrm>
            <a:off x="7591777" y="5854410"/>
            <a:ext cx="156918" cy="206608"/>
            <a:chOff x="4818580" y="4212404"/>
            <a:chExt cx="441789" cy="544531"/>
          </a:xfrm>
        </p:grpSpPr>
        <p:sp>
          <p:nvSpPr>
            <p:cNvPr id="74" name="Rectangle 73"/>
            <p:cNvSpPr/>
            <p:nvPr/>
          </p:nvSpPr>
          <p:spPr>
            <a:xfrm>
              <a:off x="4818580" y="4212404"/>
              <a:ext cx="441789" cy="544531"/>
            </a:xfrm>
            <a:prstGeom prst="rect">
              <a:avLst/>
            </a:prstGeom>
            <a:noFill/>
            <a:ln w="15875" cap="flat" cmpd="sng" algn="ctr">
              <a:solidFill>
                <a:sysClr val="window" lastClr="FFFFFF"/>
              </a:solidFill>
              <a:prstDash val="solid"/>
              <a:miter lim="800000"/>
            </a:ln>
            <a:effectLst/>
          </p:spPr>
          <p:txBody>
            <a:bodyPr rtlCol="0" anchor="ctr"/>
            <a:lstStyle/>
            <a:p>
              <a:pPr marL="0" marR="0" lvl="0" indent="0" algn="ctr" defTabSz="93241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75" name="Rectangle 74"/>
            <p:cNvSpPr/>
            <p:nvPr/>
          </p:nvSpPr>
          <p:spPr>
            <a:xfrm>
              <a:off x="4818580" y="4212405"/>
              <a:ext cx="441789" cy="113016"/>
            </a:xfrm>
            <a:prstGeom prst="rect">
              <a:avLst/>
            </a:prstGeom>
            <a:noFill/>
            <a:ln w="15875" cap="flat" cmpd="sng" algn="ctr">
              <a:solidFill>
                <a:sysClr val="window" lastClr="FFFFFF"/>
              </a:solidFill>
              <a:prstDash val="solid"/>
              <a:miter lim="800000"/>
            </a:ln>
            <a:effectLst/>
          </p:spPr>
          <p:txBody>
            <a:bodyPr rtlCol="0" anchor="ctr"/>
            <a:lstStyle/>
            <a:p>
              <a:pPr marL="0" marR="0" lvl="0" indent="0" algn="ctr" defTabSz="93241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Calibri" panose="020F0502020204030204"/>
                <a:ea typeface="+mn-ea"/>
                <a:cs typeface="+mn-cs"/>
              </a:endParaRPr>
            </a:p>
          </p:txBody>
        </p:sp>
      </p:grpSp>
      <p:cxnSp>
        <p:nvCxnSpPr>
          <p:cNvPr id="46" name="Straight Arrow Connector 45"/>
          <p:cNvCxnSpPr>
            <a:stCxn id="43" idx="1"/>
          </p:cNvCxnSpPr>
          <p:nvPr/>
        </p:nvCxnSpPr>
        <p:spPr>
          <a:xfrm flipV="1">
            <a:off x="7546245" y="5425834"/>
            <a:ext cx="0" cy="152050"/>
          </a:xfrm>
          <a:prstGeom prst="straightConnector1">
            <a:avLst/>
          </a:prstGeom>
          <a:noFill/>
          <a:ln w="12700" cap="flat" cmpd="sng" algn="ctr">
            <a:solidFill>
              <a:sysClr val="windowText" lastClr="000000"/>
            </a:solidFill>
            <a:prstDash val="solid"/>
            <a:miter lim="800000"/>
            <a:tailEnd type="triangle"/>
          </a:ln>
          <a:effectLst/>
        </p:spPr>
      </p:cxnSp>
      <p:sp>
        <p:nvSpPr>
          <p:cNvPr id="47" name="Hexagon 46"/>
          <p:cNvSpPr>
            <a:spLocks noChangeAspect="1"/>
          </p:cNvSpPr>
          <p:nvPr/>
        </p:nvSpPr>
        <p:spPr bwMode="auto">
          <a:xfrm>
            <a:off x="7250700" y="4874352"/>
            <a:ext cx="591093" cy="551481"/>
          </a:xfrm>
          <a:prstGeom prst="hexagon">
            <a:avLst/>
          </a:prstGeom>
          <a:solidFill>
            <a:srgbClr val="7030A0"/>
          </a:solidFill>
          <a:ln w="9525" cap="flat" cmpd="sng" algn="ctr">
            <a:noFill/>
            <a:prstDash val="solid"/>
            <a:headEnd type="none" w="med" len="med"/>
            <a:tailEnd type="none" w="med" len="med"/>
          </a:ln>
          <a:effectLst/>
        </p:spPr>
        <p:txBody>
          <a:bodyPr lIns="93234" tIns="93234" rIns="34967" bIns="34967" rtlCol="0" anchor="b" anchorCtr="0"/>
          <a:lstStyle/>
          <a:p>
            <a:pPr marL="0" marR="0" lvl="0" indent="0" algn="ctr" defTabSz="950596"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48" name="Hexagon 47"/>
          <p:cNvSpPr>
            <a:spLocks noChangeAspect="1"/>
          </p:cNvSpPr>
          <p:nvPr/>
        </p:nvSpPr>
        <p:spPr bwMode="auto">
          <a:xfrm>
            <a:off x="9082407" y="4892531"/>
            <a:ext cx="591093" cy="551481"/>
          </a:xfrm>
          <a:prstGeom prst="hexagon">
            <a:avLst/>
          </a:prstGeom>
          <a:solidFill>
            <a:srgbClr val="7030A0"/>
          </a:solidFill>
          <a:ln w="9525" cap="flat" cmpd="sng" algn="ctr">
            <a:noFill/>
            <a:prstDash val="solid"/>
            <a:headEnd type="none" w="med" len="med"/>
            <a:tailEnd type="none" w="med" len="med"/>
          </a:ln>
          <a:effectLst/>
        </p:spPr>
        <p:txBody>
          <a:bodyPr lIns="93234" tIns="93234" rIns="34967" bIns="34967" rtlCol="0" anchor="b" anchorCtr="0"/>
          <a:lstStyle/>
          <a:p>
            <a:pPr marL="0" marR="0" lvl="0" indent="0" algn="ctr" defTabSz="950596"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49" name="Hexagon 48"/>
          <p:cNvSpPr>
            <a:spLocks noChangeAspect="1"/>
          </p:cNvSpPr>
          <p:nvPr/>
        </p:nvSpPr>
        <p:spPr bwMode="auto">
          <a:xfrm>
            <a:off x="10235292" y="4899539"/>
            <a:ext cx="591093" cy="551481"/>
          </a:xfrm>
          <a:prstGeom prst="hexagon">
            <a:avLst/>
          </a:prstGeom>
          <a:solidFill>
            <a:srgbClr val="4D7620"/>
          </a:solidFill>
          <a:ln w="9525" cap="flat" cmpd="sng" algn="ctr">
            <a:noFill/>
            <a:prstDash val="solid"/>
            <a:headEnd type="none" w="med" len="med"/>
            <a:tailEnd type="none" w="med" len="med"/>
          </a:ln>
          <a:effectLst/>
        </p:spPr>
        <p:txBody>
          <a:bodyPr lIns="93234" tIns="93234" rIns="34967" bIns="34967" rtlCol="0" anchor="b" anchorCtr="0"/>
          <a:lstStyle/>
          <a:p>
            <a:pPr marL="0" marR="0" lvl="0" indent="0" algn="ctr" defTabSz="950596"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50" name="Flowchart: Magnetic Disk 49"/>
          <p:cNvSpPr/>
          <p:nvPr/>
        </p:nvSpPr>
        <p:spPr>
          <a:xfrm>
            <a:off x="10451453" y="5264538"/>
            <a:ext cx="161095" cy="143680"/>
          </a:xfrm>
          <a:prstGeom prst="flowChartMagneticDisk">
            <a:avLst/>
          </a:prstGeom>
          <a:solidFill>
            <a:srgbClr val="92D050"/>
          </a:solidFill>
          <a:ln w="15875" cap="flat" cmpd="sng" algn="ctr">
            <a:solidFill>
              <a:schemeClr val="tx1"/>
            </a:solidFill>
            <a:prstDash val="solid"/>
            <a:headEnd type="none" w="med" len="med"/>
            <a:tailEnd type="none" w="med" len="med"/>
          </a:ln>
          <a:effectLst/>
        </p:spPr>
        <p:txBody>
          <a:bodyPr lIns="93234" tIns="93234" rIns="34967" bIns="34967" rtlCol="0" anchor="b" anchorCtr="0"/>
          <a:lstStyle/>
          <a:p>
            <a:pPr marL="0" marR="0" lvl="0" indent="0" algn="ctr" defTabSz="950596"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51" name="Hexagon 50"/>
          <p:cNvSpPr>
            <a:spLocks noChangeAspect="1"/>
          </p:cNvSpPr>
          <p:nvPr/>
        </p:nvSpPr>
        <p:spPr bwMode="auto">
          <a:xfrm>
            <a:off x="10235292" y="5952044"/>
            <a:ext cx="591093" cy="551481"/>
          </a:xfrm>
          <a:prstGeom prst="hexagon">
            <a:avLst/>
          </a:prstGeom>
          <a:solidFill>
            <a:srgbClr val="4D7620"/>
          </a:solidFill>
          <a:ln w="9525" cap="flat" cmpd="sng" algn="ctr">
            <a:noFill/>
            <a:prstDash val="solid"/>
            <a:headEnd type="none" w="med" len="med"/>
            <a:tailEnd type="none" w="med" len="med"/>
          </a:ln>
          <a:effectLst/>
        </p:spPr>
        <p:txBody>
          <a:bodyPr lIns="93234" tIns="93234" rIns="34967" bIns="34967" rtlCol="0" anchor="b" anchorCtr="0"/>
          <a:lstStyle/>
          <a:p>
            <a:pPr marL="0" marR="0" lvl="0" indent="0" algn="ctr" defTabSz="950596"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52" name="Flowchart: Magnetic Disk 51"/>
          <p:cNvSpPr/>
          <p:nvPr/>
        </p:nvSpPr>
        <p:spPr>
          <a:xfrm>
            <a:off x="10460987" y="6302510"/>
            <a:ext cx="161095" cy="143680"/>
          </a:xfrm>
          <a:prstGeom prst="flowChartMagneticDisk">
            <a:avLst/>
          </a:prstGeom>
          <a:solidFill>
            <a:srgbClr val="92D050"/>
          </a:solidFill>
          <a:ln w="15875" cap="flat" cmpd="sng" algn="ctr">
            <a:solidFill>
              <a:schemeClr val="tx1"/>
            </a:solidFill>
            <a:prstDash val="solid"/>
            <a:headEnd type="none" w="med" len="med"/>
            <a:tailEnd type="none" w="med" len="med"/>
          </a:ln>
          <a:effectLst/>
        </p:spPr>
        <p:txBody>
          <a:bodyPr lIns="93234" tIns="93234" rIns="34967" bIns="34967" rtlCol="0" anchor="b" anchorCtr="0"/>
          <a:lstStyle/>
          <a:p>
            <a:pPr marL="0" marR="0" lvl="0" indent="0" algn="ctr" defTabSz="950596"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a:ln>
                <a:noFill/>
              </a:ln>
              <a:solidFill>
                <a:srgbClr val="000000"/>
              </a:solidFill>
              <a:effectLst/>
              <a:uLnTx/>
              <a:uFillTx/>
              <a:latin typeface="Segoe UI"/>
              <a:ea typeface="Segoe UI" pitchFamily="34" charset="0"/>
              <a:cs typeface="Segoe UI" pitchFamily="34" charset="0"/>
            </a:endParaRPr>
          </a:p>
        </p:txBody>
      </p:sp>
      <p:cxnSp>
        <p:nvCxnSpPr>
          <p:cNvPr id="55" name="Straight Arrow Connector 54"/>
          <p:cNvCxnSpPr>
            <a:stCxn id="49" idx="3"/>
            <a:endCxn id="48" idx="0"/>
          </p:cNvCxnSpPr>
          <p:nvPr/>
        </p:nvCxnSpPr>
        <p:spPr>
          <a:xfrm flipH="1" flipV="1">
            <a:off x="9673500" y="5168272"/>
            <a:ext cx="561792" cy="7008"/>
          </a:xfrm>
          <a:prstGeom prst="straightConnector1">
            <a:avLst/>
          </a:prstGeom>
          <a:noFill/>
          <a:ln w="12700" cap="flat" cmpd="sng" algn="ctr">
            <a:solidFill>
              <a:schemeClr val="bg1">
                <a:lumMod val="50000"/>
              </a:schemeClr>
            </a:solidFill>
            <a:prstDash val="solid"/>
            <a:miter lim="800000"/>
            <a:tailEnd type="triangle"/>
          </a:ln>
          <a:effectLst/>
        </p:spPr>
      </p:cxnSp>
      <p:cxnSp>
        <p:nvCxnSpPr>
          <p:cNvPr id="57" name="Straight Arrow Connector 56"/>
          <p:cNvCxnSpPr>
            <a:stCxn id="51" idx="3"/>
            <a:endCxn id="48" idx="1"/>
          </p:cNvCxnSpPr>
          <p:nvPr/>
        </p:nvCxnSpPr>
        <p:spPr>
          <a:xfrm flipH="1" flipV="1">
            <a:off x="9535629" y="5444012"/>
            <a:ext cx="699663" cy="783773"/>
          </a:xfrm>
          <a:prstGeom prst="straightConnector1">
            <a:avLst/>
          </a:prstGeom>
          <a:noFill/>
          <a:ln w="12700" cap="flat" cmpd="sng" algn="ctr">
            <a:solidFill>
              <a:schemeClr val="bg1">
                <a:lumMod val="50000"/>
              </a:schemeClr>
            </a:solidFill>
            <a:prstDash val="solid"/>
            <a:miter lim="800000"/>
            <a:tailEnd type="triangle"/>
          </a:ln>
          <a:effectLst/>
        </p:spPr>
      </p:cxnSp>
      <p:sp>
        <p:nvSpPr>
          <p:cNvPr id="59" name="Rectangle 58"/>
          <p:cNvSpPr/>
          <p:nvPr/>
        </p:nvSpPr>
        <p:spPr>
          <a:xfrm>
            <a:off x="10138814" y="5432874"/>
            <a:ext cx="885048" cy="523220"/>
          </a:xfrm>
          <a:prstGeom prst="rect">
            <a:avLst/>
          </a:prstGeom>
        </p:spPr>
        <p:txBody>
          <a:bodyPr wrap="square">
            <a:spAutoFit/>
          </a:bodyPr>
          <a:lstStyle/>
          <a:p>
            <a:pPr marL="0" marR="0" lvl="0" indent="0" algn="l" defTabSz="932417"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Stateful services</a:t>
            </a:r>
          </a:p>
        </p:txBody>
      </p:sp>
      <p:sp>
        <p:nvSpPr>
          <p:cNvPr id="61" name="Rectangle 60"/>
          <p:cNvSpPr/>
          <p:nvPr/>
        </p:nvSpPr>
        <p:spPr>
          <a:xfrm>
            <a:off x="10266811" y="3697220"/>
            <a:ext cx="1623436" cy="523220"/>
          </a:xfrm>
          <a:prstGeom prst="rect">
            <a:avLst/>
          </a:prstGeom>
        </p:spPr>
        <p:txBody>
          <a:bodyPr wrap="square">
            <a:spAutoFit/>
          </a:bodyPr>
          <a:lstStyle/>
          <a:p>
            <a:pPr marL="0" marR="0" lvl="0" indent="0" algn="l" defTabSz="932417"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Segoe UI Light"/>
                <a:ea typeface="+mn-ea"/>
                <a:cs typeface="+mn-cs"/>
              </a:rPr>
              <a:t>Web presentation services</a:t>
            </a:r>
          </a:p>
        </p:txBody>
      </p:sp>
      <p:pic>
        <p:nvPicPr>
          <p:cNvPr id="62" name="Picture 23"/>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7418677" y="5038499"/>
            <a:ext cx="271471" cy="223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 name="Picture 23"/>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9243365" y="5063059"/>
            <a:ext cx="271471" cy="223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 name="Picture 23"/>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10433634" y="5025464"/>
            <a:ext cx="203955" cy="16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 name="Picture 23"/>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10445332" y="6058575"/>
            <a:ext cx="203955" cy="16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6" name="Group 65"/>
          <p:cNvGrpSpPr>
            <a:grpSpLocks noChangeAspect="1"/>
          </p:cNvGrpSpPr>
          <p:nvPr/>
        </p:nvGrpSpPr>
        <p:grpSpPr>
          <a:xfrm>
            <a:off x="9422597" y="2803049"/>
            <a:ext cx="579014" cy="646540"/>
            <a:chOff x="5499394" y="1899253"/>
            <a:chExt cx="1132765" cy="1226322"/>
          </a:xfrm>
        </p:grpSpPr>
        <p:sp>
          <p:nvSpPr>
            <p:cNvPr id="70" name="Hexagon 69"/>
            <p:cNvSpPr/>
            <p:nvPr/>
          </p:nvSpPr>
          <p:spPr bwMode="auto">
            <a:xfrm rot="16200000">
              <a:off x="5452616" y="1946031"/>
              <a:ext cx="1226322" cy="1132765"/>
            </a:xfrm>
            <a:prstGeom prst="hexagon">
              <a:avLst/>
            </a:prstGeom>
            <a:solidFill>
              <a:srgbClr val="FFB900"/>
            </a:solidFill>
            <a:ln w="10795" cap="flat" cmpd="sng" algn="ctr">
              <a:noFill/>
              <a:prstDash val="solid"/>
              <a:headEnd type="none" w="med" len="med"/>
              <a:tailEnd type="none" w="med" len="med"/>
            </a:ln>
            <a:effectLst/>
          </p:spPr>
          <p:txBody>
            <a:bodyPr vert="horz" wrap="square" lIns="0" tIns="47558" rIns="0" bIns="47558" numCol="1" rtlCol="0" anchor="ctr" anchorCtr="0" compatLnSpc="1">
              <a:prstTxWarp prst="textNoShape">
                <a:avLst/>
              </a:prstTxWarp>
            </a:bodyPr>
            <a:lstStyle/>
            <a:p>
              <a:pPr marL="0" marR="0" lvl="0" indent="0" algn="ctr" defTabSz="950846" rtl="0"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dirty="0">
                <a:ln>
                  <a:noFill/>
                </a:ln>
                <a:solidFill>
                  <a:srgbClr val="000000"/>
                </a:solidFill>
                <a:effectLst/>
                <a:uLnTx/>
                <a:uFillTx/>
                <a:latin typeface="Segoe UI"/>
                <a:ea typeface="+mn-ea"/>
                <a:cs typeface="+mn-cs"/>
              </a:endParaRPr>
            </a:p>
          </p:txBody>
        </p:sp>
        <p:pic>
          <p:nvPicPr>
            <p:cNvPr id="71" name="Picture 21"/>
            <p:cNvPicPr>
              <a:picLocks noChangeAspect="1"/>
            </p:cNvPicPr>
            <p:nvPr/>
          </p:nvPicPr>
          <p:blipFill>
            <a:blip r:embed="rId4">
              <a:biLevel thresh="25000"/>
              <a:extLst>
                <a:ext uri="{28A0092B-C50C-407E-A947-70E740481C1C}">
                  <a14:useLocalDpi xmlns:a14="http://schemas.microsoft.com/office/drawing/2010/main" val="0"/>
                </a:ext>
              </a:extLst>
            </a:blip>
            <a:srcRect/>
            <a:stretch>
              <a:fillRect/>
            </a:stretch>
          </p:blipFill>
          <p:spPr bwMode="auto">
            <a:xfrm>
              <a:off x="5780027" y="2304620"/>
              <a:ext cx="571500" cy="46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cxnSp>
        <p:nvCxnSpPr>
          <p:cNvPr id="118" name="Straight Arrow Connector 117"/>
          <p:cNvCxnSpPr>
            <a:stCxn id="6" idx="1"/>
            <a:endCxn id="35" idx="2"/>
          </p:cNvCxnSpPr>
          <p:nvPr/>
        </p:nvCxnSpPr>
        <p:spPr>
          <a:xfrm flipV="1">
            <a:off x="2764316" y="3637639"/>
            <a:ext cx="0" cy="1333765"/>
          </a:xfrm>
          <a:prstGeom prst="straightConnector1">
            <a:avLst/>
          </a:prstGeom>
          <a:noFill/>
          <a:ln w="12700" cap="flat" cmpd="sng" algn="ctr">
            <a:solidFill>
              <a:schemeClr val="bg1">
                <a:lumMod val="50000"/>
              </a:schemeClr>
            </a:solidFill>
            <a:prstDash val="solid"/>
            <a:miter lim="800000"/>
            <a:tailEnd type="triangle"/>
          </a:ln>
          <a:effectLst/>
        </p:spPr>
      </p:cxnSp>
      <p:sp>
        <p:nvSpPr>
          <p:cNvPr id="149" name="Rectangle 148"/>
          <p:cNvSpPr/>
          <p:nvPr/>
        </p:nvSpPr>
        <p:spPr>
          <a:xfrm>
            <a:off x="8171102" y="4885857"/>
            <a:ext cx="1002715" cy="523220"/>
          </a:xfrm>
          <a:prstGeom prst="rect">
            <a:avLst/>
          </a:prstGeom>
        </p:spPr>
        <p:txBody>
          <a:bodyPr wrap="square">
            <a:spAutoFit/>
          </a:bodyPr>
          <a:lstStyle/>
          <a:p>
            <a:pPr marL="0" marR="0" lvl="0" indent="0" algn="l" defTabSz="932417"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Stateless services</a:t>
            </a:r>
          </a:p>
        </p:txBody>
      </p:sp>
      <p:sp>
        <p:nvSpPr>
          <p:cNvPr id="2" name="Rectangle 1"/>
          <p:cNvSpPr/>
          <p:nvPr/>
        </p:nvSpPr>
        <p:spPr>
          <a:xfrm>
            <a:off x="3671103" y="5097234"/>
            <a:ext cx="1058545" cy="738664"/>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Segoe UI Light"/>
                <a:ea typeface="+mn-ea"/>
                <a:cs typeface="+mn-cs"/>
              </a:rPr>
              <a:t>SQL DB</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Segoe UI Light"/>
                <a:ea typeface="+mn-ea"/>
                <a:cs typeface="+mn-cs"/>
              </a:rPr>
              <a:t>or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Segoe UI Light"/>
                <a:ea typeface="+mn-ea"/>
                <a:cs typeface="+mn-cs"/>
              </a:rPr>
              <a:t>No-SQL</a:t>
            </a:r>
          </a:p>
        </p:txBody>
      </p:sp>
      <p:pic>
        <p:nvPicPr>
          <p:cNvPr id="80" name="Picture 79"/>
          <p:cNvPicPr>
            <a:picLocks noChangeAspect="1"/>
          </p:cNvPicPr>
          <p:nvPr/>
        </p:nvPicPr>
        <p:blipFill>
          <a:blip r:embed="rId5"/>
          <a:stretch>
            <a:fillRect/>
          </a:stretch>
        </p:blipFill>
        <p:spPr>
          <a:xfrm>
            <a:off x="10001611" y="2528527"/>
            <a:ext cx="1737589" cy="1193014"/>
          </a:xfrm>
          <a:prstGeom prst="rect">
            <a:avLst/>
          </a:prstGeom>
        </p:spPr>
      </p:pic>
      <p:grpSp>
        <p:nvGrpSpPr>
          <p:cNvPr id="60" name="Group 59"/>
          <p:cNvGrpSpPr>
            <a:grpSpLocks noChangeAspect="1"/>
          </p:cNvGrpSpPr>
          <p:nvPr/>
        </p:nvGrpSpPr>
        <p:grpSpPr>
          <a:xfrm>
            <a:off x="9704513" y="3332168"/>
            <a:ext cx="579014" cy="646540"/>
            <a:chOff x="5499394" y="1899253"/>
            <a:chExt cx="1132765" cy="1226322"/>
          </a:xfrm>
        </p:grpSpPr>
        <p:sp>
          <p:nvSpPr>
            <p:cNvPr id="72" name="Hexagon 71"/>
            <p:cNvSpPr/>
            <p:nvPr/>
          </p:nvSpPr>
          <p:spPr bwMode="auto">
            <a:xfrm rot="16200000">
              <a:off x="5452616" y="1946031"/>
              <a:ext cx="1226322" cy="1132765"/>
            </a:xfrm>
            <a:prstGeom prst="hexagon">
              <a:avLst/>
            </a:prstGeom>
            <a:solidFill>
              <a:srgbClr val="FFB900"/>
            </a:solidFill>
            <a:ln w="10795" cap="flat" cmpd="sng" algn="ctr">
              <a:noFill/>
              <a:prstDash val="solid"/>
              <a:headEnd type="none" w="med" len="med"/>
              <a:tailEnd type="none" w="med" len="med"/>
            </a:ln>
            <a:effectLst/>
          </p:spPr>
          <p:txBody>
            <a:bodyPr vert="horz" wrap="square" lIns="0" tIns="47558" rIns="0" bIns="47558" numCol="1" rtlCol="0" anchor="ctr" anchorCtr="0" compatLnSpc="1">
              <a:prstTxWarp prst="textNoShape">
                <a:avLst/>
              </a:prstTxWarp>
            </a:bodyPr>
            <a:lstStyle/>
            <a:p>
              <a:pPr marL="0" marR="0" lvl="0" indent="0" algn="ctr" defTabSz="950846" rtl="0"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dirty="0">
                <a:ln>
                  <a:noFill/>
                </a:ln>
                <a:solidFill>
                  <a:srgbClr val="000000"/>
                </a:solidFill>
                <a:effectLst/>
                <a:uLnTx/>
                <a:uFillTx/>
                <a:latin typeface="Segoe UI"/>
                <a:ea typeface="+mn-ea"/>
                <a:cs typeface="+mn-cs"/>
              </a:endParaRPr>
            </a:p>
          </p:txBody>
        </p:sp>
        <p:pic>
          <p:nvPicPr>
            <p:cNvPr id="73" name="Picture 21"/>
            <p:cNvPicPr>
              <a:picLocks noChangeAspect="1"/>
            </p:cNvPicPr>
            <p:nvPr/>
          </p:nvPicPr>
          <p:blipFill>
            <a:blip r:embed="rId4">
              <a:biLevel thresh="25000"/>
              <a:extLst>
                <a:ext uri="{28A0092B-C50C-407E-A947-70E740481C1C}">
                  <a14:useLocalDpi xmlns:a14="http://schemas.microsoft.com/office/drawing/2010/main" val="0"/>
                </a:ext>
              </a:extLst>
            </a:blip>
            <a:srcRect/>
            <a:stretch>
              <a:fillRect/>
            </a:stretch>
          </p:blipFill>
          <p:spPr bwMode="auto">
            <a:xfrm>
              <a:off x="5780027" y="2304620"/>
              <a:ext cx="571500" cy="46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84" name="Rectangle 83"/>
          <p:cNvSpPr/>
          <p:nvPr/>
        </p:nvSpPr>
        <p:spPr bwMode="auto">
          <a:xfrm>
            <a:off x="4237037" y="6644440"/>
            <a:ext cx="4038600" cy="350085"/>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latin typeface="Segoe UI"/>
              <a:ea typeface="+mn-ea"/>
              <a:cs typeface="+mn-cs"/>
            </a:endParaRPr>
          </a:p>
        </p:txBody>
      </p:sp>
      <p:cxnSp>
        <p:nvCxnSpPr>
          <p:cNvPr id="5" name="Straight Connector 4"/>
          <p:cNvCxnSpPr/>
          <p:nvPr/>
        </p:nvCxnSpPr>
        <p:spPr>
          <a:xfrm flipH="1">
            <a:off x="6088114" y="1261983"/>
            <a:ext cx="31781" cy="5382457"/>
          </a:xfrm>
          <a:prstGeom prst="line">
            <a:avLst/>
          </a:prstGeom>
          <a:noFill/>
          <a:ln w="15875" cap="flat" cmpd="sng" algn="ctr">
            <a:solidFill>
              <a:sysClr val="windowText" lastClr="000000"/>
            </a:solidFill>
            <a:prstDash val="solid"/>
            <a:miter lim="800000"/>
          </a:ln>
          <a:effectLst/>
        </p:spPr>
      </p:cxnSp>
      <p:pic>
        <p:nvPicPr>
          <p:cNvPr id="158" name="Picture 157"/>
          <p:cNvPicPr>
            <a:picLocks noChangeAspect="1"/>
          </p:cNvPicPr>
          <p:nvPr/>
        </p:nvPicPr>
        <p:blipFill>
          <a:blip r:embed="rId6"/>
          <a:stretch>
            <a:fillRect/>
          </a:stretch>
        </p:blipFill>
        <p:spPr>
          <a:xfrm>
            <a:off x="7292130" y="2537945"/>
            <a:ext cx="1499175" cy="1346392"/>
          </a:xfrm>
          <a:prstGeom prst="rect">
            <a:avLst/>
          </a:prstGeom>
        </p:spPr>
      </p:pic>
      <p:sp>
        <p:nvSpPr>
          <p:cNvPr id="140" name="Rectangle 139"/>
          <p:cNvSpPr/>
          <p:nvPr/>
        </p:nvSpPr>
        <p:spPr>
          <a:xfrm>
            <a:off x="6937794" y="3680096"/>
            <a:ext cx="797510" cy="523220"/>
          </a:xfrm>
          <a:prstGeom prst="rect">
            <a:avLst/>
          </a:prstGeom>
        </p:spPr>
        <p:txBody>
          <a:bodyPr wrap="square">
            <a:spAutoFit/>
          </a:bodyPr>
          <a:lstStyle/>
          <a:p>
            <a:pPr marL="0" marR="0" lvl="0" indent="0" algn="l" defTabSz="932417"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Segoe UI Light"/>
                <a:ea typeface="+mn-ea"/>
                <a:cs typeface="+mn-cs"/>
              </a:rPr>
              <a:t>Mobile</a:t>
            </a:r>
          </a:p>
          <a:p>
            <a:pPr marL="0" marR="0" lvl="0" indent="0" algn="l" defTabSz="932417"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Segoe UI Light"/>
                <a:ea typeface="+mn-ea"/>
                <a:cs typeface="+mn-cs"/>
              </a:rPr>
              <a:t>apps</a:t>
            </a:r>
          </a:p>
        </p:txBody>
      </p:sp>
      <p:cxnSp>
        <p:nvCxnSpPr>
          <p:cNvPr id="159" name="Straight Arrow Connector 158"/>
          <p:cNvCxnSpPr>
            <a:stCxn id="48" idx="5"/>
            <a:endCxn id="72" idx="3"/>
          </p:cNvCxnSpPr>
          <p:nvPr/>
        </p:nvCxnSpPr>
        <p:spPr>
          <a:xfrm flipV="1">
            <a:off x="9535630" y="3978708"/>
            <a:ext cx="458390" cy="913823"/>
          </a:xfrm>
          <a:prstGeom prst="straightConnector1">
            <a:avLst/>
          </a:prstGeom>
          <a:noFill/>
          <a:ln w="12700" cap="flat" cmpd="sng" algn="ctr">
            <a:solidFill>
              <a:schemeClr val="bg1">
                <a:lumMod val="50000"/>
              </a:schemeClr>
            </a:solidFill>
            <a:prstDash val="solid"/>
            <a:miter lim="800000"/>
            <a:tailEnd type="triangle"/>
          </a:ln>
          <a:effectLst/>
        </p:spPr>
      </p:cxnSp>
      <p:cxnSp>
        <p:nvCxnSpPr>
          <p:cNvPr id="54" name="Straight Arrow Connector 53"/>
          <p:cNvCxnSpPr>
            <a:stCxn id="48" idx="4"/>
          </p:cNvCxnSpPr>
          <p:nvPr/>
        </p:nvCxnSpPr>
        <p:spPr>
          <a:xfrm flipH="1" flipV="1">
            <a:off x="8275637" y="3829375"/>
            <a:ext cx="944640" cy="1063156"/>
          </a:xfrm>
          <a:prstGeom prst="straightConnector1">
            <a:avLst/>
          </a:prstGeom>
          <a:noFill/>
          <a:ln w="12700" cap="flat" cmpd="sng" algn="ctr">
            <a:solidFill>
              <a:schemeClr val="tx1"/>
            </a:solidFill>
            <a:prstDash val="solid"/>
            <a:miter lim="800000"/>
            <a:tailEnd type="triangle"/>
          </a:ln>
          <a:effectLst/>
        </p:spPr>
      </p:cxnSp>
      <p:cxnSp>
        <p:nvCxnSpPr>
          <p:cNvPr id="53" name="Straight Arrow Connector 52"/>
          <p:cNvCxnSpPr>
            <a:stCxn id="42" idx="0"/>
          </p:cNvCxnSpPr>
          <p:nvPr/>
        </p:nvCxnSpPr>
        <p:spPr>
          <a:xfrm flipV="1">
            <a:off x="7542475" y="3860547"/>
            <a:ext cx="386435" cy="940889"/>
          </a:xfrm>
          <a:prstGeom prst="straightConnector1">
            <a:avLst/>
          </a:prstGeom>
          <a:noFill/>
          <a:ln w="12700" cap="flat" cmpd="sng" algn="ctr">
            <a:solidFill>
              <a:schemeClr val="bg1">
                <a:lumMod val="50000"/>
              </a:schemeClr>
            </a:solidFill>
            <a:prstDash val="solid"/>
            <a:miter lim="800000"/>
            <a:tailEnd type="triangle"/>
          </a:ln>
          <a:effectLst/>
        </p:spPr>
      </p:cxnSp>
      <p:pic>
        <p:nvPicPr>
          <p:cNvPr id="199" name="Picture 198"/>
          <p:cNvPicPr>
            <a:picLocks noChangeAspect="1"/>
          </p:cNvPicPr>
          <p:nvPr/>
        </p:nvPicPr>
        <p:blipFill>
          <a:blip r:embed="rId6"/>
          <a:stretch>
            <a:fillRect/>
          </a:stretch>
        </p:blipFill>
        <p:spPr>
          <a:xfrm>
            <a:off x="4109596" y="1749339"/>
            <a:ext cx="1499175" cy="1346392"/>
          </a:xfrm>
          <a:prstGeom prst="rect">
            <a:avLst/>
          </a:prstGeom>
        </p:spPr>
      </p:pic>
      <p:cxnSp>
        <p:nvCxnSpPr>
          <p:cNvPr id="200" name="Straight Arrow Connector 199"/>
          <p:cNvCxnSpPr>
            <a:stCxn id="35" idx="0"/>
          </p:cNvCxnSpPr>
          <p:nvPr/>
        </p:nvCxnSpPr>
        <p:spPr>
          <a:xfrm flipV="1">
            <a:off x="2764316" y="2611787"/>
            <a:ext cx="1548921" cy="302281"/>
          </a:xfrm>
          <a:prstGeom prst="straightConnector1">
            <a:avLst/>
          </a:prstGeom>
          <a:noFill/>
          <a:ln w="12700" cap="flat" cmpd="sng" algn="ctr">
            <a:solidFill>
              <a:srgbClr val="000000"/>
            </a:solidFill>
            <a:prstDash val="solid"/>
            <a:miter lim="800000"/>
            <a:tailEnd type="triangle"/>
          </a:ln>
          <a:effectLst/>
        </p:spPr>
      </p:cxnSp>
      <p:grpSp>
        <p:nvGrpSpPr>
          <p:cNvPr id="38" name="Group 37"/>
          <p:cNvGrpSpPr/>
          <p:nvPr/>
        </p:nvGrpSpPr>
        <p:grpSpPr>
          <a:xfrm>
            <a:off x="614542" y="1888215"/>
            <a:ext cx="3056882" cy="723571"/>
            <a:chOff x="614542" y="1888215"/>
            <a:chExt cx="3056882" cy="723571"/>
          </a:xfrm>
        </p:grpSpPr>
        <p:sp>
          <p:nvSpPr>
            <p:cNvPr id="89" name="Rounded Rectangle 88"/>
            <p:cNvSpPr/>
            <p:nvPr/>
          </p:nvSpPr>
          <p:spPr bwMode="auto">
            <a:xfrm>
              <a:off x="1857208" y="1888215"/>
              <a:ext cx="1814216" cy="723571"/>
            </a:xfrm>
            <a:prstGeom prst="roundRect">
              <a:avLst/>
            </a:prstGeom>
            <a:solidFill>
              <a:sysClr val="window" lastClr="FFFFFF">
                <a:lumMod val="75000"/>
              </a:sysClr>
            </a:solidFill>
            <a:ln w="10795" cap="flat" cmpd="sng" algn="ctr">
              <a:solidFill>
                <a:srgbClr val="404040"/>
              </a:solidFill>
              <a:prstDash val="solid"/>
              <a:headEnd type="none" w="med" len="med"/>
              <a:tailEnd type="none" w="med" len="med"/>
            </a:ln>
            <a:effectLst/>
          </p:spPr>
          <p:txBody>
            <a:bodyPr lIns="93234" tIns="93234" rIns="34967" bIns="34967" rtlCol="0" anchor="b" anchorCtr="0"/>
            <a:lstStyle/>
            <a:p>
              <a:pPr marL="0" marR="0" lvl="0" indent="0" algn="ctr" defTabSz="950596"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pic>
          <p:nvPicPr>
            <p:cNvPr id="90" name="Picture 21"/>
            <p:cNvPicPr>
              <a:picLocks noChangeAspect="1"/>
            </p:cNvPicPr>
            <p:nvPr/>
          </p:nvPicPr>
          <p:blipFill>
            <a:blip r:embed="rId4">
              <a:biLevel thresh="25000"/>
              <a:extLst>
                <a:ext uri="{28A0092B-C50C-407E-A947-70E740481C1C}">
                  <a14:useLocalDpi xmlns:a14="http://schemas.microsoft.com/office/drawing/2010/main" val="0"/>
                </a:ext>
              </a:extLst>
            </a:blip>
            <a:srcRect/>
            <a:stretch>
              <a:fillRect/>
            </a:stretch>
          </p:blipFill>
          <p:spPr bwMode="auto">
            <a:xfrm>
              <a:off x="1979949" y="2023877"/>
              <a:ext cx="518536" cy="438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6" name="Group 95"/>
            <p:cNvGrpSpPr/>
            <p:nvPr/>
          </p:nvGrpSpPr>
          <p:grpSpPr>
            <a:xfrm>
              <a:off x="2599594" y="1982254"/>
              <a:ext cx="419794" cy="241736"/>
              <a:chOff x="3116191" y="1999422"/>
              <a:chExt cx="411600" cy="237018"/>
            </a:xfrm>
          </p:grpSpPr>
          <p:sp>
            <p:nvSpPr>
              <p:cNvPr id="97" name="Rectangle 96"/>
              <p:cNvSpPr/>
              <p:nvPr/>
            </p:nvSpPr>
            <p:spPr>
              <a:xfrm>
                <a:off x="3116191" y="1999422"/>
                <a:ext cx="411600" cy="237018"/>
              </a:xfrm>
              <a:prstGeom prst="rect">
                <a:avLst/>
              </a:prstGeom>
              <a:solidFill>
                <a:srgbClr val="FFC000"/>
              </a:solidFill>
              <a:ln w="9525" cap="flat" cmpd="sng" algn="ctr">
                <a:noFill/>
                <a:prstDash val="solid"/>
                <a:headEnd type="none" w="med" len="med"/>
                <a:tailEnd type="none" w="med" len="med"/>
              </a:ln>
              <a:effectLst/>
            </p:spPr>
            <p:txBody>
              <a:bodyPr lIns="93234" tIns="93234" rIns="34967" bIns="34967" rtlCol="0" anchor="b" anchorCtr="0"/>
              <a:lstStyle/>
              <a:p>
                <a:pPr marL="0" marR="0" lvl="0" indent="0" algn="ctr" defTabSz="950596"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98" name="Rectangle 97"/>
              <p:cNvSpPr/>
              <p:nvPr/>
            </p:nvSpPr>
            <p:spPr>
              <a:xfrm>
                <a:off x="3148111" y="2048525"/>
                <a:ext cx="347861" cy="23302"/>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3241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99" name="Rectangle 98"/>
              <p:cNvSpPr/>
              <p:nvPr/>
            </p:nvSpPr>
            <p:spPr>
              <a:xfrm>
                <a:off x="3148111" y="2089042"/>
                <a:ext cx="347861" cy="64158"/>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3241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100" name="Rectangle 99"/>
              <p:cNvSpPr/>
              <p:nvPr/>
            </p:nvSpPr>
            <p:spPr>
              <a:xfrm>
                <a:off x="3149955" y="2169491"/>
                <a:ext cx="347861" cy="23302"/>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3241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Calibri" panose="020F0502020204030204"/>
                  <a:ea typeface="+mn-ea"/>
                  <a:cs typeface="+mn-cs"/>
                </a:endParaRPr>
              </a:p>
            </p:txBody>
          </p:sp>
        </p:grpSp>
        <p:grpSp>
          <p:nvGrpSpPr>
            <p:cNvPr id="102" name="Group 101"/>
            <p:cNvGrpSpPr/>
            <p:nvPr/>
          </p:nvGrpSpPr>
          <p:grpSpPr>
            <a:xfrm>
              <a:off x="3113737" y="1991406"/>
              <a:ext cx="419794" cy="241736"/>
              <a:chOff x="3116191" y="1999422"/>
              <a:chExt cx="411600" cy="237018"/>
            </a:xfrm>
          </p:grpSpPr>
          <p:sp>
            <p:nvSpPr>
              <p:cNvPr id="103" name="Rectangle 102"/>
              <p:cNvSpPr/>
              <p:nvPr/>
            </p:nvSpPr>
            <p:spPr>
              <a:xfrm>
                <a:off x="3116191" y="1999422"/>
                <a:ext cx="411600" cy="237018"/>
              </a:xfrm>
              <a:prstGeom prst="rect">
                <a:avLst/>
              </a:prstGeom>
              <a:solidFill>
                <a:srgbClr val="FFC000"/>
              </a:solidFill>
              <a:ln w="9525" cap="flat" cmpd="sng" algn="ctr">
                <a:noFill/>
                <a:prstDash val="solid"/>
                <a:headEnd type="none" w="med" len="med"/>
                <a:tailEnd type="none" w="med" len="med"/>
              </a:ln>
              <a:effectLst/>
            </p:spPr>
            <p:txBody>
              <a:bodyPr lIns="93234" tIns="93234" rIns="34967" bIns="34967" rtlCol="0" anchor="b" anchorCtr="0"/>
              <a:lstStyle/>
              <a:p>
                <a:pPr marL="0" marR="0" lvl="0" indent="0" algn="ctr" defTabSz="950596"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104" name="Rectangle 103"/>
              <p:cNvSpPr/>
              <p:nvPr/>
            </p:nvSpPr>
            <p:spPr>
              <a:xfrm>
                <a:off x="3148111" y="2048525"/>
                <a:ext cx="347861" cy="23302"/>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3241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105" name="Rectangle 104"/>
              <p:cNvSpPr/>
              <p:nvPr/>
            </p:nvSpPr>
            <p:spPr>
              <a:xfrm>
                <a:off x="3148111" y="2089042"/>
                <a:ext cx="347861" cy="64158"/>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3241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106" name="Rectangle 105"/>
              <p:cNvSpPr/>
              <p:nvPr/>
            </p:nvSpPr>
            <p:spPr>
              <a:xfrm>
                <a:off x="3149955" y="2169491"/>
                <a:ext cx="347861" cy="23302"/>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3241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Calibri" panose="020F0502020204030204"/>
                  <a:ea typeface="+mn-ea"/>
                  <a:cs typeface="+mn-cs"/>
                </a:endParaRPr>
              </a:p>
            </p:txBody>
          </p:sp>
        </p:grpSp>
        <p:grpSp>
          <p:nvGrpSpPr>
            <p:cNvPr id="107" name="Group 106"/>
            <p:cNvGrpSpPr/>
            <p:nvPr/>
          </p:nvGrpSpPr>
          <p:grpSpPr>
            <a:xfrm>
              <a:off x="2606886" y="2283975"/>
              <a:ext cx="419794" cy="241736"/>
              <a:chOff x="3116191" y="1999422"/>
              <a:chExt cx="411600" cy="237018"/>
            </a:xfrm>
          </p:grpSpPr>
          <p:sp>
            <p:nvSpPr>
              <p:cNvPr id="108" name="Rectangle 107"/>
              <p:cNvSpPr/>
              <p:nvPr/>
            </p:nvSpPr>
            <p:spPr>
              <a:xfrm>
                <a:off x="3116191" y="1999422"/>
                <a:ext cx="411600" cy="237018"/>
              </a:xfrm>
              <a:prstGeom prst="rect">
                <a:avLst/>
              </a:prstGeom>
              <a:solidFill>
                <a:srgbClr val="FFC000"/>
              </a:solidFill>
              <a:ln w="9525" cap="flat" cmpd="sng" algn="ctr">
                <a:noFill/>
                <a:prstDash val="solid"/>
                <a:headEnd type="none" w="med" len="med"/>
                <a:tailEnd type="none" w="med" len="med"/>
              </a:ln>
              <a:effectLst/>
            </p:spPr>
            <p:txBody>
              <a:bodyPr lIns="93234" tIns="93234" rIns="34967" bIns="34967" rtlCol="0" anchor="b" anchorCtr="0"/>
              <a:lstStyle/>
              <a:p>
                <a:pPr marL="0" marR="0" lvl="0" indent="0" algn="ctr" defTabSz="950596"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109" name="Rectangle 108"/>
              <p:cNvSpPr/>
              <p:nvPr/>
            </p:nvSpPr>
            <p:spPr>
              <a:xfrm>
                <a:off x="3148111" y="2048525"/>
                <a:ext cx="347861" cy="23302"/>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3241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110" name="Rectangle 109"/>
              <p:cNvSpPr/>
              <p:nvPr/>
            </p:nvSpPr>
            <p:spPr>
              <a:xfrm>
                <a:off x="3148111" y="2089042"/>
                <a:ext cx="347861" cy="64158"/>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3241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111" name="Rectangle 110"/>
              <p:cNvSpPr/>
              <p:nvPr/>
            </p:nvSpPr>
            <p:spPr>
              <a:xfrm>
                <a:off x="3149955" y="2169491"/>
                <a:ext cx="347861" cy="23302"/>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3241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Calibri" panose="020F0502020204030204"/>
                  <a:ea typeface="+mn-ea"/>
                  <a:cs typeface="+mn-cs"/>
                </a:endParaRPr>
              </a:p>
            </p:txBody>
          </p:sp>
        </p:grpSp>
        <p:grpSp>
          <p:nvGrpSpPr>
            <p:cNvPr id="112" name="Group 111"/>
            <p:cNvGrpSpPr/>
            <p:nvPr/>
          </p:nvGrpSpPr>
          <p:grpSpPr>
            <a:xfrm>
              <a:off x="3113737" y="2296209"/>
              <a:ext cx="419794" cy="241736"/>
              <a:chOff x="3116191" y="1999422"/>
              <a:chExt cx="411600" cy="237018"/>
            </a:xfrm>
          </p:grpSpPr>
          <p:sp>
            <p:nvSpPr>
              <p:cNvPr id="113" name="Rectangle 112"/>
              <p:cNvSpPr/>
              <p:nvPr/>
            </p:nvSpPr>
            <p:spPr>
              <a:xfrm>
                <a:off x="3116191" y="1999422"/>
                <a:ext cx="411600" cy="237018"/>
              </a:xfrm>
              <a:prstGeom prst="rect">
                <a:avLst/>
              </a:prstGeom>
              <a:solidFill>
                <a:srgbClr val="FFC000"/>
              </a:solidFill>
              <a:ln w="9525" cap="flat" cmpd="sng" algn="ctr">
                <a:noFill/>
                <a:prstDash val="solid"/>
                <a:headEnd type="none" w="med" len="med"/>
                <a:tailEnd type="none" w="med" len="med"/>
              </a:ln>
              <a:effectLst/>
            </p:spPr>
            <p:txBody>
              <a:bodyPr lIns="93234" tIns="93234" rIns="34967" bIns="34967" rtlCol="0" anchor="b" anchorCtr="0"/>
              <a:lstStyle/>
              <a:p>
                <a:pPr marL="0" marR="0" lvl="0" indent="0" algn="ctr" defTabSz="950596"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114" name="Rectangle 113"/>
              <p:cNvSpPr/>
              <p:nvPr/>
            </p:nvSpPr>
            <p:spPr>
              <a:xfrm>
                <a:off x="3148111" y="2048525"/>
                <a:ext cx="347861" cy="23302"/>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3241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115" name="Rectangle 114"/>
              <p:cNvSpPr/>
              <p:nvPr/>
            </p:nvSpPr>
            <p:spPr>
              <a:xfrm>
                <a:off x="3148111" y="2089042"/>
                <a:ext cx="347861" cy="64158"/>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3241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116" name="Rectangle 115"/>
              <p:cNvSpPr/>
              <p:nvPr/>
            </p:nvSpPr>
            <p:spPr>
              <a:xfrm>
                <a:off x="3149955" y="2169491"/>
                <a:ext cx="347861" cy="23302"/>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3241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Calibri" panose="020F0502020204030204"/>
                  <a:ea typeface="+mn-ea"/>
                  <a:cs typeface="+mn-cs"/>
                </a:endParaRPr>
              </a:p>
            </p:txBody>
          </p:sp>
        </p:grpSp>
        <p:sp>
          <p:nvSpPr>
            <p:cNvPr id="204" name="Rectangle 203"/>
            <p:cNvSpPr/>
            <p:nvPr/>
          </p:nvSpPr>
          <p:spPr>
            <a:xfrm>
              <a:off x="614542" y="2080723"/>
              <a:ext cx="1209452" cy="33855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Segoe UI Light"/>
                  <a:ea typeface="+mn-ea"/>
                  <a:cs typeface="+mn-cs"/>
                </a:rPr>
                <a:t>Web Tier</a:t>
              </a:r>
            </a:p>
          </p:txBody>
        </p:sp>
      </p:grpSp>
      <p:grpSp>
        <p:nvGrpSpPr>
          <p:cNvPr id="3" name="Group 2"/>
          <p:cNvGrpSpPr/>
          <p:nvPr/>
        </p:nvGrpSpPr>
        <p:grpSpPr>
          <a:xfrm>
            <a:off x="603239" y="2914068"/>
            <a:ext cx="3068185" cy="723571"/>
            <a:chOff x="603239" y="2914068"/>
            <a:chExt cx="3068185" cy="723571"/>
          </a:xfrm>
        </p:grpSpPr>
        <p:sp>
          <p:nvSpPr>
            <p:cNvPr id="35" name="Rounded Rectangle 34"/>
            <p:cNvSpPr/>
            <p:nvPr/>
          </p:nvSpPr>
          <p:spPr bwMode="auto">
            <a:xfrm>
              <a:off x="1857208" y="2914068"/>
              <a:ext cx="1814216" cy="723571"/>
            </a:xfrm>
            <a:prstGeom prst="roundRect">
              <a:avLst/>
            </a:prstGeom>
            <a:solidFill>
              <a:sysClr val="window" lastClr="FFFFFF">
                <a:lumMod val="75000"/>
              </a:sysClr>
            </a:solidFill>
            <a:ln w="10795" cap="flat" cmpd="sng" algn="ctr">
              <a:solidFill>
                <a:srgbClr val="404040"/>
              </a:solidFill>
              <a:prstDash val="solid"/>
              <a:headEnd type="none" w="med" len="med"/>
              <a:tailEnd type="none" w="med" len="med"/>
            </a:ln>
            <a:effectLst/>
          </p:spPr>
          <p:txBody>
            <a:bodyPr lIns="93234" tIns="93234" rIns="34967" bIns="34967" rtlCol="0" anchor="b" anchorCtr="0"/>
            <a:lstStyle/>
            <a:p>
              <a:pPr marL="0" marR="0" lvl="0" indent="0" algn="ctr" defTabSz="950596"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pic>
          <p:nvPicPr>
            <p:cNvPr id="36" name="Picture 23"/>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1975380" y="3060887"/>
              <a:ext cx="494851" cy="4076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1" name="Group 90"/>
            <p:cNvGrpSpPr/>
            <p:nvPr/>
          </p:nvGrpSpPr>
          <p:grpSpPr>
            <a:xfrm>
              <a:off x="2512464" y="3027216"/>
              <a:ext cx="419794" cy="241736"/>
              <a:chOff x="2526540" y="1999422"/>
              <a:chExt cx="411600" cy="237018"/>
            </a:xfrm>
          </p:grpSpPr>
          <p:sp>
            <p:nvSpPr>
              <p:cNvPr id="92" name="Rectangle 91"/>
              <p:cNvSpPr/>
              <p:nvPr/>
            </p:nvSpPr>
            <p:spPr>
              <a:xfrm>
                <a:off x="2526540" y="1999422"/>
                <a:ext cx="411600" cy="237018"/>
              </a:xfrm>
              <a:prstGeom prst="rect">
                <a:avLst/>
              </a:prstGeom>
              <a:solidFill>
                <a:srgbClr val="92D050"/>
              </a:solidFill>
              <a:ln w="9525" cap="flat" cmpd="sng" algn="ctr">
                <a:noFill/>
                <a:prstDash val="solid"/>
                <a:headEnd type="none" w="med" len="med"/>
                <a:tailEnd type="none" w="med" len="med"/>
              </a:ln>
              <a:effectLst/>
            </p:spPr>
            <p:txBody>
              <a:bodyPr lIns="93234" tIns="93234" rIns="34967" bIns="34967" rtlCol="0" anchor="b" anchorCtr="0"/>
              <a:lstStyle/>
              <a:p>
                <a:pPr marL="0" marR="0" lvl="0" indent="0" algn="ctr" defTabSz="950596"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93" name="Rectangle 92"/>
              <p:cNvSpPr/>
              <p:nvPr/>
            </p:nvSpPr>
            <p:spPr>
              <a:xfrm>
                <a:off x="2561226" y="2050391"/>
                <a:ext cx="347861" cy="23302"/>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3241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94" name="Rectangle 93"/>
              <p:cNvSpPr/>
              <p:nvPr/>
            </p:nvSpPr>
            <p:spPr>
              <a:xfrm>
                <a:off x="2561226" y="2090907"/>
                <a:ext cx="347861" cy="64158"/>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3241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95" name="Rectangle 94"/>
              <p:cNvSpPr/>
              <p:nvPr/>
            </p:nvSpPr>
            <p:spPr>
              <a:xfrm>
                <a:off x="2563071" y="2171356"/>
                <a:ext cx="347861" cy="23302"/>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3241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Calibri" panose="020F0502020204030204"/>
                  <a:ea typeface="+mn-ea"/>
                  <a:cs typeface="+mn-cs"/>
                </a:endParaRPr>
              </a:p>
            </p:txBody>
          </p:sp>
        </p:grpSp>
        <p:grpSp>
          <p:nvGrpSpPr>
            <p:cNvPr id="130" name="Group 129"/>
            <p:cNvGrpSpPr/>
            <p:nvPr/>
          </p:nvGrpSpPr>
          <p:grpSpPr>
            <a:xfrm>
              <a:off x="2748705" y="3328639"/>
              <a:ext cx="419794" cy="241736"/>
              <a:chOff x="2526540" y="1999422"/>
              <a:chExt cx="411600" cy="237018"/>
            </a:xfrm>
          </p:grpSpPr>
          <p:sp>
            <p:nvSpPr>
              <p:cNvPr id="131" name="Rectangle 130"/>
              <p:cNvSpPr/>
              <p:nvPr/>
            </p:nvSpPr>
            <p:spPr>
              <a:xfrm>
                <a:off x="2526540" y="1999422"/>
                <a:ext cx="411600" cy="237018"/>
              </a:xfrm>
              <a:prstGeom prst="rect">
                <a:avLst/>
              </a:prstGeom>
              <a:solidFill>
                <a:srgbClr val="92D050"/>
              </a:solidFill>
              <a:ln w="9525" cap="flat" cmpd="sng" algn="ctr">
                <a:noFill/>
                <a:prstDash val="solid"/>
                <a:headEnd type="none" w="med" len="med"/>
                <a:tailEnd type="none" w="med" len="med"/>
              </a:ln>
              <a:effectLst/>
            </p:spPr>
            <p:txBody>
              <a:bodyPr lIns="93234" tIns="93234" rIns="34967" bIns="34967" rtlCol="0" anchor="b" anchorCtr="0"/>
              <a:lstStyle/>
              <a:p>
                <a:pPr marL="0" marR="0" lvl="0" indent="0" algn="ctr" defTabSz="950596"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132" name="Rectangle 131"/>
              <p:cNvSpPr/>
              <p:nvPr/>
            </p:nvSpPr>
            <p:spPr>
              <a:xfrm>
                <a:off x="2561226" y="2050391"/>
                <a:ext cx="347861" cy="23302"/>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3241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133" name="Rectangle 132"/>
              <p:cNvSpPr/>
              <p:nvPr/>
            </p:nvSpPr>
            <p:spPr>
              <a:xfrm>
                <a:off x="2561226" y="2090907"/>
                <a:ext cx="347861" cy="64158"/>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3241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134" name="Rectangle 133"/>
              <p:cNvSpPr/>
              <p:nvPr/>
            </p:nvSpPr>
            <p:spPr>
              <a:xfrm>
                <a:off x="2563071" y="2171356"/>
                <a:ext cx="347861" cy="23302"/>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3241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Calibri" panose="020F0502020204030204"/>
                  <a:ea typeface="+mn-ea"/>
                  <a:cs typeface="+mn-cs"/>
                </a:endParaRPr>
              </a:p>
            </p:txBody>
          </p:sp>
        </p:grpSp>
        <p:grpSp>
          <p:nvGrpSpPr>
            <p:cNvPr id="135" name="Group 134"/>
            <p:cNvGrpSpPr/>
            <p:nvPr/>
          </p:nvGrpSpPr>
          <p:grpSpPr>
            <a:xfrm>
              <a:off x="3132219" y="3020717"/>
              <a:ext cx="419794" cy="241736"/>
              <a:chOff x="2526540" y="1999422"/>
              <a:chExt cx="411600" cy="237018"/>
            </a:xfrm>
          </p:grpSpPr>
          <p:sp>
            <p:nvSpPr>
              <p:cNvPr id="136" name="Rectangle 135"/>
              <p:cNvSpPr/>
              <p:nvPr/>
            </p:nvSpPr>
            <p:spPr>
              <a:xfrm>
                <a:off x="2526540" y="1999422"/>
                <a:ext cx="411600" cy="237018"/>
              </a:xfrm>
              <a:prstGeom prst="rect">
                <a:avLst/>
              </a:prstGeom>
              <a:solidFill>
                <a:srgbClr val="92D050"/>
              </a:solidFill>
              <a:ln w="9525" cap="flat" cmpd="sng" algn="ctr">
                <a:noFill/>
                <a:prstDash val="solid"/>
                <a:headEnd type="none" w="med" len="med"/>
                <a:tailEnd type="none" w="med" len="med"/>
              </a:ln>
              <a:effectLst/>
            </p:spPr>
            <p:txBody>
              <a:bodyPr lIns="93234" tIns="93234" rIns="34967" bIns="34967" rtlCol="0" anchor="b" anchorCtr="0"/>
              <a:lstStyle/>
              <a:p>
                <a:pPr marL="0" marR="0" lvl="0" indent="0" algn="ctr" defTabSz="950596"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137" name="Rectangle 136"/>
              <p:cNvSpPr/>
              <p:nvPr/>
            </p:nvSpPr>
            <p:spPr>
              <a:xfrm>
                <a:off x="2561226" y="2050391"/>
                <a:ext cx="347861" cy="23302"/>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3241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138" name="Rectangle 137"/>
              <p:cNvSpPr/>
              <p:nvPr/>
            </p:nvSpPr>
            <p:spPr>
              <a:xfrm>
                <a:off x="2561226" y="2090907"/>
                <a:ext cx="347861" cy="64158"/>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3241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139" name="Rectangle 138"/>
              <p:cNvSpPr/>
              <p:nvPr/>
            </p:nvSpPr>
            <p:spPr>
              <a:xfrm>
                <a:off x="2563071" y="2171356"/>
                <a:ext cx="347861" cy="23302"/>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3241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Calibri" panose="020F0502020204030204"/>
                  <a:ea typeface="+mn-ea"/>
                  <a:cs typeface="+mn-cs"/>
                </a:endParaRPr>
              </a:p>
            </p:txBody>
          </p:sp>
        </p:grpSp>
        <p:sp>
          <p:nvSpPr>
            <p:cNvPr id="205" name="Rectangle 204"/>
            <p:cNvSpPr/>
            <p:nvPr/>
          </p:nvSpPr>
          <p:spPr>
            <a:xfrm>
              <a:off x="603239" y="3093176"/>
              <a:ext cx="1311380" cy="33855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Segoe UI Light"/>
                  <a:ea typeface="+mn-ea"/>
                  <a:cs typeface="+mn-cs"/>
                </a:rPr>
                <a:t>Services Tier</a:t>
              </a:r>
            </a:p>
          </p:txBody>
        </p:sp>
      </p:grpSp>
      <p:sp>
        <p:nvSpPr>
          <p:cNvPr id="207" name="Rectangle 206"/>
          <p:cNvSpPr/>
          <p:nvPr/>
        </p:nvSpPr>
        <p:spPr>
          <a:xfrm>
            <a:off x="607126" y="5630862"/>
            <a:ext cx="1311380" cy="33855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Segoe UI Light"/>
                <a:ea typeface="+mn-ea"/>
                <a:cs typeface="+mn-cs"/>
              </a:rPr>
              <a:t>Data Tier</a:t>
            </a:r>
          </a:p>
        </p:txBody>
      </p:sp>
      <p:grpSp>
        <p:nvGrpSpPr>
          <p:cNvPr id="208" name="Group 207"/>
          <p:cNvGrpSpPr/>
          <p:nvPr/>
        </p:nvGrpSpPr>
        <p:grpSpPr>
          <a:xfrm>
            <a:off x="3915381" y="6128656"/>
            <a:ext cx="2087162" cy="577124"/>
            <a:chOff x="8625119" y="4346288"/>
            <a:chExt cx="1013503" cy="568383"/>
          </a:xfrm>
        </p:grpSpPr>
        <p:sp>
          <p:nvSpPr>
            <p:cNvPr id="209" name="Rounded Rectangular Callout 208"/>
            <p:cNvSpPr/>
            <p:nvPr/>
          </p:nvSpPr>
          <p:spPr bwMode="auto">
            <a:xfrm>
              <a:off x="8625119" y="4346288"/>
              <a:ext cx="1013503" cy="568383"/>
            </a:xfrm>
            <a:prstGeom prst="wedgeRoundRectCallout">
              <a:avLst>
                <a:gd name="adj1" fmla="val -53457"/>
                <a:gd name="adj2" fmla="val -77919"/>
                <a:gd name="adj3" fmla="val 16667"/>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400" b="0" i="0" u="none" strike="noStrike" kern="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210" name="Rectangle 209"/>
            <p:cNvSpPr/>
            <p:nvPr/>
          </p:nvSpPr>
          <p:spPr>
            <a:xfrm>
              <a:off x="8625119" y="4420487"/>
              <a:ext cx="1000892" cy="445579"/>
            </a:xfrm>
            <a:prstGeom prst="rect">
              <a:avLst/>
            </a:prstGeom>
          </p:spPr>
          <p:txBody>
            <a:bodyPr wrap="square">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3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Monolithic Databases are shared across services.</a:t>
              </a:r>
            </a:p>
          </p:txBody>
        </p:sp>
      </p:grpSp>
      <p:sp>
        <p:nvSpPr>
          <p:cNvPr id="58" name="Rectangle 57"/>
          <p:cNvSpPr/>
          <p:nvPr/>
        </p:nvSpPr>
        <p:spPr>
          <a:xfrm>
            <a:off x="6751638" y="6176664"/>
            <a:ext cx="1676399" cy="738664"/>
          </a:xfrm>
          <a:prstGeom prst="rect">
            <a:avLst/>
          </a:prstGeom>
        </p:spPr>
        <p:txBody>
          <a:bodyPr wrap="square">
            <a:spAutoFit/>
          </a:bodyPr>
          <a:lstStyle/>
          <a:p>
            <a:pPr marL="0" marR="0" lvl="0" indent="0" algn="l" defTabSz="932417"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Segoe UI Light"/>
                <a:ea typeface="+mn-ea"/>
                <a:cs typeface="+mn-cs"/>
              </a:rPr>
              <a:t>Stateless services </a:t>
            </a:r>
          </a:p>
          <a:p>
            <a:pPr marL="0" marR="0" lvl="0" indent="0" algn="l" defTabSz="932417"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Segoe UI Light"/>
                <a:ea typeface="+mn-ea"/>
                <a:cs typeface="+mn-cs"/>
              </a:rPr>
              <a:t>with </a:t>
            </a:r>
          </a:p>
          <a:p>
            <a:pPr marL="0" marR="0" lvl="0" indent="0" algn="l" defTabSz="932417"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Segoe UI Light"/>
                <a:ea typeface="+mn-ea"/>
                <a:cs typeface="+mn-cs"/>
              </a:rPr>
              <a:t>separate stores</a:t>
            </a:r>
          </a:p>
        </p:txBody>
      </p:sp>
      <p:grpSp>
        <p:nvGrpSpPr>
          <p:cNvPr id="215" name="Group 214"/>
          <p:cNvGrpSpPr/>
          <p:nvPr/>
        </p:nvGrpSpPr>
        <p:grpSpPr>
          <a:xfrm>
            <a:off x="8199437" y="6128656"/>
            <a:ext cx="2222407" cy="577124"/>
            <a:chOff x="8199437" y="6128656"/>
            <a:chExt cx="2222407" cy="577124"/>
          </a:xfrm>
        </p:grpSpPr>
        <p:grpSp>
          <p:nvGrpSpPr>
            <p:cNvPr id="211" name="Group 210"/>
            <p:cNvGrpSpPr/>
            <p:nvPr/>
          </p:nvGrpSpPr>
          <p:grpSpPr>
            <a:xfrm>
              <a:off x="8199437" y="6128656"/>
              <a:ext cx="1838720" cy="577124"/>
              <a:chOff x="8625119" y="4346287"/>
              <a:chExt cx="1013503" cy="568383"/>
            </a:xfrm>
          </p:grpSpPr>
          <p:sp>
            <p:nvSpPr>
              <p:cNvPr id="212" name="Rounded Rectangular Callout 211"/>
              <p:cNvSpPr/>
              <p:nvPr/>
            </p:nvSpPr>
            <p:spPr bwMode="auto">
              <a:xfrm>
                <a:off x="8625119" y="4346287"/>
                <a:ext cx="1013503" cy="568383"/>
              </a:xfrm>
              <a:prstGeom prst="wedgeRoundRectCallout">
                <a:avLst>
                  <a:gd name="adj1" fmla="val -73934"/>
                  <a:gd name="adj2" fmla="val -126590"/>
                  <a:gd name="adj3" fmla="val 16667"/>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400" b="0" i="0" u="none" strike="noStrike" kern="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213" name="Rectangle 212"/>
              <p:cNvSpPr/>
              <p:nvPr/>
            </p:nvSpPr>
            <p:spPr>
              <a:xfrm>
                <a:off x="8625119" y="4420487"/>
                <a:ext cx="1000892" cy="445579"/>
              </a:xfrm>
              <a:prstGeom prst="rect">
                <a:avLst/>
              </a:prstGeom>
            </p:spPr>
            <p:txBody>
              <a:bodyPr wrap="square">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300" b="0" i="0" u="none" strike="noStrike" kern="0" cap="none" spc="0" normalizeH="0" baseline="0" noProof="0" dirty="0">
                    <a:ln>
                      <a:noFill/>
                    </a:ln>
                    <a:solidFill>
                      <a:sysClr val="windowText" lastClr="000000"/>
                    </a:solidFill>
                    <a:effectLst/>
                    <a:uLnTx/>
                    <a:uFillTx/>
                    <a:latin typeface="Segoe UI"/>
                    <a:ea typeface="Segoe UI" pitchFamily="34" charset="0"/>
                    <a:cs typeface="Segoe UI" pitchFamily="34" charset="0"/>
                  </a:rPr>
                  <a:t>Each microservice </a:t>
                </a:r>
                <a:r>
                  <a:rPr kumimoji="0" lang="en-US" sz="1300" b="1" i="0" u="none" strike="noStrike" kern="0" cap="none" spc="0" normalizeH="0" baseline="0" noProof="0" dirty="0">
                    <a:ln>
                      <a:noFill/>
                    </a:ln>
                    <a:solidFill>
                      <a:sysClr val="windowText" lastClr="000000"/>
                    </a:solidFill>
                    <a:effectLst/>
                    <a:uLnTx/>
                    <a:uFillTx/>
                    <a:latin typeface="Segoe UI"/>
                    <a:ea typeface="Segoe UI" pitchFamily="34" charset="0"/>
                    <a:cs typeface="Segoe UI" pitchFamily="34" charset="0"/>
                  </a:rPr>
                  <a:t>owns</a:t>
                </a:r>
                <a:r>
                  <a:rPr kumimoji="0" lang="en-US" sz="1300" b="0" i="0" u="none" strike="noStrike" kern="0" cap="none" spc="0" normalizeH="0" baseline="0" noProof="0" dirty="0">
                    <a:ln>
                      <a:noFill/>
                    </a:ln>
                    <a:solidFill>
                      <a:sysClr val="windowText" lastClr="000000"/>
                    </a:solidFill>
                    <a:effectLst/>
                    <a:uLnTx/>
                    <a:uFillTx/>
                    <a:latin typeface="Segoe UI"/>
                    <a:ea typeface="Segoe UI" pitchFamily="34" charset="0"/>
                    <a:cs typeface="Segoe UI" pitchFamily="34" charset="0"/>
                  </a:rPr>
                  <a:t> its </a:t>
                </a:r>
                <a:r>
                  <a:rPr kumimoji="0" lang="en-US" sz="1300" b="1" i="0" u="none" strike="noStrike" kern="0" cap="none" spc="0" normalizeH="0" baseline="0" noProof="0" dirty="0">
                    <a:ln>
                      <a:noFill/>
                    </a:ln>
                    <a:solidFill>
                      <a:sysClr val="windowText" lastClr="000000"/>
                    </a:solidFill>
                    <a:effectLst/>
                    <a:uLnTx/>
                    <a:uFillTx/>
                    <a:latin typeface="Segoe UI"/>
                    <a:ea typeface="Segoe UI" pitchFamily="34" charset="0"/>
                    <a:cs typeface="Segoe UI" pitchFamily="34" charset="0"/>
                  </a:rPr>
                  <a:t>model/data</a:t>
                </a:r>
                <a:r>
                  <a:rPr kumimoji="0" lang="en-US" sz="1300" b="0" i="0" u="none" strike="noStrike" kern="0" cap="none" spc="0" normalizeH="0" baseline="0" noProof="0" dirty="0">
                    <a:ln>
                      <a:noFill/>
                    </a:ln>
                    <a:solidFill>
                      <a:sysClr val="windowText" lastClr="000000"/>
                    </a:solidFill>
                    <a:effectLst/>
                    <a:uLnTx/>
                    <a:uFillTx/>
                    <a:latin typeface="Segoe UI"/>
                    <a:ea typeface="Segoe UI" pitchFamily="34" charset="0"/>
                    <a:cs typeface="Segoe UI" pitchFamily="34" charset="0"/>
                  </a:rPr>
                  <a:t>!</a:t>
                </a:r>
              </a:p>
            </p:txBody>
          </p:sp>
        </p:grpSp>
        <p:sp>
          <p:nvSpPr>
            <p:cNvPr id="214" name="Right Triangle 213"/>
            <p:cNvSpPr/>
            <p:nvPr/>
          </p:nvSpPr>
          <p:spPr bwMode="auto">
            <a:xfrm rot="20306585">
              <a:off x="9954063" y="6257313"/>
              <a:ext cx="467781" cy="244156"/>
            </a:xfrm>
            <a:prstGeom prst="rtTriangle">
              <a:avLst/>
            </a:prstGeom>
            <a:solidFill>
              <a:srgbClr val="92D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grpSp>
      <p:sp>
        <p:nvSpPr>
          <p:cNvPr id="216" name="Rectangle 215"/>
          <p:cNvSpPr/>
          <p:nvPr/>
        </p:nvSpPr>
        <p:spPr>
          <a:xfrm>
            <a:off x="6850265" y="5641042"/>
            <a:ext cx="510972" cy="52322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Segoe UI Light"/>
                <a:ea typeface="+mn-ea"/>
                <a:cs typeface="+mn-cs"/>
              </a:rPr>
              <a:t>SQL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Segoe UI Light"/>
                <a:ea typeface="+mn-ea"/>
                <a:cs typeface="+mn-cs"/>
              </a:rPr>
              <a:t>[…]</a:t>
            </a:r>
          </a:p>
        </p:txBody>
      </p:sp>
      <p:grpSp>
        <p:nvGrpSpPr>
          <p:cNvPr id="141" name="Group 140"/>
          <p:cNvGrpSpPr/>
          <p:nvPr/>
        </p:nvGrpSpPr>
        <p:grpSpPr>
          <a:xfrm>
            <a:off x="3992331" y="4310892"/>
            <a:ext cx="2010212" cy="577124"/>
            <a:chOff x="8625119" y="4346288"/>
            <a:chExt cx="1013503" cy="568383"/>
          </a:xfrm>
        </p:grpSpPr>
        <p:sp>
          <p:nvSpPr>
            <p:cNvPr id="142" name="Rounded Rectangular Callout 141"/>
            <p:cNvSpPr/>
            <p:nvPr/>
          </p:nvSpPr>
          <p:spPr bwMode="auto">
            <a:xfrm>
              <a:off x="8625119" y="4346288"/>
              <a:ext cx="1013503" cy="568383"/>
            </a:xfrm>
            <a:prstGeom prst="wedgeRoundRectCallout">
              <a:avLst>
                <a:gd name="adj1" fmla="val -108220"/>
                <a:gd name="adj2" fmla="val 48114"/>
                <a:gd name="adj3" fmla="val 16667"/>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400" b="0" i="0" u="none" strike="noStrike" kern="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143" name="Rectangle 142"/>
            <p:cNvSpPr/>
            <p:nvPr/>
          </p:nvSpPr>
          <p:spPr>
            <a:xfrm>
              <a:off x="8625119" y="4420487"/>
              <a:ext cx="1000892" cy="445580"/>
            </a:xfrm>
            <a:prstGeom prst="rect">
              <a:avLst/>
            </a:prstGeom>
          </p:spPr>
          <p:txBody>
            <a:bodyPr wrap="square">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3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Database servers are usually the bottleneck</a:t>
              </a:r>
            </a:p>
          </p:txBody>
        </p:sp>
      </p:grpSp>
      <p:grpSp>
        <p:nvGrpSpPr>
          <p:cNvPr id="4" name="Group 3"/>
          <p:cNvGrpSpPr/>
          <p:nvPr/>
        </p:nvGrpSpPr>
        <p:grpSpPr>
          <a:xfrm>
            <a:off x="603239" y="3983880"/>
            <a:ext cx="3068185" cy="723571"/>
            <a:chOff x="603239" y="3983880"/>
            <a:chExt cx="3068185" cy="723571"/>
          </a:xfrm>
        </p:grpSpPr>
        <p:sp>
          <p:nvSpPr>
            <p:cNvPr id="144" name="Rounded Rectangle 143"/>
            <p:cNvSpPr/>
            <p:nvPr/>
          </p:nvSpPr>
          <p:spPr bwMode="auto">
            <a:xfrm>
              <a:off x="1857208" y="3983880"/>
              <a:ext cx="1814216" cy="723571"/>
            </a:xfrm>
            <a:prstGeom prst="roundRect">
              <a:avLst/>
            </a:prstGeom>
            <a:solidFill>
              <a:sysClr val="window" lastClr="FFFFFF">
                <a:lumMod val="75000"/>
              </a:sysClr>
            </a:solidFill>
            <a:ln w="10795" cap="flat" cmpd="sng" algn="ctr">
              <a:solidFill>
                <a:srgbClr val="404040"/>
              </a:solidFill>
              <a:prstDash val="solid"/>
              <a:headEnd type="none" w="med" len="med"/>
              <a:tailEnd type="none" w="med" len="med"/>
            </a:ln>
            <a:effectLst/>
          </p:spPr>
          <p:txBody>
            <a:bodyPr lIns="93234" tIns="93234" rIns="34967" bIns="34967" rtlCol="0" anchor="b" anchorCtr="0"/>
            <a:lstStyle/>
            <a:p>
              <a:pPr marL="0" marR="0" lvl="0" indent="0" algn="ctr" defTabSz="950596"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grpSp>
          <p:nvGrpSpPr>
            <p:cNvPr id="145" name="Group 144"/>
            <p:cNvGrpSpPr/>
            <p:nvPr/>
          </p:nvGrpSpPr>
          <p:grpSpPr>
            <a:xfrm>
              <a:off x="3079205" y="4361210"/>
              <a:ext cx="419794" cy="241736"/>
              <a:chOff x="2821368" y="2314683"/>
              <a:chExt cx="411600" cy="237018"/>
            </a:xfrm>
          </p:grpSpPr>
          <p:sp>
            <p:nvSpPr>
              <p:cNvPr id="146" name="Rectangle 145"/>
              <p:cNvSpPr/>
              <p:nvPr/>
            </p:nvSpPr>
            <p:spPr>
              <a:xfrm>
                <a:off x="2821368" y="2314683"/>
                <a:ext cx="411600" cy="237018"/>
              </a:xfrm>
              <a:prstGeom prst="rect">
                <a:avLst/>
              </a:prstGeom>
              <a:solidFill>
                <a:srgbClr val="4D7620"/>
              </a:solidFill>
              <a:ln w="9525" cap="flat" cmpd="sng" algn="ctr">
                <a:noFill/>
                <a:prstDash val="solid"/>
                <a:headEnd type="none" w="med" len="med"/>
                <a:tailEnd type="none" w="med" len="med"/>
              </a:ln>
              <a:effectLst/>
            </p:spPr>
            <p:txBody>
              <a:bodyPr lIns="93234" tIns="93234" rIns="34967" bIns="34967" rtlCol="0" anchor="b" anchorCtr="0"/>
              <a:lstStyle/>
              <a:p>
                <a:pPr marL="0" marR="0" lvl="0" indent="0" algn="ctr" defTabSz="950596"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147" name="Rectangle 146"/>
              <p:cNvSpPr/>
              <p:nvPr/>
            </p:nvSpPr>
            <p:spPr>
              <a:xfrm>
                <a:off x="2853286" y="2363787"/>
                <a:ext cx="347861" cy="23302"/>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3241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148" name="Rectangle 147"/>
              <p:cNvSpPr/>
              <p:nvPr/>
            </p:nvSpPr>
            <p:spPr>
              <a:xfrm>
                <a:off x="2853286" y="2404304"/>
                <a:ext cx="347861" cy="64158"/>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3241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150" name="Rectangle 149"/>
              <p:cNvSpPr/>
              <p:nvPr/>
            </p:nvSpPr>
            <p:spPr>
              <a:xfrm>
                <a:off x="2855130" y="2484753"/>
                <a:ext cx="347861" cy="23302"/>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3241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Calibri" panose="020F0502020204030204"/>
                  <a:ea typeface="+mn-ea"/>
                  <a:cs typeface="+mn-cs"/>
                </a:endParaRPr>
              </a:p>
            </p:txBody>
          </p:sp>
        </p:grpSp>
        <p:grpSp>
          <p:nvGrpSpPr>
            <p:cNvPr id="151" name="Group 150"/>
            <p:cNvGrpSpPr/>
            <p:nvPr/>
          </p:nvGrpSpPr>
          <p:grpSpPr>
            <a:xfrm>
              <a:off x="2538808" y="4164623"/>
              <a:ext cx="419794" cy="241736"/>
              <a:chOff x="2821368" y="2314683"/>
              <a:chExt cx="411600" cy="237018"/>
            </a:xfrm>
          </p:grpSpPr>
          <p:sp>
            <p:nvSpPr>
              <p:cNvPr id="152" name="Rectangle 151"/>
              <p:cNvSpPr/>
              <p:nvPr/>
            </p:nvSpPr>
            <p:spPr>
              <a:xfrm>
                <a:off x="2821368" y="2314683"/>
                <a:ext cx="411600" cy="237018"/>
              </a:xfrm>
              <a:prstGeom prst="rect">
                <a:avLst/>
              </a:prstGeom>
              <a:solidFill>
                <a:srgbClr val="4D7620"/>
              </a:solidFill>
              <a:ln w="9525" cap="flat" cmpd="sng" algn="ctr">
                <a:noFill/>
                <a:prstDash val="solid"/>
                <a:headEnd type="none" w="med" len="med"/>
                <a:tailEnd type="none" w="med" len="med"/>
              </a:ln>
              <a:effectLst/>
            </p:spPr>
            <p:txBody>
              <a:bodyPr lIns="93234" tIns="93234" rIns="34967" bIns="34967" rtlCol="0" anchor="b" anchorCtr="0"/>
              <a:lstStyle/>
              <a:p>
                <a:pPr marL="0" marR="0" lvl="0" indent="0" algn="ctr" defTabSz="950596"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153" name="Rectangle 152"/>
              <p:cNvSpPr/>
              <p:nvPr/>
            </p:nvSpPr>
            <p:spPr>
              <a:xfrm>
                <a:off x="2853286" y="2363787"/>
                <a:ext cx="347861" cy="23302"/>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3241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154" name="Rectangle 153"/>
              <p:cNvSpPr/>
              <p:nvPr/>
            </p:nvSpPr>
            <p:spPr>
              <a:xfrm>
                <a:off x="2853286" y="2404304"/>
                <a:ext cx="347861" cy="64158"/>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3241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155" name="Rectangle 154"/>
              <p:cNvSpPr/>
              <p:nvPr/>
            </p:nvSpPr>
            <p:spPr>
              <a:xfrm>
                <a:off x="2855130" y="2484753"/>
                <a:ext cx="347861" cy="23302"/>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3241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Calibri" panose="020F0502020204030204"/>
                  <a:ea typeface="+mn-ea"/>
                  <a:cs typeface="+mn-cs"/>
                </a:endParaRPr>
              </a:p>
            </p:txBody>
          </p:sp>
        </p:grpSp>
        <p:pic>
          <p:nvPicPr>
            <p:cNvPr id="156" name="Picture 155"/>
            <p:cNvPicPr>
              <a:picLocks noChangeAspect="1"/>
            </p:cNvPicPr>
            <p:nvPr/>
          </p:nvPicPr>
          <p:blipFill>
            <a:blip r:embed="rId7">
              <a:biLevel thresh="25000"/>
            </a:blip>
            <a:stretch>
              <a:fillRect/>
            </a:stretch>
          </p:blipFill>
          <p:spPr>
            <a:xfrm>
              <a:off x="2031028" y="4126711"/>
              <a:ext cx="415013" cy="415013"/>
            </a:xfrm>
            <a:prstGeom prst="rect">
              <a:avLst/>
            </a:prstGeom>
          </p:spPr>
        </p:pic>
        <p:sp>
          <p:nvSpPr>
            <p:cNvPr id="157" name="Rectangle 156"/>
            <p:cNvSpPr/>
            <p:nvPr/>
          </p:nvSpPr>
          <p:spPr>
            <a:xfrm>
              <a:off x="603239" y="4116214"/>
              <a:ext cx="1311380" cy="33855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Segoe UI Light"/>
                  <a:ea typeface="+mn-ea"/>
                  <a:cs typeface="+mn-cs"/>
                </a:rPr>
                <a:t>Cache Tier</a:t>
              </a:r>
            </a:p>
          </p:txBody>
        </p:sp>
      </p:grpSp>
      <p:grpSp>
        <p:nvGrpSpPr>
          <p:cNvPr id="160" name="Group 159"/>
          <p:cNvGrpSpPr/>
          <p:nvPr/>
        </p:nvGrpSpPr>
        <p:grpSpPr>
          <a:xfrm>
            <a:off x="3998276" y="3345876"/>
            <a:ext cx="2010212" cy="680549"/>
            <a:chOff x="8625119" y="4346288"/>
            <a:chExt cx="1013503" cy="568383"/>
          </a:xfrm>
        </p:grpSpPr>
        <p:sp>
          <p:nvSpPr>
            <p:cNvPr id="161" name="Rounded Rectangular Callout 160"/>
            <p:cNvSpPr/>
            <p:nvPr/>
          </p:nvSpPr>
          <p:spPr bwMode="auto">
            <a:xfrm>
              <a:off x="8625119" y="4346288"/>
              <a:ext cx="1013503" cy="568383"/>
            </a:xfrm>
            <a:prstGeom prst="wedgeRoundRectCallout">
              <a:avLst>
                <a:gd name="adj1" fmla="val -65834"/>
                <a:gd name="adj2" fmla="val 56516"/>
                <a:gd name="adj3" fmla="val 16667"/>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400" b="0" i="0" u="none" strike="noStrike" kern="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162" name="Rectangle 161"/>
            <p:cNvSpPr/>
            <p:nvPr/>
          </p:nvSpPr>
          <p:spPr>
            <a:xfrm>
              <a:off x="8625119" y="4356081"/>
              <a:ext cx="1000892" cy="528237"/>
            </a:xfrm>
            <a:prstGeom prst="rect">
              <a:avLst/>
            </a:prstGeom>
          </p:spPr>
          <p:txBody>
            <a:bodyPr wrap="square">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3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Cache doesn’t help much for massive data ingress (Events, IoT, etc.)</a:t>
              </a:r>
            </a:p>
          </p:txBody>
        </p:sp>
      </p:grpSp>
      <p:pic>
        <p:nvPicPr>
          <p:cNvPr id="163" name="Picture 162"/>
          <p:cNvPicPr>
            <a:picLocks noChangeAspect="1"/>
          </p:cNvPicPr>
          <p:nvPr/>
        </p:nvPicPr>
        <p:blipFill>
          <a:blip r:embed="rId8"/>
          <a:stretch>
            <a:fillRect/>
          </a:stretch>
        </p:blipFill>
        <p:spPr>
          <a:xfrm>
            <a:off x="8613856" y="2570877"/>
            <a:ext cx="423781" cy="838547"/>
          </a:xfrm>
          <a:prstGeom prst="rect">
            <a:avLst/>
          </a:prstGeom>
        </p:spPr>
      </p:pic>
      <p:cxnSp>
        <p:nvCxnSpPr>
          <p:cNvPr id="164" name="Straight Arrow Connector 163"/>
          <p:cNvCxnSpPr>
            <a:stCxn id="48" idx="4"/>
            <a:endCxn id="158" idx="2"/>
          </p:cNvCxnSpPr>
          <p:nvPr/>
        </p:nvCxnSpPr>
        <p:spPr>
          <a:xfrm flipH="1" flipV="1">
            <a:off x="8041718" y="3884337"/>
            <a:ext cx="1178559" cy="1008194"/>
          </a:xfrm>
          <a:prstGeom prst="straightConnector1">
            <a:avLst/>
          </a:prstGeom>
          <a:noFill/>
          <a:ln w="12700" cap="flat" cmpd="sng" algn="ctr">
            <a:solidFill>
              <a:schemeClr val="bg1">
                <a:lumMod val="50000"/>
              </a:schemeClr>
            </a:solidFill>
            <a:prstDash val="solid"/>
            <a:miter lim="800000"/>
            <a:tailEnd type="triangle"/>
          </a:ln>
          <a:effectLst/>
        </p:spPr>
      </p:cxnSp>
    </p:spTree>
    <p:extLst>
      <p:ext uri="{BB962C8B-B14F-4D97-AF65-F5344CB8AC3E}">
        <p14:creationId xmlns:p14="http://schemas.microsoft.com/office/powerpoint/2010/main" val="12768439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08"/>
                                        </p:tgtEl>
                                        <p:attrNameLst>
                                          <p:attrName>style.visibility</p:attrName>
                                        </p:attrNameLst>
                                      </p:cBhvr>
                                      <p:to>
                                        <p:strVal val="visible"/>
                                      </p:to>
                                    </p:set>
                                    <p:animEffect transition="in" filter="fade">
                                      <p:cBhvr>
                                        <p:cTn id="7" dur="1000"/>
                                        <p:tgtEl>
                                          <p:spTgt spid="208"/>
                                        </p:tgtEl>
                                      </p:cBhvr>
                                    </p:animEffect>
                                    <p:anim calcmode="lin" valueType="num">
                                      <p:cBhvr>
                                        <p:cTn id="8" dur="1000" fill="hold"/>
                                        <p:tgtEl>
                                          <p:spTgt spid="208"/>
                                        </p:tgtEl>
                                        <p:attrNameLst>
                                          <p:attrName>ppt_x</p:attrName>
                                        </p:attrNameLst>
                                      </p:cBhvr>
                                      <p:tavLst>
                                        <p:tav tm="0">
                                          <p:val>
                                            <p:strVal val="#ppt_x"/>
                                          </p:val>
                                        </p:tav>
                                        <p:tav tm="100000">
                                          <p:val>
                                            <p:strVal val="#ppt_x"/>
                                          </p:val>
                                        </p:tav>
                                      </p:tavLst>
                                    </p:anim>
                                    <p:anim calcmode="lin" valueType="num">
                                      <p:cBhvr>
                                        <p:cTn id="9" dur="1000" fill="hold"/>
                                        <p:tgtEl>
                                          <p:spTgt spid="208"/>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215"/>
                                        </p:tgtEl>
                                        <p:attrNameLst>
                                          <p:attrName>style.visibility</p:attrName>
                                        </p:attrNameLst>
                                      </p:cBhvr>
                                      <p:to>
                                        <p:strVal val="visible"/>
                                      </p:to>
                                    </p:set>
                                    <p:animEffect transition="in" filter="fade">
                                      <p:cBhvr>
                                        <p:cTn id="13" dur="1000"/>
                                        <p:tgtEl>
                                          <p:spTgt spid="215"/>
                                        </p:tgtEl>
                                      </p:cBhvr>
                                    </p:animEffect>
                                    <p:anim calcmode="lin" valueType="num">
                                      <p:cBhvr>
                                        <p:cTn id="14" dur="1000" fill="hold"/>
                                        <p:tgtEl>
                                          <p:spTgt spid="215"/>
                                        </p:tgtEl>
                                        <p:attrNameLst>
                                          <p:attrName>ppt_x</p:attrName>
                                        </p:attrNameLst>
                                      </p:cBhvr>
                                      <p:tavLst>
                                        <p:tav tm="0">
                                          <p:val>
                                            <p:strVal val="#ppt_x"/>
                                          </p:val>
                                        </p:tav>
                                        <p:tav tm="100000">
                                          <p:val>
                                            <p:strVal val="#ppt_x"/>
                                          </p:val>
                                        </p:tav>
                                      </p:tavLst>
                                    </p:anim>
                                    <p:anim calcmode="lin" valueType="num">
                                      <p:cBhvr>
                                        <p:cTn id="15" dur="1000" fill="hold"/>
                                        <p:tgtEl>
                                          <p:spTgt spid="2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8319" y="296897"/>
            <a:ext cx="10056812" cy="1846659"/>
          </a:xfrm>
        </p:spPr>
        <p:txBody>
          <a:bodyPr/>
          <a:lstStyle/>
          <a:p>
            <a:r>
              <a:rPr lang="en-US" dirty="0"/>
              <a:t>Demo </a:t>
            </a:r>
            <a:br>
              <a:rPr lang="en-US" dirty="0"/>
            </a:br>
            <a:r>
              <a:rPr lang="en-US" sz="4400" dirty="0"/>
              <a:t>eShopOnContainers and Docker Containers</a:t>
            </a:r>
            <a:endParaRPr lang="en-US" dirty="0"/>
          </a:p>
        </p:txBody>
      </p:sp>
      <p:pic>
        <p:nvPicPr>
          <p:cNvPr id="6" name="Picture 5"/>
          <p:cNvPicPr>
            <a:picLocks noChangeAspect="1"/>
          </p:cNvPicPr>
          <p:nvPr/>
        </p:nvPicPr>
        <p:blipFill>
          <a:blip r:embed="rId3"/>
          <a:stretch>
            <a:fillRect/>
          </a:stretch>
        </p:blipFill>
        <p:spPr>
          <a:xfrm>
            <a:off x="5303847" y="2159247"/>
            <a:ext cx="6597666" cy="4451006"/>
          </a:xfrm>
          <a:prstGeom prst="rect">
            <a:avLst/>
          </a:prstGeom>
        </p:spPr>
      </p:pic>
      <p:sp>
        <p:nvSpPr>
          <p:cNvPr id="7" name="Rectangle 6"/>
          <p:cNvSpPr/>
          <p:nvPr/>
        </p:nvSpPr>
        <p:spPr>
          <a:xfrm>
            <a:off x="549019" y="2308555"/>
            <a:ext cx="4754828" cy="4154984"/>
          </a:xfrm>
          <a:prstGeom prst="rect">
            <a:avLst/>
          </a:prstGeom>
        </p:spPr>
        <p:txBody>
          <a:bodyPr wrap="squar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Focus on:</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171450" lvl="0" indent="-171450">
              <a:buFontTx/>
              <a:buChar char="-"/>
              <a:defRPr/>
            </a:pPr>
            <a:r>
              <a:rPr lang="en-US" sz="2400" dirty="0">
                <a:solidFill>
                  <a:srgbClr val="FFFFFF"/>
                </a:solidFill>
                <a:latin typeface="Segoe UI Light" panose="020B0502040204020203" pitchFamily="34" charset="0"/>
                <a:cs typeface="Segoe UI Light" panose="020B0502040204020203" pitchFamily="34" charset="0"/>
              </a:rPr>
              <a:t>Docker-</a:t>
            </a:r>
            <a:r>
              <a:rPr lang="en-US" sz="2400" dirty="0" err="1">
                <a:solidFill>
                  <a:srgbClr val="FFFFFF"/>
                </a:solidFill>
                <a:latin typeface="Segoe UI Light" panose="020B0502040204020203" pitchFamily="34" charset="0"/>
                <a:cs typeface="Segoe UI Light" panose="020B0502040204020203" pitchFamily="34" charset="0"/>
              </a:rPr>
              <a:t>compose.yml</a:t>
            </a:r>
            <a:r>
              <a:rPr lang="en-US" sz="2400" dirty="0">
                <a:solidFill>
                  <a:srgbClr val="FFFFFF"/>
                </a:solidFill>
                <a:latin typeface="Segoe UI Light" panose="020B0502040204020203" pitchFamily="34" charset="0"/>
                <a:cs typeface="Segoe UI Light" panose="020B0502040204020203" pitchFamily="34" charset="0"/>
              </a:rPr>
              <a:t> &amp; Debugging Multi-Containers App</a:t>
            </a:r>
          </a:p>
          <a:p>
            <a:pPr marL="171450" marR="0" lvl="0" indent="-171450" algn="l" defTabSz="932742" rtl="0" eaLnBrk="1" fontAlgn="auto" latinLnBrk="0" hangingPunct="1">
              <a:lnSpc>
                <a:spcPct val="100000"/>
              </a:lnSpc>
              <a:spcBef>
                <a:spcPts val="0"/>
              </a:spcBef>
              <a:spcAft>
                <a:spcPts val="0"/>
              </a:spcAft>
              <a:buClrTx/>
              <a:buSzTx/>
              <a:buFontTx/>
              <a:buChar char="-"/>
              <a:tabLst/>
              <a:defRPr/>
            </a:pPr>
            <a:endParaRPr kumimoji="0" lang="en-US" sz="24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171450" marR="0" lvl="0" indent="-171450" algn="l" defTabSz="932742" rtl="0" eaLnBrk="1" fontAlgn="auto" latinLnBrk="0" hangingPunct="1">
              <a:lnSpc>
                <a:spcPct val="100000"/>
              </a:lnSpc>
              <a:spcBef>
                <a:spcPts val="0"/>
              </a:spcBef>
              <a:spcAft>
                <a:spcPts val="0"/>
              </a:spcAft>
              <a:buClrTx/>
              <a:buSzTx/>
              <a:buFontTx/>
              <a:buChar char="-"/>
              <a:tabLst/>
              <a:defRPr/>
            </a:pPr>
            <a:r>
              <a:rPr kumimoji="0" lang="en-US" sz="24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Simple CRUD microservice</a:t>
            </a:r>
          </a:p>
          <a:p>
            <a:pPr marR="0" lvl="0" algn="l" defTabSz="932742" rtl="0" eaLnBrk="1" fontAlgn="auto" latinLnBrk="0" hangingPunct="1">
              <a:lnSpc>
                <a:spcPct val="100000"/>
              </a:lnSpc>
              <a:spcBef>
                <a:spcPts val="0"/>
              </a:spcBef>
              <a:spcAft>
                <a:spcPts val="0"/>
              </a:spcAft>
              <a:buClrTx/>
              <a:buSzTx/>
              <a:tabLst/>
              <a:defRPr/>
            </a:pPr>
            <a:r>
              <a:rPr lang="en-US" sz="2400" dirty="0">
                <a:solidFill>
                  <a:prstClr val="white"/>
                </a:solidFill>
                <a:latin typeface="Segoe UI Light" panose="020B0502040204020203" pitchFamily="34" charset="0"/>
                <a:cs typeface="Segoe UI Light" panose="020B0502040204020203" pitchFamily="34" charset="0"/>
              </a:rPr>
              <a:t>  vs</a:t>
            </a:r>
          </a:p>
          <a:p>
            <a:pPr marR="0" lvl="0" algn="l" defTabSz="932742" rtl="0" eaLnBrk="1" fontAlgn="auto" latinLnBrk="0" hangingPunct="1">
              <a:lnSpc>
                <a:spcPct val="100000"/>
              </a:lnSpc>
              <a:spcBef>
                <a:spcPts val="0"/>
              </a:spcBef>
              <a:spcAft>
                <a:spcPts val="0"/>
              </a:spcAft>
              <a:buClrTx/>
              <a:buSzTx/>
              <a:tabLst/>
              <a:defRPr/>
            </a:pPr>
            <a:r>
              <a:rPr kumimoji="0" lang="en-US" sz="24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  DDD &amp; CQRS microservice</a:t>
            </a:r>
          </a:p>
          <a:p>
            <a:pPr marL="171450" marR="0" lvl="0" indent="-171450" algn="l" defTabSz="932742" rtl="0" eaLnBrk="1" fontAlgn="auto" latinLnBrk="0" hangingPunct="1">
              <a:lnSpc>
                <a:spcPct val="100000"/>
              </a:lnSpc>
              <a:spcBef>
                <a:spcPts val="0"/>
              </a:spcBef>
              <a:spcAft>
                <a:spcPts val="0"/>
              </a:spcAft>
              <a:buClrTx/>
              <a:buSzTx/>
              <a:buFontTx/>
              <a:buChar char="-"/>
              <a:tabLst/>
              <a:defRPr/>
            </a:pPr>
            <a:endParaRPr kumimoji="0" lang="en-US" sz="24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171450" marR="0" lvl="0" indent="-171450" algn="l" defTabSz="932742" rtl="0" eaLnBrk="1" fontAlgn="auto" latinLnBrk="0" hangingPunct="1">
              <a:lnSpc>
                <a:spcPct val="100000"/>
              </a:lnSpc>
              <a:spcBef>
                <a:spcPts val="0"/>
              </a:spcBef>
              <a:spcAft>
                <a:spcPts val="0"/>
              </a:spcAft>
              <a:buClrTx/>
              <a:buSzTx/>
              <a:buFontTx/>
              <a:buChar char="-"/>
              <a:tabLst/>
              <a:defRPr/>
            </a:pPr>
            <a:r>
              <a:rPr kumimoji="0" lang="en-US" sz="24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Retries and Circuit breakers</a:t>
            </a:r>
          </a:p>
          <a:p>
            <a:pPr marL="171450" marR="0" lvl="0" indent="-171450" algn="l" defTabSz="932742" rtl="0" eaLnBrk="1" fontAlgn="auto" latinLnBrk="0" hangingPunct="1">
              <a:lnSpc>
                <a:spcPct val="100000"/>
              </a:lnSpc>
              <a:spcBef>
                <a:spcPts val="0"/>
              </a:spcBef>
              <a:spcAft>
                <a:spcPts val="0"/>
              </a:spcAft>
              <a:buClrTx/>
              <a:buSzTx/>
              <a:buFontTx/>
              <a:buChar char="-"/>
              <a:tabLst/>
              <a:defRPr/>
            </a:pPr>
            <a:r>
              <a:rPr kumimoji="0" lang="en-US" sz="24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Health Checks</a:t>
            </a:r>
          </a:p>
        </p:txBody>
      </p:sp>
    </p:spTree>
    <p:extLst>
      <p:ext uri="{BB962C8B-B14F-4D97-AF65-F5344CB8AC3E}">
        <p14:creationId xmlns:p14="http://schemas.microsoft.com/office/powerpoint/2010/main" val="415117238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9" name="Rectangle 38"/>
          <p:cNvSpPr/>
          <p:nvPr/>
        </p:nvSpPr>
        <p:spPr bwMode="auto">
          <a:xfrm>
            <a:off x="3279834" y="1389882"/>
            <a:ext cx="8417247" cy="5098196"/>
          </a:xfrm>
          <a:prstGeom prst="rect">
            <a:avLst/>
          </a:prstGeom>
          <a:noFill/>
          <a:ln w="57150">
            <a:solidFill>
              <a:srgbClr val="3A8CB4"/>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grpSp>
        <p:nvGrpSpPr>
          <p:cNvPr id="337" name="Group 336"/>
          <p:cNvGrpSpPr/>
          <p:nvPr/>
        </p:nvGrpSpPr>
        <p:grpSpPr>
          <a:xfrm>
            <a:off x="5757927" y="3486329"/>
            <a:ext cx="890127" cy="511192"/>
            <a:chOff x="2886562" y="2288295"/>
            <a:chExt cx="601248" cy="337049"/>
          </a:xfrm>
        </p:grpSpPr>
        <p:grpSp>
          <p:nvGrpSpPr>
            <p:cNvPr id="339" name="Group 338"/>
            <p:cNvGrpSpPr/>
            <p:nvPr/>
          </p:nvGrpSpPr>
          <p:grpSpPr>
            <a:xfrm>
              <a:off x="2886562" y="2288295"/>
              <a:ext cx="601248" cy="337049"/>
              <a:chOff x="3523102" y="1791568"/>
              <a:chExt cx="6746733" cy="3782104"/>
            </a:xfrm>
            <a:solidFill>
              <a:srgbClr val="7030A0"/>
            </a:solidFill>
          </p:grpSpPr>
          <p:sp>
            <p:nvSpPr>
              <p:cNvPr id="341" name="Rectangle 340"/>
              <p:cNvSpPr/>
              <p:nvPr/>
            </p:nvSpPr>
            <p:spPr>
              <a:xfrm>
                <a:off x="3757139" y="2148421"/>
                <a:ext cx="6278658" cy="3068399"/>
              </a:xfrm>
              <a:prstGeom prst="rect">
                <a:avLst/>
              </a:prstGeom>
              <a:solidFill>
                <a:srgbClr val="0079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45" name="Freeform 108"/>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46" name="Freeform 109"/>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340" name="Hexagon 339"/>
            <p:cNvSpPr/>
            <p:nvPr/>
          </p:nvSpPr>
          <p:spPr bwMode="auto">
            <a:xfrm>
              <a:off x="3051589" y="2333937"/>
              <a:ext cx="278243" cy="248925"/>
            </a:xfrm>
            <a:prstGeom prst="hexagon">
              <a:avLst/>
            </a:prstGeom>
            <a:solidFill>
              <a:srgbClr val="0079D6"/>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ysClr val="windowText" lastClr="000000"/>
                </a:solidFill>
                <a:effectLst/>
                <a:uLnTx/>
                <a:uFillTx/>
                <a:latin typeface="Segoe UI Light"/>
                <a:ea typeface="Segoe UI" pitchFamily="34" charset="0"/>
                <a:cs typeface="Segoe UI" pitchFamily="34" charset="0"/>
              </a:endParaRPr>
            </a:p>
          </p:txBody>
        </p:sp>
      </p:grpSp>
      <p:grpSp>
        <p:nvGrpSpPr>
          <p:cNvPr id="347" name="Group 346"/>
          <p:cNvGrpSpPr/>
          <p:nvPr/>
        </p:nvGrpSpPr>
        <p:grpSpPr>
          <a:xfrm>
            <a:off x="8937030" y="2317696"/>
            <a:ext cx="601163" cy="337001"/>
            <a:chOff x="1601399" y="2288295"/>
            <a:chExt cx="601248" cy="337049"/>
          </a:xfrm>
        </p:grpSpPr>
        <p:grpSp>
          <p:nvGrpSpPr>
            <p:cNvPr id="348" name="Group 347"/>
            <p:cNvGrpSpPr/>
            <p:nvPr/>
          </p:nvGrpSpPr>
          <p:grpSpPr>
            <a:xfrm>
              <a:off x="1601399" y="2288295"/>
              <a:ext cx="601248" cy="337049"/>
              <a:chOff x="3523102" y="1791568"/>
              <a:chExt cx="6746733" cy="3782104"/>
            </a:xfrm>
            <a:solidFill>
              <a:srgbClr val="002060"/>
            </a:solidFill>
          </p:grpSpPr>
          <p:sp>
            <p:nvSpPr>
              <p:cNvPr id="351" name="Rectangle 350"/>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52" name="Freeform 96"/>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53" name="Freeform 97"/>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349" name="Hexagon 348"/>
            <p:cNvSpPr/>
            <p:nvPr/>
          </p:nvSpPr>
          <p:spPr bwMode="auto">
            <a:xfrm>
              <a:off x="1759502" y="2333937"/>
              <a:ext cx="278243" cy="248925"/>
            </a:xfrm>
            <a:prstGeom prst="hexagon">
              <a:avLst/>
            </a:prstGeom>
            <a:solidFill>
              <a:srgbClr val="002060"/>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ysClr val="windowText" lastClr="000000"/>
                </a:solidFill>
                <a:effectLst/>
                <a:uLnTx/>
                <a:uFillTx/>
                <a:latin typeface="Segoe UI Light"/>
                <a:ea typeface="Segoe UI" pitchFamily="34" charset="0"/>
                <a:cs typeface="Segoe UI" pitchFamily="34" charset="0"/>
              </a:endParaRPr>
            </a:p>
          </p:txBody>
        </p:sp>
      </p:grpSp>
      <p:grpSp>
        <p:nvGrpSpPr>
          <p:cNvPr id="354" name="Group 353"/>
          <p:cNvGrpSpPr/>
          <p:nvPr/>
        </p:nvGrpSpPr>
        <p:grpSpPr>
          <a:xfrm>
            <a:off x="8937030" y="3672586"/>
            <a:ext cx="601163" cy="337001"/>
            <a:chOff x="1596268" y="2657736"/>
            <a:chExt cx="601248" cy="337049"/>
          </a:xfrm>
        </p:grpSpPr>
        <p:grpSp>
          <p:nvGrpSpPr>
            <p:cNvPr id="355" name="Group 354"/>
            <p:cNvGrpSpPr/>
            <p:nvPr/>
          </p:nvGrpSpPr>
          <p:grpSpPr>
            <a:xfrm>
              <a:off x="1596268" y="2657736"/>
              <a:ext cx="601248" cy="337049"/>
              <a:chOff x="3523102" y="1791568"/>
              <a:chExt cx="6746733" cy="3782104"/>
            </a:xfrm>
            <a:solidFill>
              <a:srgbClr val="00B050"/>
            </a:solidFill>
          </p:grpSpPr>
          <p:sp>
            <p:nvSpPr>
              <p:cNvPr id="365" name="Rectangle 364"/>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366" name="Freeform 92"/>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67" name="Freeform 93"/>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364" name="Hexagon 363"/>
            <p:cNvSpPr/>
            <p:nvPr/>
          </p:nvSpPr>
          <p:spPr bwMode="auto">
            <a:xfrm>
              <a:off x="1752996" y="2701797"/>
              <a:ext cx="278243" cy="248925"/>
            </a:xfrm>
            <a:prstGeom prst="hexagon">
              <a:avLst/>
            </a:prstGeom>
            <a:solidFill>
              <a:srgbClr val="92D050"/>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ysClr val="windowText" lastClr="000000"/>
                </a:solidFill>
                <a:effectLst/>
                <a:uLnTx/>
                <a:uFillTx/>
                <a:latin typeface="Segoe UI Light"/>
                <a:ea typeface="Segoe UI" pitchFamily="34" charset="0"/>
                <a:cs typeface="Segoe UI" pitchFamily="34" charset="0"/>
              </a:endParaRPr>
            </a:p>
          </p:txBody>
        </p:sp>
      </p:grpSp>
      <p:sp>
        <p:nvSpPr>
          <p:cNvPr id="373" name="Rounded Rectangle 66"/>
          <p:cNvSpPr/>
          <p:nvPr/>
        </p:nvSpPr>
        <p:spPr bwMode="auto">
          <a:xfrm>
            <a:off x="8773842" y="3217975"/>
            <a:ext cx="1857700" cy="988014"/>
          </a:xfrm>
          <a:prstGeom prst="roundRect">
            <a:avLst/>
          </a:prstGeom>
          <a:noFill/>
          <a:ln w="10795" cap="flat" cmpd="sng" algn="ctr">
            <a:solidFill>
              <a:srgbClr val="404040"/>
            </a:solidFill>
            <a:prstDash val="lgDash"/>
            <a:headEnd type="none" w="med" len="med"/>
            <a:tailEnd type="none" w="med" len="med"/>
          </a:ln>
          <a:effectLst/>
        </p:spPr>
        <p:txBody>
          <a:bodyPr lIns="91427" tIns="91427" rIns="34289" bIns="34289" rtlCol="0" anchor="b" anchorCtr="0"/>
          <a:lstStyle/>
          <a:p>
            <a:pPr marL="0" marR="0" lvl="0" indent="0" algn="ctr" defTabSz="932227"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86" name="Rectangle 385"/>
          <p:cNvSpPr/>
          <p:nvPr/>
        </p:nvSpPr>
        <p:spPr>
          <a:xfrm>
            <a:off x="8877140" y="3178914"/>
            <a:ext cx="1585049" cy="338554"/>
          </a:xfrm>
          <a:prstGeom prst="rect">
            <a:avLst/>
          </a:prstGeom>
        </p:spPr>
        <p:txBody>
          <a:bodyPr wrap="none">
            <a:spAutoFit/>
          </a:bodyPr>
          <a:lstStyle/>
          <a:p>
            <a:pPr marL="0" marR="0" lvl="0" indent="0" algn="l" defTabSz="932238"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Microservice 2</a:t>
            </a:r>
          </a:p>
        </p:txBody>
      </p:sp>
      <p:sp>
        <p:nvSpPr>
          <p:cNvPr id="387" name="Rounded Rectangle 66"/>
          <p:cNvSpPr/>
          <p:nvPr/>
        </p:nvSpPr>
        <p:spPr bwMode="auto">
          <a:xfrm>
            <a:off x="8773842" y="1864016"/>
            <a:ext cx="1857700" cy="988014"/>
          </a:xfrm>
          <a:prstGeom prst="roundRect">
            <a:avLst/>
          </a:prstGeom>
          <a:noFill/>
          <a:ln w="10795" cap="flat" cmpd="sng" algn="ctr">
            <a:solidFill>
              <a:srgbClr val="404040"/>
            </a:solidFill>
            <a:prstDash val="lgDash"/>
            <a:headEnd type="none" w="med" len="med"/>
            <a:tailEnd type="none" w="med" len="med"/>
          </a:ln>
          <a:effectLst/>
        </p:spPr>
        <p:txBody>
          <a:bodyPr lIns="91427" tIns="91427" rIns="34289" bIns="34289" rtlCol="0" anchor="b" anchorCtr="0"/>
          <a:lstStyle/>
          <a:p>
            <a:pPr marL="0" marR="0" lvl="0" indent="0" algn="ctr" defTabSz="932227"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88" name="Rectangle 387"/>
          <p:cNvSpPr/>
          <p:nvPr/>
        </p:nvSpPr>
        <p:spPr>
          <a:xfrm>
            <a:off x="8877140" y="1824955"/>
            <a:ext cx="1585049" cy="338554"/>
          </a:xfrm>
          <a:prstGeom prst="rect">
            <a:avLst/>
          </a:prstGeom>
        </p:spPr>
        <p:txBody>
          <a:bodyPr wrap="none">
            <a:spAutoFit/>
          </a:bodyPr>
          <a:lstStyle/>
          <a:p>
            <a:pPr marL="0" marR="0" lvl="0" indent="0" algn="l" defTabSz="932238"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Microservice 1</a:t>
            </a:r>
          </a:p>
        </p:txBody>
      </p:sp>
      <p:sp>
        <p:nvSpPr>
          <p:cNvPr id="391" name="Rounded Rectangle 66"/>
          <p:cNvSpPr/>
          <p:nvPr/>
        </p:nvSpPr>
        <p:spPr bwMode="auto">
          <a:xfrm>
            <a:off x="3857533" y="5285622"/>
            <a:ext cx="2433744" cy="935951"/>
          </a:xfrm>
          <a:prstGeom prst="roundRect">
            <a:avLst/>
          </a:prstGeom>
          <a:noFill/>
          <a:ln w="10795" cap="flat" cmpd="sng" algn="ctr">
            <a:solidFill>
              <a:srgbClr val="404040"/>
            </a:solidFill>
            <a:prstDash val="lgDash"/>
            <a:headEnd type="none" w="med" len="med"/>
            <a:tailEnd type="none" w="med" len="med"/>
          </a:ln>
          <a:effectLst/>
        </p:spPr>
        <p:txBody>
          <a:bodyPr lIns="91427" tIns="91427" rIns="34289" bIns="34289" rtlCol="0" anchor="b" anchorCtr="0"/>
          <a:lstStyle/>
          <a:p>
            <a:pPr marL="0" marR="0" lvl="0" indent="0" algn="ctr" defTabSz="932227"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2" name="Rectangle 391"/>
          <p:cNvSpPr/>
          <p:nvPr/>
        </p:nvSpPr>
        <p:spPr>
          <a:xfrm>
            <a:off x="3979324" y="5275835"/>
            <a:ext cx="2148345" cy="338554"/>
          </a:xfrm>
          <a:prstGeom prst="rect">
            <a:avLst/>
          </a:prstGeom>
        </p:spPr>
        <p:txBody>
          <a:bodyPr wrap="none">
            <a:spAutoFit/>
          </a:bodyPr>
          <a:lstStyle/>
          <a:p>
            <a:pPr marL="0" marR="0" lvl="0" indent="0" algn="l" defTabSz="932238"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Client WebApp MVC</a:t>
            </a:r>
          </a:p>
        </p:txBody>
      </p:sp>
      <p:cxnSp>
        <p:nvCxnSpPr>
          <p:cNvPr id="396" name="Straight Arrow Connector 395"/>
          <p:cNvCxnSpPr>
            <a:cxnSpLocks/>
            <a:stCxn id="13" idx="3"/>
            <a:endCxn id="124" idx="1"/>
          </p:cNvCxnSpPr>
          <p:nvPr/>
        </p:nvCxnSpPr>
        <p:spPr>
          <a:xfrm flipV="1">
            <a:off x="2334831" y="3682434"/>
            <a:ext cx="3079980" cy="298265"/>
          </a:xfrm>
          <a:prstGeom prst="straightConnector1">
            <a:avLst/>
          </a:prstGeom>
          <a:noFill/>
          <a:ln w="12700" cap="flat" cmpd="sng" algn="ctr">
            <a:solidFill>
              <a:sysClr val="windowText" lastClr="000000"/>
            </a:solidFill>
            <a:prstDash val="solid"/>
            <a:miter lim="800000"/>
            <a:tailEnd type="triangle"/>
          </a:ln>
          <a:effectLst/>
        </p:spPr>
      </p:cxnSp>
      <p:cxnSp>
        <p:nvCxnSpPr>
          <p:cNvPr id="397" name="Straight Arrow Connector 396"/>
          <p:cNvCxnSpPr>
            <a:cxnSpLocks/>
            <a:stCxn id="124" idx="3"/>
          </p:cNvCxnSpPr>
          <p:nvPr/>
        </p:nvCxnSpPr>
        <p:spPr>
          <a:xfrm>
            <a:off x="7848555" y="3682434"/>
            <a:ext cx="1116100" cy="1517769"/>
          </a:xfrm>
          <a:prstGeom prst="straightConnector1">
            <a:avLst/>
          </a:prstGeom>
          <a:noFill/>
          <a:ln w="12700" cap="flat" cmpd="sng" algn="ctr">
            <a:solidFill>
              <a:sysClr val="windowText" lastClr="000000"/>
            </a:solidFill>
            <a:prstDash val="solid"/>
            <a:miter lim="800000"/>
            <a:tailEnd type="triangle"/>
          </a:ln>
          <a:effectLst/>
        </p:spPr>
      </p:cxnSp>
      <p:sp>
        <p:nvSpPr>
          <p:cNvPr id="398" name="Rectangle 397"/>
          <p:cNvSpPr/>
          <p:nvPr/>
        </p:nvSpPr>
        <p:spPr>
          <a:xfrm>
            <a:off x="8907249" y="3954639"/>
            <a:ext cx="813043" cy="276999"/>
          </a:xfrm>
          <a:prstGeom prst="rect">
            <a:avLst/>
          </a:prstGeom>
        </p:spPr>
        <p:txBody>
          <a:bodyPr wrap="none">
            <a:spAutoFit/>
          </a:bodyPr>
          <a:lstStyle/>
          <a:p>
            <a:pPr marL="0" marR="0" lvl="0" indent="0" algn="l" defTabSz="932238"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05050"/>
                </a:solidFill>
                <a:effectLst/>
                <a:uLnTx/>
                <a:uFillTx/>
                <a:latin typeface="Segoe UI Light" pitchFamily="34" charset="0"/>
                <a:ea typeface="+mn-ea"/>
                <a:cs typeface="+mn-cs"/>
              </a:rPr>
              <a:t>Container</a:t>
            </a:r>
          </a:p>
        </p:txBody>
      </p:sp>
      <p:sp>
        <p:nvSpPr>
          <p:cNvPr id="399" name="Rectangle 398"/>
          <p:cNvSpPr/>
          <p:nvPr/>
        </p:nvSpPr>
        <p:spPr>
          <a:xfrm>
            <a:off x="8867339" y="2600171"/>
            <a:ext cx="813043" cy="276999"/>
          </a:xfrm>
          <a:prstGeom prst="rect">
            <a:avLst/>
          </a:prstGeom>
        </p:spPr>
        <p:txBody>
          <a:bodyPr wrap="none">
            <a:spAutoFit/>
          </a:bodyPr>
          <a:lstStyle/>
          <a:p>
            <a:pPr marL="0" marR="0" lvl="0" indent="0" algn="l" defTabSz="932238"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05050"/>
                </a:solidFill>
                <a:effectLst/>
                <a:uLnTx/>
                <a:uFillTx/>
                <a:latin typeface="Segoe UI Light" pitchFamily="34" charset="0"/>
                <a:ea typeface="+mn-ea"/>
                <a:cs typeface="+mn-cs"/>
              </a:rPr>
              <a:t>Container</a:t>
            </a:r>
          </a:p>
        </p:txBody>
      </p:sp>
      <p:sp>
        <p:nvSpPr>
          <p:cNvPr id="401" name="Rectangle 400"/>
          <p:cNvSpPr/>
          <p:nvPr/>
        </p:nvSpPr>
        <p:spPr>
          <a:xfrm>
            <a:off x="8907249" y="3455859"/>
            <a:ext cx="736933" cy="276999"/>
          </a:xfrm>
          <a:prstGeom prst="rect">
            <a:avLst/>
          </a:prstGeom>
        </p:spPr>
        <p:txBody>
          <a:bodyPr wrap="none">
            <a:spAutoFit/>
          </a:bodyPr>
          <a:lstStyle/>
          <a:p>
            <a:pPr marL="0" marR="0" lvl="0" indent="0" algn="l" defTabSz="932238"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05050"/>
                </a:solidFill>
                <a:effectLst/>
                <a:uLnTx/>
                <a:uFillTx/>
                <a:latin typeface="Segoe UI Light" pitchFamily="34" charset="0"/>
                <a:ea typeface="+mn-ea"/>
                <a:cs typeface="+mn-cs"/>
              </a:rPr>
              <a:t>Web API</a:t>
            </a:r>
          </a:p>
        </p:txBody>
      </p:sp>
      <p:sp>
        <p:nvSpPr>
          <p:cNvPr id="402" name="Rectangle 401"/>
          <p:cNvSpPr/>
          <p:nvPr/>
        </p:nvSpPr>
        <p:spPr>
          <a:xfrm>
            <a:off x="8905392" y="2095524"/>
            <a:ext cx="736933" cy="276999"/>
          </a:xfrm>
          <a:prstGeom prst="rect">
            <a:avLst/>
          </a:prstGeom>
        </p:spPr>
        <p:txBody>
          <a:bodyPr wrap="none">
            <a:spAutoFit/>
          </a:bodyPr>
          <a:lstStyle/>
          <a:p>
            <a:pPr marL="0" marR="0" lvl="0" indent="0" algn="l" defTabSz="932238"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05050"/>
                </a:solidFill>
                <a:effectLst/>
                <a:uLnTx/>
                <a:uFillTx/>
                <a:latin typeface="Segoe UI Light" pitchFamily="34" charset="0"/>
                <a:ea typeface="+mn-ea"/>
                <a:cs typeface="+mn-cs"/>
              </a:rPr>
              <a:t>Web API</a:t>
            </a:r>
          </a:p>
        </p:txBody>
      </p:sp>
      <p:sp>
        <p:nvSpPr>
          <p:cNvPr id="404" name="Rectangle 403"/>
          <p:cNvSpPr/>
          <p:nvPr/>
        </p:nvSpPr>
        <p:spPr>
          <a:xfrm>
            <a:off x="3918159" y="5624176"/>
            <a:ext cx="1405769" cy="461665"/>
          </a:xfrm>
          <a:prstGeom prst="rect">
            <a:avLst/>
          </a:prstGeom>
        </p:spPr>
        <p:txBody>
          <a:bodyPr wrap="none">
            <a:spAutoFit/>
          </a:bodyPr>
          <a:lstStyle/>
          <a:p>
            <a:pPr marL="0" marR="0" lvl="0" indent="0" algn="ctr" defTabSz="932238"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05050"/>
                </a:solidFill>
                <a:effectLst/>
                <a:uLnTx/>
                <a:uFillTx/>
                <a:latin typeface="Segoe UI Light" pitchFamily="34" charset="0"/>
                <a:ea typeface="+mn-ea"/>
                <a:cs typeface="+mn-cs"/>
              </a:rPr>
              <a:t>ASP.NET Core MVC</a:t>
            </a:r>
          </a:p>
          <a:p>
            <a:pPr marL="0" marR="0" lvl="0" indent="0" algn="ctr" defTabSz="932238"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05050"/>
                </a:solidFill>
                <a:effectLst/>
                <a:uLnTx/>
                <a:uFillTx/>
                <a:latin typeface="Segoe UI Light" pitchFamily="34" charset="0"/>
                <a:ea typeface="+mn-ea"/>
                <a:cs typeface="+mn-cs"/>
              </a:rPr>
              <a:t>Container</a:t>
            </a:r>
          </a:p>
        </p:txBody>
      </p:sp>
      <p:sp>
        <p:nvSpPr>
          <p:cNvPr id="84" name="Rounded Rectangle 66"/>
          <p:cNvSpPr/>
          <p:nvPr/>
        </p:nvSpPr>
        <p:spPr bwMode="auto">
          <a:xfrm>
            <a:off x="8773842" y="4563941"/>
            <a:ext cx="1857700" cy="988014"/>
          </a:xfrm>
          <a:prstGeom prst="roundRect">
            <a:avLst/>
          </a:prstGeom>
          <a:noFill/>
          <a:ln w="10795" cap="flat" cmpd="sng" algn="ctr">
            <a:solidFill>
              <a:srgbClr val="404040"/>
            </a:solidFill>
            <a:prstDash val="lgDash"/>
            <a:headEnd type="none" w="med" len="med"/>
            <a:tailEnd type="none" w="med" len="med"/>
          </a:ln>
          <a:effectLst/>
        </p:spPr>
        <p:txBody>
          <a:bodyPr lIns="91427" tIns="91427" rIns="34289" bIns="34289" rtlCol="0" anchor="b" anchorCtr="0"/>
          <a:lstStyle/>
          <a:p>
            <a:pPr marL="0" marR="0" lvl="0" indent="0" algn="ctr" defTabSz="932227"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5" name="Rectangle 84"/>
          <p:cNvSpPr/>
          <p:nvPr/>
        </p:nvSpPr>
        <p:spPr>
          <a:xfrm>
            <a:off x="8877140" y="4524880"/>
            <a:ext cx="1585049" cy="338554"/>
          </a:xfrm>
          <a:prstGeom prst="rect">
            <a:avLst/>
          </a:prstGeom>
        </p:spPr>
        <p:txBody>
          <a:bodyPr wrap="none">
            <a:spAutoFit/>
          </a:bodyPr>
          <a:lstStyle/>
          <a:p>
            <a:pPr marL="0" marR="0" lvl="0" indent="0" algn="l" defTabSz="932238"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Microservice 3</a:t>
            </a:r>
          </a:p>
        </p:txBody>
      </p:sp>
      <p:sp>
        <p:nvSpPr>
          <p:cNvPr id="86" name="Rectangle 85"/>
          <p:cNvSpPr/>
          <p:nvPr/>
        </p:nvSpPr>
        <p:spPr>
          <a:xfrm>
            <a:off x="8867339" y="5300096"/>
            <a:ext cx="813043" cy="276999"/>
          </a:xfrm>
          <a:prstGeom prst="rect">
            <a:avLst/>
          </a:prstGeom>
        </p:spPr>
        <p:txBody>
          <a:bodyPr wrap="none">
            <a:spAutoFit/>
          </a:bodyPr>
          <a:lstStyle/>
          <a:p>
            <a:pPr marL="0" marR="0" lvl="0" indent="0" algn="l" defTabSz="932238"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05050"/>
                </a:solidFill>
                <a:effectLst/>
                <a:uLnTx/>
                <a:uFillTx/>
                <a:latin typeface="Segoe UI Light" pitchFamily="34" charset="0"/>
                <a:ea typeface="+mn-ea"/>
                <a:cs typeface="+mn-cs"/>
              </a:rPr>
              <a:t>Container</a:t>
            </a:r>
          </a:p>
        </p:txBody>
      </p:sp>
      <p:sp>
        <p:nvSpPr>
          <p:cNvPr id="87" name="Rectangle 86"/>
          <p:cNvSpPr/>
          <p:nvPr/>
        </p:nvSpPr>
        <p:spPr>
          <a:xfrm>
            <a:off x="8905392" y="4795449"/>
            <a:ext cx="736933" cy="276999"/>
          </a:xfrm>
          <a:prstGeom prst="rect">
            <a:avLst/>
          </a:prstGeom>
        </p:spPr>
        <p:txBody>
          <a:bodyPr wrap="none">
            <a:spAutoFit/>
          </a:bodyPr>
          <a:lstStyle/>
          <a:p>
            <a:pPr marL="0" marR="0" lvl="0" indent="0" algn="l" defTabSz="932238"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05050"/>
                </a:solidFill>
                <a:effectLst/>
                <a:uLnTx/>
                <a:uFillTx/>
                <a:latin typeface="Segoe UI Light" pitchFamily="34" charset="0"/>
                <a:ea typeface="+mn-ea"/>
                <a:cs typeface="+mn-cs"/>
              </a:rPr>
              <a:t>Web API</a:t>
            </a:r>
          </a:p>
        </p:txBody>
      </p:sp>
      <p:grpSp>
        <p:nvGrpSpPr>
          <p:cNvPr id="88" name="Group 87"/>
          <p:cNvGrpSpPr/>
          <p:nvPr/>
        </p:nvGrpSpPr>
        <p:grpSpPr>
          <a:xfrm>
            <a:off x="8943922" y="5017308"/>
            <a:ext cx="601163" cy="337001"/>
            <a:chOff x="2244917" y="2288296"/>
            <a:chExt cx="601248" cy="337049"/>
          </a:xfrm>
        </p:grpSpPr>
        <p:grpSp>
          <p:nvGrpSpPr>
            <p:cNvPr id="89" name="Group 88"/>
            <p:cNvGrpSpPr/>
            <p:nvPr/>
          </p:nvGrpSpPr>
          <p:grpSpPr>
            <a:xfrm>
              <a:off x="2244917" y="2288296"/>
              <a:ext cx="601248" cy="337049"/>
              <a:chOff x="3523102" y="1791568"/>
              <a:chExt cx="6746733" cy="3782104"/>
            </a:xfrm>
            <a:solidFill>
              <a:srgbClr val="C00000"/>
            </a:solidFill>
          </p:grpSpPr>
          <p:sp>
            <p:nvSpPr>
              <p:cNvPr id="91" name="Rectangle 90"/>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92" name="Freeform 100"/>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93" name="Freeform 101"/>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90" name="Hexagon 89"/>
            <p:cNvSpPr/>
            <p:nvPr/>
          </p:nvSpPr>
          <p:spPr bwMode="auto">
            <a:xfrm>
              <a:off x="2406419" y="2333937"/>
              <a:ext cx="278243" cy="248925"/>
            </a:xfrm>
            <a:prstGeom prst="hexagon">
              <a:avLst/>
            </a:prstGeom>
            <a:solidFill>
              <a:srgbClr val="FF0000"/>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ysClr val="windowText" lastClr="000000"/>
                </a:solidFill>
                <a:effectLst/>
                <a:uLnTx/>
                <a:uFillTx/>
                <a:latin typeface="Segoe UI Light"/>
                <a:ea typeface="Segoe UI" pitchFamily="34" charset="0"/>
                <a:cs typeface="Segoe UI" pitchFamily="34" charset="0"/>
              </a:endParaRPr>
            </a:p>
          </p:txBody>
        </p:sp>
      </p:grpSp>
      <p:grpSp>
        <p:nvGrpSpPr>
          <p:cNvPr id="94" name="Group 93"/>
          <p:cNvGrpSpPr/>
          <p:nvPr/>
        </p:nvGrpSpPr>
        <p:grpSpPr>
          <a:xfrm>
            <a:off x="5319655" y="5692020"/>
            <a:ext cx="601163" cy="337001"/>
            <a:chOff x="2240670" y="2657736"/>
            <a:chExt cx="601248" cy="337049"/>
          </a:xfrm>
        </p:grpSpPr>
        <p:grpSp>
          <p:nvGrpSpPr>
            <p:cNvPr id="95" name="Group 94"/>
            <p:cNvGrpSpPr/>
            <p:nvPr/>
          </p:nvGrpSpPr>
          <p:grpSpPr>
            <a:xfrm>
              <a:off x="2240670" y="2657736"/>
              <a:ext cx="601248" cy="337049"/>
              <a:chOff x="3523102" y="1791568"/>
              <a:chExt cx="6746733" cy="3782104"/>
            </a:xfrm>
            <a:solidFill>
              <a:srgbClr val="FFC000"/>
            </a:solidFill>
          </p:grpSpPr>
          <p:sp>
            <p:nvSpPr>
              <p:cNvPr id="97" name="Rectangle 96"/>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98" name="Freeform 104"/>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99" name="Freeform 105"/>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96" name="Hexagon 95"/>
            <p:cNvSpPr/>
            <p:nvPr/>
          </p:nvSpPr>
          <p:spPr bwMode="auto">
            <a:xfrm>
              <a:off x="2398893" y="2701796"/>
              <a:ext cx="278243" cy="248925"/>
            </a:xfrm>
            <a:prstGeom prst="hexagon">
              <a:avLst/>
            </a:prstGeom>
            <a:solidFill>
              <a:srgbClr val="FFC000"/>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ysClr val="windowText" lastClr="000000"/>
                </a:solidFill>
                <a:effectLst/>
                <a:uLnTx/>
                <a:uFillTx/>
                <a:latin typeface="Segoe UI Light"/>
                <a:ea typeface="Segoe UI" pitchFamily="34" charset="0"/>
                <a:cs typeface="Segoe UI" pitchFamily="34" charset="0"/>
              </a:endParaRPr>
            </a:p>
          </p:txBody>
        </p:sp>
      </p:grpSp>
      <p:sp>
        <p:nvSpPr>
          <p:cNvPr id="107" name="Rectangle 106"/>
          <p:cNvSpPr/>
          <p:nvPr/>
        </p:nvSpPr>
        <p:spPr>
          <a:xfrm>
            <a:off x="698192" y="3186221"/>
            <a:ext cx="2064989" cy="338554"/>
          </a:xfrm>
          <a:prstGeom prst="rect">
            <a:avLst/>
          </a:prstGeom>
        </p:spPr>
        <p:txBody>
          <a:bodyPr wrap="none">
            <a:spAutoFit/>
          </a:bodyPr>
          <a:lstStyle/>
          <a:p>
            <a:pPr marL="0" marR="0" lvl="0" indent="0" algn="l" defTabSz="932238"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Client SPA </a:t>
            </a:r>
            <a:r>
              <a:rPr kumimoji="0" lang="en-US" sz="1600" b="1" i="0" u="none" strike="noStrike" kern="1200" cap="none" spc="0" normalizeH="0" baseline="0" noProof="0" dirty="0" err="1">
                <a:ln>
                  <a:noFill/>
                </a:ln>
                <a:solidFill>
                  <a:srgbClr val="505050"/>
                </a:solidFill>
                <a:effectLst/>
                <a:uLnTx/>
                <a:uFillTx/>
                <a:latin typeface="Segoe UI" panose="020B0502040204020203" pitchFamily="34" charset="0"/>
                <a:ea typeface="+mn-ea"/>
                <a:cs typeface="Segoe UI" panose="020B0502040204020203" pitchFamily="34" charset="0"/>
              </a:rPr>
              <a:t>WebApp</a:t>
            </a:r>
            <a:endParaRPr kumimoji="0" lang="en-US" sz="1600" b="1"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endParaRPr>
          </a:p>
        </p:txBody>
      </p:sp>
      <p:sp>
        <p:nvSpPr>
          <p:cNvPr id="108" name="Rectangle 107"/>
          <p:cNvSpPr/>
          <p:nvPr/>
        </p:nvSpPr>
        <p:spPr>
          <a:xfrm>
            <a:off x="868201" y="4393480"/>
            <a:ext cx="1795107" cy="307777"/>
          </a:xfrm>
          <a:prstGeom prst="rect">
            <a:avLst/>
          </a:prstGeom>
        </p:spPr>
        <p:txBody>
          <a:bodyPr wrap="none">
            <a:spAutoFit/>
          </a:bodyPr>
          <a:lstStyle/>
          <a:p>
            <a:pPr marL="0" marR="0" lvl="0" indent="0" algn="l" defTabSz="932238"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505050"/>
                </a:solidFill>
                <a:effectLst/>
                <a:uLnTx/>
                <a:uFillTx/>
                <a:latin typeface="Segoe UI Light" pitchFamily="34" charset="0"/>
                <a:ea typeface="+mn-ea"/>
                <a:cs typeface="+mn-cs"/>
              </a:rPr>
              <a:t>JavaScript / Angular.js</a:t>
            </a:r>
          </a:p>
        </p:txBody>
      </p:sp>
      <p:cxnSp>
        <p:nvCxnSpPr>
          <p:cNvPr id="137" name="Straight Arrow Connector 136"/>
          <p:cNvCxnSpPr>
            <a:cxnSpLocks/>
            <a:stCxn id="124" idx="3"/>
          </p:cNvCxnSpPr>
          <p:nvPr/>
        </p:nvCxnSpPr>
        <p:spPr>
          <a:xfrm flipV="1">
            <a:off x="7848555" y="2496738"/>
            <a:ext cx="1058665" cy="1185696"/>
          </a:xfrm>
          <a:prstGeom prst="straightConnector1">
            <a:avLst/>
          </a:prstGeom>
          <a:noFill/>
          <a:ln w="12700" cap="flat" cmpd="sng" algn="ctr">
            <a:solidFill>
              <a:sysClr val="windowText" lastClr="000000"/>
            </a:solidFill>
            <a:prstDash val="solid"/>
            <a:miter lim="800000"/>
            <a:tailEnd type="triangle"/>
          </a:ln>
          <a:effectLst/>
        </p:spPr>
      </p:cxnSp>
      <p:cxnSp>
        <p:nvCxnSpPr>
          <p:cNvPr id="138" name="Straight Arrow Connector 137"/>
          <p:cNvCxnSpPr>
            <a:cxnSpLocks/>
            <a:stCxn id="124" idx="3"/>
          </p:cNvCxnSpPr>
          <p:nvPr/>
        </p:nvCxnSpPr>
        <p:spPr>
          <a:xfrm>
            <a:off x="7848555" y="3682434"/>
            <a:ext cx="1058665" cy="151283"/>
          </a:xfrm>
          <a:prstGeom prst="straightConnector1">
            <a:avLst/>
          </a:prstGeom>
          <a:noFill/>
          <a:ln w="12700" cap="flat" cmpd="sng" algn="ctr">
            <a:solidFill>
              <a:sysClr val="windowText" lastClr="000000"/>
            </a:solidFill>
            <a:prstDash val="solid"/>
            <a:miter lim="800000"/>
            <a:tailEnd type="triangle"/>
          </a:ln>
          <a:effectLst/>
        </p:spPr>
      </p:cxnSp>
      <p:pic>
        <p:nvPicPr>
          <p:cNvPr id="13" name="Picture 12"/>
          <p:cNvPicPr>
            <a:picLocks noChangeAspect="1"/>
          </p:cNvPicPr>
          <p:nvPr/>
        </p:nvPicPr>
        <p:blipFill>
          <a:blip r:embed="rId3"/>
          <a:stretch>
            <a:fillRect/>
          </a:stretch>
        </p:blipFill>
        <p:spPr>
          <a:xfrm>
            <a:off x="1196680" y="3534562"/>
            <a:ext cx="1138151" cy="892274"/>
          </a:xfrm>
          <a:prstGeom prst="rect">
            <a:avLst/>
          </a:prstGeom>
          <a:ln w="3175">
            <a:solidFill>
              <a:schemeClr val="tx1">
                <a:lumMod val="50000"/>
              </a:schemeClr>
            </a:solidFill>
          </a:ln>
        </p:spPr>
      </p:pic>
      <p:grpSp>
        <p:nvGrpSpPr>
          <p:cNvPr id="16" name="Group 15"/>
          <p:cNvGrpSpPr/>
          <p:nvPr/>
        </p:nvGrpSpPr>
        <p:grpSpPr>
          <a:xfrm>
            <a:off x="1395825" y="1473670"/>
            <a:ext cx="651967" cy="1393532"/>
            <a:chOff x="2606432" y="2395597"/>
            <a:chExt cx="651967" cy="1393532"/>
          </a:xfrm>
        </p:grpSpPr>
        <p:pic>
          <p:nvPicPr>
            <p:cNvPr id="15" name="Picture 14"/>
            <p:cNvPicPr>
              <a:picLocks noChangeAspect="1"/>
            </p:cNvPicPr>
            <p:nvPr/>
          </p:nvPicPr>
          <p:blipFill rotWithShape="1">
            <a:blip r:embed="rId4"/>
            <a:srcRect l="26376" r="26838"/>
            <a:stretch/>
          </p:blipFill>
          <p:spPr>
            <a:xfrm>
              <a:off x="2606432" y="2395597"/>
              <a:ext cx="651967" cy="1393532"/>
            </a:xfrm>
            <a:prstGeom prst="rect">
              <a:avLst/>
            </a:prstGeom>
          </p:spPr>
        </p:pic>
        <p:pic>
          <p:nvPicPr>
            <p:cNvPr id="14" name="Picture 13"/>
            <p:cNvPicPr>
              <a:picLocks noChangeAspect="1"/>
            </p:cNvPicPr>
            <p:nvPr/>
          </p:nvPicPr>
          <p:blipFill>
            <a:blip r:embed="rId5"/>
            <a:stretch>
              <a:fillRect/>
            </a:stretch>
          </p:blipFill>
          <p:spPr>
            <a:xfrm>
              <a:off x="2639938" y="2573457"/>
              <a:ext cx="577194" cy="1037812"/>
            </a:xfrm>
            <a:prstGeom prst="rect">
              <a:avLst/>
            </a:prstGeom>
          </p:spPr>
        </p:pic>
      </p:grpSp>
      <p:sp>
        <p:nvSpPr>
          <p:cNvPr id="151" name="Rectangle 150"/>
          <p:cNvSpPr/>
          <p:nvPr/>
        </p:nvSpPr>
        <p:spPr>
          <a:xfrm>
            <a:off x="756532" y="1218219"/>
            <a:ext cx="1927131" cy="338554"/>
          </a:xfrm>
          <a:prstGeom prst="rect">
            <a:avLst/>
          </a:prstGeom>
        </p:spPr>
        <p:txBody>
          <a:bodyPr wrap="none">
            <a:spAutoFit/>
          </a:bodyPr>
          <a:lstStyle/>
          <a:p>
            <a:pPr marL="0" marR="0" lvl="0" indent="0" algn="l" defTabSz="932238"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Client Mobile App</a:t>
            </a:r>
          </a:p>
        </p:txBody>
      </p:sp>
      <p:cxnSp>
        <p:nvCxnSpPr>
          <p:cNvPr id="168" name="Straight Arrow Connector 167"/>
          <p:cNvCxnSpPr>
            <a:cxnSpLocks/>
            <a:stCxn id="14" idx="3"/>
          </p:cNvCxnSpPr>
          <p:nvPr/>
        </p:nvCxnSpPr>
        <p:spPr>
          <a:xfrm>
            <a:off x="2006525" y="2170436"/>
            <a:ext cx="3384657" cy="1336181"/>
          </a:xfrm>
          <a:prstGeom prst="straightConnector1">
            <a:avLst/>
          </a:prstGeom>
          <a:noFill/>
          <a:ln w="12700" cap="flat" cmpd="sng" algn="ctr">
            <a:solidFill>
              <a:sysClr val="windowText" lastClr="000000"/>
            </a:solidFill>
            <a:prstDash val="solid"/>
            <a:miter lim="800000"/>
            <a:tailEnd type="triangle"/>
          </a:ln>
          <a:effectLst/>
        </p:spPr>
      </p:cxnSp>
      <p:sp>
        <p:nvSpPr>
          <p:cNvPr id="124" name="Rounded Rectangle 66"/>
          <p:cNvSpPr/>
          <p:nvPr/>
        </p:nvSpPr>
        <p:spPr bwMode="auto">
          <a:xfrm>
            <a:off x="5414811" y="3214458"/>
            <a:ext cx="2433744" cy="935951"/>
          </a:xfrm>
          <a:prstGeom prst="roundRect">
            <a:avLst/>
          </a:prstGeom>
          <a:noFill/>
          <a:ln w="10795" cap="flat" cmpd="sng" algn="ctr">
            <a:solidFill>
              <a:srgbClr val="404040"/>
            </a:solidFill>
            <a:prstDash val="lgDash"/>
            <a:headEnd type="none" w="med" len="med"/>
            <a:tailEnd type="none" w="med" len="med"/>
          </a:ln>
          <a:effectLst/>
        </p:spPr>
        <p:txBody>
          <a:bodyPr lIns="91427" tIns="91427" rIns="34289" bIns="34289" rtlCol="0" anchor="b" anchorCtr="0"/>
          <a:lstStyle/>
          <a:p>
            <a:pPr marL="0" marR="0" lvl="0" indent="0" algn="ctr" defTabSz="932227"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5" name="Rectangle 134"/>
          <p:cNvSpPr/>
          <p:nvPr/>
        </p:nvSpPr>
        <p:spPr>
          <a:xfrm>
            <a:off x="5536602" y="3204671"/>
            <a:ext cx="1408527" cy="338554"/>
          </a:xfrm>
          <a:prstGeom prst="rect">
            <a:avLst/>
          </a:prstGeom>
        </p:spPr>
        <p:txBody>
          <a:bodyPr wrap="none">
            <a:spAutoFit/>
          </a:bodyPr>
          <a:lstStyle/>
          <a:p>
            <a:pPr marL="0" marR="0" lvl="0" indent="0" algn="l" defTabSz="932238"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API Gateway</a:t>
            </a:r>
          </a:p>
        </p:txBody>
      </p:sp>
      <p:sp>
        <p:nvSpPr>
          <p:cNvPr id="136" name="Rectangle 135"/>
          <p:cNvSpPr/>
          <p:nvPr/>
        </p:nvSpPr>
        <p:spPr>
          <a:xfrm>
            <a:off x="6654999" y="3540682"/>
            <a:ext cx="1051635" cy="461665"/>
          </a:xfrm>
          <a:prstGeom prst="rect">
            <a:avLst/>
          </a:prstGeom>
        </p:spPr>
        <p:txBody>
          <a:bodyPr wrap="none">
            <a:spAutoFit/>
          </a:bodyPr>
          <a:lstStyle/>
          <a:p>
            <a:pPr marL="0" marR="0" lvl="0" indent="0" algn="ctr" defTabSz="932238"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05050"/>
                </a:solidFill>
                <a:effectLst/>
                <a:uLnTx/>
                <a:uFillTx/>
                <a:latin typeface="Segoe UI Light" pitchFamily="34" charset="0"/>
                <a:ea typeface="+mn-ea"/>
                <a:cs typeface="+mn-cs"/>
              </a:rPr>
              <a:t>ASP.NET Core</a:t>
            </a:r>
          </a:p>
          <a:p>
            <a:pPr marL="0" marR="0" lvl="0" indent="0" algn="ctr" defTabSz="932238"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05050"/>
                </a:solidFill>
                <a:effectLst/>
                <a:uLnTx/>
                <a:uFillTx/>
                <a:latin typeface="Segoe UI Light" pitchFamily="34" charset="0"/>
                <a:ea typeface="+mn-ea"/>
                <a:cs typeface="+mn-cs"/>
              </a:rPr>
              <a:t>Web API</a:t>
            </a:r>
          </a:p>
        </p:txBody>
      </p:sp>
      <p:sp>
        <p:nvSpPr>
          <p:cNvPr id="146" name="Rectangle 145"/>
          <p:cNvSpPr/>
          <p:nvPr/>
        </p:nvSpPr>
        <p:spPr>
          <a:xfrm>
            <a:off x="5821929" y="3890867"/>
            <a:ext cx="813043" cy="276999"/>
          </a:xfrm>
          <a:prstGeom prst="rect">
            <a:avLst/>
          </a:prstGeom>
        </p:spPr>
        <p:txBody>
          <a:bodyPr wrap="none">
            <a:spAutoFit/>
          </a:bodyPr>
          <a:lstStyle/>
          <a:p>
            <a:pPr marL="0" marR="0" lvl="0" indent="0" algn="ctr" defTabSz="932238"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05050"/>
                </a:solidFill>
                <a:effectLst/>
                <a:uLnTx/>
                <a:uFillTx/>
                <a:latin typeface="Segoe UI Light" pitchFamily="34" charset="0"/>
                <a:ea typeface="+mn-ea"/>
                <a:cs typeface="+mn-cs"/>
              </a:rPr>
              <a:t>Container</a:t>
            </a:r>
          </a:p>
        </p:txBody>
      </p:sp>
      <p:cxnSp>
        <p:nvCxnSpPr>
          <p:cNvPr id="147" name="Straight Arrow Connector 146"/>
          <p:cNvCxnSpPr>
            <a:cxnSpLocks/>
          </p:cNvCxnSpPr>
          <p:nvPr/>
        </p:nvCxnSpPr>
        <p:spPr>
          <a:xfrm flipV="1">
            <a:off x="5118126" y="4137941"/>
            <a:ext cx="590586" cy="1264480"/>
          </a:xfrm>
          <a:prstGeom prst="straightConnector1">
            <a:avLst/>
          </a:prstGeom>
          <a:noFill/>
          <a:ln w="12700" cap="flat" cmpd="sng" algn="ctr">
            <a:solidFill>
              <a:sysClr val="windowText" lastClr="000000"/>
            </a:solidFill>
            <a:prstDash val="solid"/>
            <a:miter lim="800000"/>
            <a:tailEnd type="triangle"/>
          </a:ln>
          <a:effectLst/>
        </p:spPr>
      </p:cxnSp>
      <p:sp>
        <p:nvSpPr>
          <p:cNvPr id="148" name="Rectangle 147"/>
          <p:cNvSpPr/>
          <p:nvPr/>
        </p:nvSpPr>
        <p:spPr>
          <a:xfrm>
            <a:off x="3471444" y="1448065"/>
            <a:ext cx="1277914" cy="400110"/>
          </a:xfrm>
          <a:prstGeom prst="rect">
            <a:avLst/>
          </a:prstGeom>
        </p:spPr>
        <p:txBody>
          <a:bodyPr wrap="none">
            <a:spAutoFit/>
          </a:bodyPr>
          <a:lstStyle/>
          <a:p>
            <a:pPr marL="0" marR="0" lvl="0" indent="0" algn="l" defTabSz="932238"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Back end</a:t>
            </a:r>
          </a:p>
        </p:txBody>
      </p:sp>
      <p:sp>
        <p:nvSpPr>
          <p:cNvPr id="72" name="Rectangle 71"/>
          <p:cNvSpPr/>
          <p:nvPr/>
        </p:nvSpPr>
        <p:spPr>
          <a:xfrm>
            <a:off x="748781" y="5008097"/>
            <a:ext cx="2222761" cy="338554"/>
          </a:xfrm>
          <a:prstGeom prst="rect">
            <a:avLst/>
          </a:prstGeom>
        </p:spPr>
        <p:txBody>
          <a:bodyPr wrap="square">
            <a:spAutoFit/>
          </a:bodyPr>
          <a:lstStyle/>
          <a:p>
            <a:pPr marL="0" marR="0" lvl="0" indent="0" algn="ctr" defTabSz="932238"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Traditional </a:t>
            </a:r>
            <a:r>
              <a:rPr kumimoji="0" lang="en-US" sz="1600" b="1" i="0" u="none" strike="noStrike" kern="1200" cap="none" spc="0" normalizeH="0" baseline="0" noProof="0" dirty="0" err="1">
                <a:ln>
                  <a:noFill/>
                </a:ln>
                <a:solidFill>
                  <a:srgbClr val="505050"/>
                </a:solidFill>
                <a:effectLst/>
                <a:uLnTx/>
                <a:uFillTx/>
                <a:latin typeface="Segoe UI" panose="020B0502040204020203" pitchFamily="34" charset="0"/>
                <a:ea typeface="+mn-ea"/>
                <a:cs typeface="Segoe UI" panose="020B0502040204020203" pitchFamily="34" charset="0"/>
              </a:rPr>
              <a:t>WebApp</a:t>
            </a:r>
            <a:endParaRPr kumimoji="0" lang="en-US" sz="1600" b="1"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endParaRPr>
          </a:p>
        </p:txBody>
      </p:sp>
      <p:sp>
        <p:nvSpPr>
          <p:cNvPr id="5" name="Rectangle 4"/>
          <p:cNvSpPr/>
          <p:nvPr/>
        </p:nvSpPr>
        <p:spPr bwMode="auto">
          <a:xfrm>
            <a:off x="1224417" y="5326249"/>
            <a:ext cx="1185501" cy="854052"/>
          </a:xfrm>
          <a:prstGeom prst="rect">
            <a:avLst/>
          </a:prstGeom>
          <a:solidFill>
            <a:schemeClr val="bg1">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505050">
                    <a:lumMod val="50000"/>
                  </a:srgbClr>
                </a:solidFill>
                <a:effectLst/>
                <a:uLnTx/>
                <a:uFillTx/>
                <a:latin typeface="Segoe UI"/>
                <a:ea typeface="+mn-ea"/>
                <a:cs typeface="+mn-cs"/>
              </a:rPr>
              <a:t>Browser</a:t>
            </a:r>
          </a:p>
        </p:txBody>
      </p:sp>
      <p:cxnSp>
        <p:nvCxnSpPr>
          <p:cNvPr id="74" name="Straight Arrow Connector 73"/>
          <p:cNvCxnSpPr>
            <a:cxnSpLocks/>
            <a:stCxn id="5" idx="3"/>
            <a:endCxn id="391" idx="1"/>
          </p:cNvCxnSpPr>
          <p:nvPr/>
        </p:nvCxnSpPr>
        <p:spPr>
          <a:xfrm>
            <a:off x="2409918" y="5753275"/>
            <a:ext cx="1447615" cy="323"/>
          </a:xfrm>
          <a:prstGeom prst="straightConnector1">
            <a:avLst/>
          </a:prstGeom>
          <a:noFill/>
          <a:ln w="12700" cap="flat" cmpd="sng" algn="ctr">
            <a:solidFill>
              <a:sysClr val="windowText" lastClr="000000"/>
            </a:solidFill>
            <a:prstDash val="solid"/>
            <a:miter lim="800000"/>
            <a:headEnd type="triangle"/>
            <a:tailEnd type="triangle"/>
          </a:ln>
          <a:effectLst/>
        </p:spPr>
      </p:cxnSp>
      <p:sp>
        <p:nvSpPr>
          <p:cNvPr id="80" name="Rectangle 79"/>
          <p:cNvSpPr/>
          <p:nvPr/>
        </p:nvSpPr>
        <p:spPr>
          <a:xfrm>
            <a:off x="1545812" y="6180301"/>
            <a:ext cx="628698" cy="307777"/>
          </a:xfrm>
          <a:prstGeom prst="rect">
            <a:avLst/>
          </a:prstGeom>
        </p:spPr>
        <p:txBody>
          <a:bodyPr wrap="none">
            <a:spAutoFit/>
          </a:bodyPr>
          <a:lstStyle/>
          <a:p>
            <a:pPr marL="0" marR="0" lvl="0" indent="0" algn="l" defTabSz="932238"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505050"/>
                </a:solidFill>
                <a:effectLst/>
                <a:uLnTx/>
                <a:uFillTx/>
                <a:latin typeface="Segoe UI Light" pitchFamily="34" charset="0"/>
                <a:ea typeface="+mn-ea"/>
                <a:cs typeface="+mn-cs"/>
              </a:rPr>
              <a:t>HTML</a:t>
            </a:r>
          </a:p>
        </p:txBody>
      </p:sp>
      <p:sp>
        <p:nvSpPr>
          <p:cNvPr id="81" name="Rectangle 80"/>
          <p:cNvSpPr/>
          <p:nvPr/>
        </p:nvSpPr>
        <p:spPr>
          <a:xfrm>
            <a:off x="2626477" y="5722305"/>
            <a:ext cx="628698" cy="307777"/>
          </a:xfrm>
          <a:prstGeom prst="rect">
            <a:avLst/>
          </a:prstGeom>
        </p:spPr>
        <p:txBody>
          <a:bodyPr wrap="none">
            <a:spAutoFit/>
          </a:bodyPr>
          <a:lstStyle/>
          <a:p>
            <a:pPr marL="0" marR="0" lvl="0" indent="0" algn="l" defTabSz="932238"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505050"/>
                </a:solidFill>
                <a:effectLst/>
                <a:uLnTx/>
                <a:uFillTx/>
                <a:latin typeface="Segoe UI Light" pitchFamily="34" charset="0"/>
                <a:ea typeface="+mn-ea"/>
                <a:cs typeface="+mn-cs"/>
              </a:rPr>
              <a:t>HTML</a:t>
            </a:r>
          </a:p>
        </p:txBody>
      </p:sp>
      <p:sp>
        <p:nvSpPr>
          <p:cNvPr id="82" name="Rectangle 81"/>
          <p:cNvSpPr/>
          <p:nvPr/>
        </p:nvSpPr>
        <p:spPr>
          <a:xfrm>
            <a:off x="2554120" y="3949111"/>
            <a:ext cx="595035" cy="307777"/>
          </a:xfrm>
          <a:prstGeom prst="rect">
            <a:avLst/>
          </a:prstGeom>
        </p:spPr>
        <p:txBody>
          <a:bodyPr wrap="none">
            <a:spAutoFit/>
          </a:bodyPr>
          <a:lstStyle/>
          <a:p>
            <a:pPr marL="0" marR="0" lvl="0" indent="0" algn="l" defTabSz="932238"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505050"/>
                </a:solidFill>
                <a:effectLst/>
                <a:uLnTx/>
                <a:uFillTx/>
                <a:latin typeface="Segoe UI Light" pitchFamily="34" charset="0"/>
                <a:ea typeface="+mn-ea"/>
                <a:cs typeface="+mn-cs"/>
              </a:rPr>
              <a:t>JSON</a:t>
            </a:r>
          </a:p>
        </p:txBody>
      </p:sp>
      <p:sp>
        <p:nvSpPr>
          <p:cNvPr id="83" name="Rectangle 82"/>
          <p:cNvSpPr/>
          <p:nvPr/>
        </p:nvSpPr>
        <p:spPr>
          <a:xfrm>
            <a:off x="2580176" y="2200185"/>
            <a:ext cx="595035" cy="307777"/>
          </a:xfrm>
          <a:prstGeom prst="rect">
            <a:avLst/>
          </a:prstGeom>
        </p:spPr>
        <p:txBody>
          <a:bodyPr wrap="none">
            <a:spAutoFit/>
          </a:bodyPr>
          <a:lstStyle/>
          <a:p>
            <a:pPr marL="0" marR="0" lvl="0" indent="0" algn="l" defTabSz="932238"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505050"/>
                </a:solidFill>
                <a:effectLst/>
                <a:uLnTx/>
                <a:uFillTx/>
                <a:latin typeface="Segoe UI Light" pitchFamily="34" charset="0"/>
                <a:ea typeface="+mn-ea"/>
                <a:cs typeface="+mn-cs"/>
              </a:rPr>
              <a:t>JSON</a:t>
            </a:r>
          </a:p>
        </p:txBody>
      </p:sp>
      <p:sp>
        <p:nvSpPr>
          <p:cNvPr id="75" name="Rectangle 74"/>
          <p:cNvSpPr/>
          <p:nvPr/>
        </p:nvSpPr>
        <p:spPr>
          <a:xfrm>
            <a:off x="0" y="102054"/>
            <a:ext cx="12436475" cy="954107"/>
          </a:xfrm>
          <a:prstGeom prst="rect">
            <a:avLst/>
          </a:prstGeom>
        </p:spPr>
        <p:txBody>
          <a:bodyPr wrap="square">
            <a:spAutoFit/>
          </a:bodyPr>
          <a:lstStyle/>
          <a:p>
            <a:pPr marL="0" marR="0" lvl="0" indent="0" algn="ctr" defTabSz="932238" rtl="0" eaLnBrk="1" fontAlgn="auto" latinLnBrk="0" hangingPunct="1">
              <a:lnSpc>
                <a:spcPct val="100000"/>
              </a:lnSpc>
              <a:spcBef>
                <a:spcPts val="0"/>
              </a:spcBef>
              <a:spcAft>
                <a:spcPts val="0"/>
              </a:spcAft>
              <a:buClrTx/>
              <a:buSzTx/>
              <a:buFontTx/>
              <a:buNone/>
              <a:tabLst/>
              <a:defRPr/>
            </a:pPr>
            <a:r>
              <a:rPr kumimoji="0" lang="en-US" sz="2800" b="1" i="0" u="none" strike="noStrike" kern="0" cap="none" spc="0" normalizeH="0" baseline="0" noProof="0" dirty="0">
                <a:ln>
                  <a:noFill/>
                </a:ln>
                <a:solidFill>
                  <a:sysClr val="windowText" lastClr="000000"/>
                </a:solidFill>
                <a:effectLst/>
                <a:uLnTx/>
                <a:uFillTx/>
                <a:latin typeface="Segoe UI"/>
                <a:ea typeface="+mn-ea"/>
                <a:cs typeface="+mn-cs"/>
              </a:rPr>
              <a:t>Request/Response Communication for Live Queries and Updates</a:t>
            </a:r>
          </a:p>
          <a:p>
            <a:pPr marL="0" marR="0" lvl="0" indent="0" algn="ctr" defTabSz="932238"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sysClr val="windowText" lastClr="000000"/>
                </a:solidFill>
                <a:effectLst/>
                <a:uLnTx/>
                <a:uFillTx/>
                <a:latin typeface="Segoe UI Light"/>
                <a:ea typeface="+mn-ea"/>
                <a:cs typeface="+mn-cs"/>
              </a:rPr>
              <a:t>HTTP based Services</a:t>
            </a:r>
          </a:p>
        </p:txBody>
      </p:sp>
      <p:sp>
        <p:nvSpPr>
          <p:cNvPr id="76" name="Rectangle 75"/>
          <p:cNvSpPr/>
          <p:nvPr/>
        </p:nvSpPr>
        <p:spPr>
          <a:xfrm>
            <a:off x="4478887" y="3828878"/>
            <a:ext cx="722890" cy="369332"/>
          </a:xfrm>
          <a:prstGeom prst="rect">
            <a:avLst/>
          </a:prstGeom>
        </p:spPr>
        <p:txBody>
          <a:bodyPr wrap="none">
            <a:spAutoFit/>
          </a:bodyPr>
          <a:lstStyle/>
          <a:p>
            <a:pPr marL="0" marR="0" lvl="0" indent="0" algn="l" defTabSz="932238"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HTTP</a:t>
            </a:r>
          </a:p>
        </p:txBody>
      </p:sp>
      <p:sp>
        <p:nvSpPr>
          <p:cNvPr id="77" name="Rectangle 76"/>
          <p:cNvSpPr/>
          <p:nvPr/>
        </p:nvSpPr>
        <p:spPr>
          <a:xfrm>
            <a:off x="4179064" y="4157486"/>
            <a:ext cx="1432828" cy="276999"/>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Request/Response</a:t>
            </a:r>
          </a:p>
        </p:txBody>
      </p:sp>
      <p:sp>
        <p:nvSpPr>
          <p:cNvPr id="78" name="Rectangle 77"/>
          <p:cNvSpPr/>
          <p:nvPr/>
        </p:nvSpPr>
        <p:spPr>
          <a:xfrm>
            <a:off x="7193232" y="4336068"/>
            <a:ext cx="1432828" cy="461665"/>
          </a:xfrm>
          <a:prstGeom prst="rect">
            <a:avLst/>
          </a:prstGeom>
        </p:spPr>
        <p:txBody>
          <a:bodyPr wrap="none">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HTTP </a:t>
            </a: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Request/Response</a:t>
            </a:r>
          </a:p>
        </p:txBody>
      </p:sp>
      <p:grpSp>
        <p:nvGrpSpPr>
          <p:cNvPr id="3" name="Group 2"/>
          <p:cNvGrpSpPr/>
          <p:nvPr/>
        </p:nvGrpSpPr>
        <p:grpSpPr>
          <a:xfrm>
            <a:off x="6564434" y="5570610"/>
            <a:ext cx="2917512" cy="877582"/>
            <a:chOff x="6564434" y="5570610"/>
            <a:chExt cx="2917512" cy="877582"/>
          </a:xfrm>
        </p:grpSpPr>
        <p:sp>
          <p:nvSpPr>
            <p:cNvPr id="2" name="Speech Bubble: Rectangle with Corners Rounded 1"/>
            <p:cNvSpPr/>
            <p:nvPr/>
          </p:nvSpPr>
          <p:spPr bwMode="auto">
            <a:xfrm>
              <a:off x="6564434" y="5570610"/>
              <a:ext cx="2857203" cy="872222"/>
            </a:xfrm>
            <a:prstGeom prst="wedgeRoundRectCallout">
              <a:avLst>
                <a:gd name="adj1" fmla="val -80973"/>
                <a:gd name="adj2" fmla="val -147171"/>
                <a:gd name="adj3" fmla="val 16667"/>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rPr>
                <a:t>Implement resilient communication</a:t>
              </a:r>
            </a:p>
          </p:txBody>
        </p:sp>
        <p:sp>
          <p:nvSpPr>
            <p:cNvPr id="79" name="Speech Bubble: Rectangle with Corners Rounded 78"/>
            <p:cNvSpPr/>
            <p:nvPr/>
          </p:nvSpPr>
          <p:spPr bwMode="auto">
            <a:xfrm>
              <a:off x="6624743" y="5575970"/>
              <a:ext cx="2857203" cy="872222"/>
            </a:xfrm>
            <a:prstGeom prst="wedgeRoundRectCallout">
              <a:avLst>
                <a:gd name="adj1" fmla="val -4079"/>
                <a:gd name="adj2" fmla="val -128878"/>
                <a:gd name="adj3" fmla="val 16667"/>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rPr>
                <a:t>Implement resilient communication</a:t>
              </a:r>
            </a:p>
          </p:txBody>
        </p:sp>
      </p:grpSp>
      <p:sp>
        <p:nvSpPr>
          <p:cNvPr id="100" name="Speech Bubble: Rectangle with Corners Rounded 99"/>
          <p:cNvSpPr/>
          <p:nvPr/>
        </p:nvSpPr>
        <p:spPr bwMode="auto">
          <a:xfrm>
            <a:off x="4765920" y="1688883"/>
            <a:ext cx="3648452" cy="1046124"/>
          </a:xfrm>
          <a:prstGeom prst="wedgeRoundRectCallout">
            <a:avLst>
              <a:gd name="adj1" fmla="val 45374"/>
              <a:gd name="adj2" fmla="val 90644"/>
              <a:gd name="adj3" fmla="val 16667"/>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rPr>
              <a:t>With</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rPr>
              <a:t>Retries w/ exponential </a:t>
            </a:r>
            <a:r>
              <a:rPr kumimoji="0" lang="en-US" sz="2000" b="0" i="0" u="none" strike="noStrike" kern="1200" cap="none" spc="0" normalizeH="0" baseline="0" noProof="0" dirty="0" err="1">
                <a:ln>
                  <a:noFill/>
                </a:ln>
                <a:gradFill>
                  <a:gsLst>
                    <a:gs pos="5439">
                      <a:srgbClr val="F8F8F8"/>
                    </a:gs>
                    <a:gs pos="10000">
                      <a:srgbClr val="F8F8F8"/>
                    </a:gs>
                  </a:gsLst>
                  <a:lin ang="5400000" scaled="0"/>
                </a:gradFill>
                <a:effectLst/>
                <a:uLnTx/>
                <a:uFillTx/>
                <a:latin typeface="Segoe UI"/>
                <a:ea typeface="+mn-ea"/>
                <a:cs typeface="+mn-cs"/>
              </a:rPr>
              <a:t>backoff</a:t>
            </a:r>
            <a:r>
              <a:rPr kumimoji="0" lang="en-US" sz="2000" b="0" i="0" u="none" strike="noStrike" kern="120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rPr>
              <a:t> &amp; Circuit-Breakers</a:t>
            </a:r>
          </a:p>
        </p:txBody>
      </p:sp>
    </p:spTree>
    <p:extLst>
      <p:ext uri="{BB962C8B-B14F-4D97-AF65-F5344CB8AC3E}">
        <p14:creationId xmlns:p14="http://schemas.microsoft.com/office/powerpoint/2010/main" val="7839457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1" fill="hold" grpId="0" nodeType="afterEffect">
                                  <p:stCondLst>
                                    <p:cond delay="1000"/>
                                  </p:stCondLst>
                                  <p:childTnLst>
                                    <p:set>
                                      <p:cBhvr>
                                        <p:cTn id="11" dur="1" fill="hold">
                                          <p:stCondLst>
                                            <p:cond delay="0"/>
                                          </p:stCondLst>
                                        </p:cTn>
                                        <p:tgtEl>
                                          <p:spTgt spid="100"/>
                                        </p:tgtEl>
                                        <p:attrNameLst>
                                          <p:attrName>style.visibility</p:attrName>
                                        </p:attrNameLst>
                                      </p:cBhvr>
                                      <p:to>
                                        <p:strVal val="visible"/>
                                      </p:to>
                                    </p:set>
                                    <p:anim calcmode="lin" valueType="num">
                                      <p:cBhvr additive="base">
                                        <p:cTn id="12" dur="500" fill="hold"/>
                                        <p:tgtEl>
                                          <p:spTgt spid="100"/>
                                        </p:tgtEl>
                                        <p:attrNameLst>
                                          <p:attrName>ppt_x</p:attrName>
                                        </p:attrNameLst>
                                      </p:cBhvr>
                                      <p:tavLst>
                                        <p:tav tm="0">
                                          <p:val>
                                            <p:strVal val="#ppt_x"/>
                                          </p:val>
                                        </p:tav>
                                        <p:tav tm="100000">
                                          <p:val>
                                            <p:strVal val="#ppt_x"/>
                                          </p:val>
                                        </p:tav>
                                      </p:tavLst>
                                    </p:anim>
                                    <p:anim calcmode="lin" valueType="num">
                                      <p:cBhvr additive="base">
                                        <p:cTn id="13" dur="500" fill="hold"/>
                                        <p:tgtEl>
                                          <p:spTgt spid="10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0458" y="2674311"/>
            <a:ext cx="11889564" cy="917575"/>
          </a:xfrm>
        </p:spPr>
        <p:txBody>
          <a:bodyPr/>
          <a:lstStyle/>
          <a:p>
            <a:r>
              <a:rPr lang="en-US" dirty="0"/>
              <a:t>Introduction to .NET on Docker</a:t>
            </a:r>
          </a:p>
        </p:txBody>
      </p:sp>
    </p:spTree>
    <p:extLst>
      <p:ext uri="{BB962C8B-B14F-4D97-AF65-F5344CB8AC3E}">
        <p14:creationId xmlns:p14="http://schemas.microsoft.com/office/powerpoint/2010/main" val="4116328425"/>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9" name="Rounded Rectangle 66"/>
          <p:cNvSpPr/>
          <p:nvPr/>
        </p:nvSpPr>
        <p:spPr bwMode="auto">
          <a:xfrm>
            <a:off x="293859" y="3119696"/>
            <a:ext cx="2028692" cy="1632878"/>
          </a:xfrm>
          <a:prstGeom prst="roundRect">
            <a:avLst/>
          </a:prstGeom>
          <a:solidFill>
            <a:schemeClr val="bg1">
              <a:lumMod val="95000"/>
            </a:schemeClr>
          </a:solidFill>
          <a:ln w="10795" cap="flat" cmpd="sng" algn="ctr">
            <a:noFill/>
            <a:prstDash val="lgDash"/>
            <a:headEnd type="none" w="med" len="med"/>
            <a:tailEnd type="none" w="med" len="med"/>
          </a:ln>
          <a:effectLst/>
        </p:spPr>
        <p:txBody>
          <a:bodyPr lIns="91427" tIns="91427" rIns="34289" bIns="34289" rtlCol="0" anchor="b" anchorCtr="0"/>
          <a:lstStyle/>
          <a:p>
            <a:pPr marL="0" marR="0" lvl="0" indent="0" algn="ctr" defTabSz="932227"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 name="Rectangle 38"/>
          <p:cNvSpPr/>
          <p:nvPr/>
        </p:nvSpPr>
        <p:spPr bwMode="auto">
          <a:xfrm>
            <a:off x="3439790" y="1389882"/>
            <a:ext cx="8417247" cy="4698180"/>
          </a:xfrm>
          <a:prstGeom prst="rect">
            <a:avLst/>
          </a:prstGeom>
          <a:noFill/>
          <a:ln w="57150">
            <a:solidFill>
              <a:srgbClr val="3A8CB4"/>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cxnSp>
        <p:nvCxnSpPr>
          <p:cNvPr id="396" name="Straight Arrow Connector 395"/>
          <p:cNvCxnSpPr>
            <a:cxnSpLocks/>
            <a:stCxn id="13" idx="3"/>
          </p:cNvCxnSpPr>
          <p:nvPr/>
        </p:nvCxnSpPr>
        <p:spPr>
          <a:xfrm>
            <a:off x="1862820" y="3925336"/>
            <a:ext cx="1933146" cy="1"/>
          </a:xfrm>
          <a:prstGeom prst="straightConnector1">
            <a:avLst/>
          </a:prstGeom>
          <a:noFill/>
          <a:ln w="12700" cap="flat" cmpd="sng" algn="ctr">
            <a:solidFill>
              <a:sysClr val="windowText" lastClr="000000"/>
            </a:solidFill>
            <a:prstDash val="solid"/>
            <a:miter lim="800000"/>
            <a:tailEnd type="triangle"/>
          </a:ln>
          <a:effectLst/>
        </p:spPr>
      </p:cxnSp>
      <p:sp>
        <p:nvSpPr>
          <p:cNvPr id="404" name="Rectangle 403"/>
          <p:cNvSpPr/>
          <p:nvPr/>
        </p:nvSpPr>
        <p:spPr>
          <a:xfrm>
            <a:off x="2287892" y="3677367"/>
            <a:ext cx="1110945" cy="461665"/>
          </a:xfrm>
          <a:prstGeom prst="rect">
            <a:avLst/>
          </a:prstGeom>
        </p:spPr>
        <p:txBody>
          <a:bodyPr wrap="none">
            <a:spAutoFit/>
          </a:bodyPr>
          <a:lstStyle/>
          <a:p>
            <a:pPr marL="0" marR="0" lvl="0" indent="0" algn="ctr" defTabSz="932238"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05050"/>
                </a:solidFill>
                <a:effectLst/>
                <a:uLnTx/>
                <a:uFillTx/>
                <a:latin typeface="Segoe UI Light" pitchFamily="34" charset="0"/>
                <a:ea typeface="+mn-ea"/>
                <a:cs typeface="+mn-cs"/>
              </a:rPr>
              <a:t>Multiple</a:t>
            </a:r>
          </a:p>
          <a:p>
            <a:pPr marL="0" marR="0" lvl="0" indent="0" algn="ctr" defTabSz="932238"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05050"/>
                </a:solidFill>
                <a:effectLst/>
                <a:uLnTx/>
                <a:uFillTx/>
                <a:latin typeface="Segoe UI Light" pitchFamily="34" charset="0"/>
                <a:ea typeface="+mn-ea"/>
                <a:cs typeface="+mn-cs"/>
              </a:rPr>
              <a:t>HTTP requests</a:t>
            </a:r>
          </a:p>
        </p:txBody>
      </p:sp>
      <p:grpSp>
        <p:nvGrpSpPr>
          <p:cNvPr id="94" name="Group 93"/>
          <p:cNvGrpSpPr>
            <a:grpSpLocks noChangeAspect="1"/>
          </p:cNvGrpSpPr>
          <p:nvPr/>
        </p:nvGrpSpPr>
        <p:grpSpPr>
          <a:xfrm>
            <a:off x="3836575" y="3687319"/>
            <a:ext cx="849178" cy="476034"/>
            <a:chOff x="2240670" y="2657736"/>
            <a:chExt cx="601248" cy="337049"/>
          </a:xfrm>
        </p:grpSpPr>
        <p:grpSp>
          <p:nvGrpSpPr>
            <p:cNvPr id="95" name="Group 94"/>
            <p:cNvGrpSpPr/>
            <p:nvPr/>
          </p:nvGrpSpPr>
          <p:grpSpPr>
            <a:xfrm>
              <a:off x="2240670" y="2657736"/>
              <a:ext cx="601248" cy="337049"/>
              <a:chOff x="3523102" y="1791568"/>
              <a:chExt cx="6746733" cy="3782104"/>
            </a:xfrm>
            <a:solidFill>
              <a:srgbClr val="FFC000"/>
            </a:solidFill>
          </p:grpSpPr>
          <p:sp>
            <p:nvSpPr>
              <p:cNvPr id="97" name="Rectangle 96"/>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98" name="Freeform 104"/>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99" name="Freeform 105"/>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96" name="Hexagon 95"/>
            <p:cNvSpPr/>
            <p:nvPr/>
          </p:nvSpPr>
          <p:spPr bwMode="auto">
            <a:xfrm>
              <a:off x="2398893" y="2701796"/>
              <a:ext cx="278243" cy="248925"/>
            </a:xfrm>
            <a:prstGeom prst="hexagon">
              <a:avLst/>
            </a:prstGeom>
            <a:solidFill>
              <a:srgbClr val="FFC000"/>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ysClr val="windowText" lastClr="000000"/>
                </a:solidFill>
                <a:effectLst/>
                <a:uLnTx/>
                <a:uFillTx/>
                <a:latin typeface="Segoe UI Light"/>
                <a:ea typeface="Segoe UI" pitchFamily="34" charset="0"/>
                <a:cs typeface="Segoe UI" pitchFamily="34" charset="0"/>
              </a:endParaRPr>
            </a:p>
          </p:txBody>
        </p:sp>
      </p:grpSp>
      <p:sp>
        <p:nvSpPr>
          <p:cNvPr id="107" name="Rectangle 106"/>
          <p:cNvSpPr/>
          <p:nvPr/>
        </p:nvSpPr>
        <p:spPr>
          <a:xfrm>
            <a:off x="809893" y="3090798"/>
            <a:ext cx="967701" cy="338554"/>
          </a:xfrm>
          <a:prstGeom prst="rect">
            <a:avLst/>
          </a:prstGeom>
        </p:spPr>
        <p:txBody>
          <a:bodyPr wrap="none">
            <a:spAutoFit/>
          </a:bodyPr>
          <a:lstStyle/>
          <a:p>
            <a:pPr marL="0" marR="0" lvl="0" indent="0" algn="l" defTabSz="932238"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Browser</a:t>
            </a:r>
          </a:p>
        </p:txBody>
      </p:sp>
      <p:sp>
        <p:nvSpPr>
          <p:cNvPr id="108" name="Rectangle 107"/>
          <p:cNvSpPr/>
          <p:nvPr/>
        </p:nvSpPr>
        <p:spPr>
          <a:xfrm>
            <a:off x="427037" y="4368829"/>
            <a:ext cx="1633396" cy="307777"/>
          </a:xfrm>
          <a:prstGeom prst="rect">
            <a:avLst/>
          </a:prstGeom>
        </p:spPr>
        <p:txBody>
          <a:bodyPr wrap="none">
            <a:spAutoFit/>
          </a:bodyPr>
          <a:lstStyle/>
          <a:p>
            <a:pPr marL="0" marR="0" lvl="0" indent="0" algn="l" defTabSz="932238"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505050"/>
                </a:solidFill>
                <a:effectLst/>
                <a:uLnTx/>
                <a:uFillTx/>
                <a:latin typeface="Segoe UI Light" pitchFamily="34" charset="0"/>
                <a:ea typeface="+mn-ea"/>
                <a:cs typeface="+mn-cs"/>
              </a:rPr>
              <a:t>Submit Order page</a:t>
            </a:r>
          </a:p>
        </p:txBody>
      </p:sp>
      <p:pic>
        <p:nvPicPr>
          <p:cNvPr id="13" name="Picture 12"/>
          <p:cNvPicPr>
            <a:picLocks noChangeAspect="1"/>
          </p:cNvPicPr>
          <p:nvPr/>
        </p:nvPicPr>
        <p:blipFill>
          <a:blip r:embed="rId3"/>
          <a:stretch>
            <a:fillRect/>
          </a:stretch>
        </p:blipFill>
        <p:spPr>
          <a:xfrm>
            <a:off x="724669" y="3479199"/>
            <a:ext cx="1138151" cy="892274"/>
          </a:xfrm>
          <a:prstGeom prst="rect">
            <a:avLst/>
          </a:prstGeom>
          <a:ln w="3175">
            <a:solidFill>
              <a:schemeClr val="tx1">
                <a:lumMod val="50000"/>
              </a:schemeClr>
            </a:solidFill>
          </a:ln>
        </p:spPr>
      </p:pic>
      <p:sp>
        <p:nvSpPr>
          <p:cNvPr id="148" name="Rectangle 147"/>
          <p:cNvSpPr/>
          <p:nvPr/>
        </p:nvSpPr>
        <p:spPr>
          <a:xfrm>
            <a:off x="3586883" y="1527056"/>
            <a:ext cx="2981009" cy="400110"/>
          </a:xfrm>
          <a:prstGeom prst="rect">
            <a:avLst/>
          </a:prstGeom>
        </p:spPr>
        <p:txBody>
          <a:bodyPr wrap="none">
            <a:spAutoFit/>
          </a:bodyPr>
          <a:lstStyle/>
          <a:p>
            <a:pPr marL="0" marR="0" lvl="0" indent="0" algn="l" defTabSz="932238"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Backend / Orchestrator</a:t>
            </a:r>
          </a:p>
        </p:txBody>
      </p:sp>
      <p:sp>
        <p:nvSpPr>
          <p:cNvPr id="76" name="Rectangle 75"/>
          <p:cNvSpPr/>
          <p:nvPr/>
        </p:nvSpPr>
        <p:spPr>
          <a:xfrm>
            <a:off x="3757549" y="3340108"/>
            <a:ext cx="997966" cy="338554"/>
          </a:xfrm>
          <a:prstGeom prst="rect">
            <a:avLst/>
          </a:prstGeom>
        </p:spPr>
        <p:txBody>
          <a:bodyPr wrap="none">
            <a:spAutoFit/>
          </a:bodyPr>
          <a:lstStyle/>
          <a:p>
            <a:pPr marL="0" marR="0" lvl="0" indent="0" algn="ctr" defTabSz="932238"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Segoe UI Light" pitchFamily="34" charset="0"/>
                <a:ea typeface="+mn-ea"/>
                <a:cs typeface="+mn-cs"/>
              </a:rPr>
              <a:t>Web App</a:t>
            </a:r>
          </a:p>
        </p:txBody>
      </p:sp>
      <p:sp>
        <p:nvSpPr>
          <p:cNvPr id="126" name="Rectangle 125"/>
          <p:cNvSpPr/>
          <p:nvPr/>
        </p:nvSpPr>
        <p:spPr>
          <a:xfrm>
            <a:off x="872893" y="2606950"/>
            <a:ext cx="870623" cy="461665"/>
          </a:xfrm>
          <a:prstGeom prst="rect">
            <a:avLst/>
          </a:prstGeom>
        </p:spPr>
        <p:txBody>
          <a:bodyPr wrap="none">
            <a:spAutoFit/>
          </a:bodyPr>
          <a:lstStyle/>
          <a:p>
            <a:pPr marL="0" marR="0" lvl="0" indent="0" algn="ctr" defTabSz="932238"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05050"/>
                </a:solidFill>
                <a:effectLst/>
                <a:uLnTx/>
                <a:uFillTx/>
                <a:latin typeface="Segoe UI Light" pitchFamily="34" charset="0"/>
                <a:ea typeface="+mn-ea"/>
                <a:cs typeface="+mn-cs"/>
              </a:rPr>
              <a:t>Multiple</a:t>
            </a:r>
          </a:p>
          <a:p>
            <a:pPr marL="0" marR="0" lvl="0" indent="0" algn="ctr" defTabSz="932238"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05050"/>
                </a:solidFill>
                <a:effectLst/>
                <a:uLnTx/>
                <a:uFillTx/>
                <a:latin typeface="Segoe UI Light" pitchFamily="34" charset="0"/>
                <a:ea typeface="+mn-ea"/>
                <a:cs typeface="+mn-cs"/>
              </a:rPr>
              <a:t>Customers</a:t>
            </a:r>
          </a:p>
        </p:txBody>
      </p:sp>
      <p:grpSp>
        <p:nvGrpSpPr>
          <p:cNvPr id="127" name="Group 126"/>
          <p:cNvGrpSpPr>
            <a:grpSpLocks noChangeAspect="1"/>
          </p:cNvGrpSpPr>
          <p:nvPr/>
        </p:nvGrpSpPr>
        <p:grpSpPr>
          <a:xfrm>
            <a:off x="7570151" y="3346458"/>
            <a:ext cx="1730372" cy="945717"/>
            <a:chOff x="4316573" y="2805221"/>
            <a:chExt cx="1254769" cy="685781"/>
          </a:xfrm>
        </p:grpSpPr>
        <p:grpSp>
          <p:nvGrpSpPr>
            <p:cNvPr id="128" name="Group 127"/>
            <p:cNvGrpSpPr/>
            <p:nvPr/>
          </p:nvGrpSpPr>
          <p:grpSpPr>
            <a:xfrm>
              <a:off x="4316573" y="2805221"/>
              <a:ext cx="601248" cy="337049"/>
              <a:chOff x="1601399" y="2288295"/>
              <a:chExt cx="601248" cy="337049"/>
            </a:xfrm>
          </p:grpSpPr>
          <p:grpSp>
            <p:nvGrpSpPr>
              <p:cNvPr id="156" name="Group 155"/>
              <p:cNvGrpSpPr/>
              <p:nvPr/>
            </p:nvGrpSpPr>
            <p:grpSpPr>
              <a:xfrm>
                <a:off x="1601399" y="2288295"/>
                <a:ext cx="601248" cy="337049"/>
                <a:chOff x="3523102" y="1791568"/>
                <a:chExt cx="6746733" cy="3782104"/>
              </a:xfrm>
              <a:solidFill>
                <a:srgbClr val="002060"/>
              </a:solidFill>
            </p:grpSpPr>
            <p:sp>
              <p:nvSpPr>
                <p:cNvPr id="158" name="Rectangle 157"/>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59" name="Freeform 131"/>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60" name="Freeform 145"/>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157" name="Hexagon 156"/>
              <p:cNvSpPr/>
              <p:nvPr/>
            </p:nvSpPr>
            <p:spPr bwMode="auto">
              <a:xfrm>
                <a:off x="1759502" y="2333937"/>
                <a:ext cx="278243" cy="248925"/>
              </a:xfrm>
              <a:prstGeom prst="hexagon">
                <a:avLst/>
              </a:prstGeom>
              <a:solidFill>
                <a:srgbClr val="002060"/>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ysClr val="windowText" lastClr="000000"/>
                  </a:solidFill>
                  <a:effectLst/>
                  <a:uLnTx/>
                  <a:uFillTx/>
                  <a:latin typeface="Segoe UI Light"/>
                  <a:ea typeface="Segoe UI" pitchFamily="34" charset="0"/>
                  <a:cs typeface="Segoe UI" pitchFamily="34" charset="0"/>
                </a:endParaRPr>
              </a:p>
            </p:txBody>
          </p:sp>
        </p:grpSp>
        <p:grpSp>
          <p:nvGrpSpPr>
            <p:cNvPr id="129" name="Group 128"/>
            <p:cNvGrpSpPr/>
            <p:nvPr/>
          </p:nvGrpSpPr>
          <p:grpSpPr>
            <a:xfrm>
              <a:off x="4966685" y="2805221"/>
              <a:ext cx="601248" cy="337049"/>
              <a:chOff x="2886562" y="2288295"/>
              <a:chExt cx="601248" cy="337049"/>
            </a:xfrm>
          </p:grpSpPr>
          <p:grpSp>
            <p:nvGrpSpPr>
              <p:cNvPr id="149" name="Group 148"/>
              <p:cNvGrpSpPr/>
              <p:nvPr/>
            </p:nvGrpSpPr>
            <p:grpSpPr>
              <a:xfrm>
                <a:off x="2886562" y="2288295"/>
                <a:ext cx="601248" cy="337049"/>
                <a:chOff x="3523102" y="1791568"/>
                <a:chExt cx="6746733" cy="3782104"/>
              </a:xfrm>
              <a:solidFill>
                <a:srgbClr val="7030A0"/>
              </a:solidFill>
            </p:grpSpPr>
            <p:sp>
              <p:nvSpPr>
                <p:cNvPr id="153" name="Rectangle 152"/>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54" name="Freeform 155"/>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55" name="Freeform 156"/>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152" name="Hexagon 151"/>
              <p:cNvSpPr/>
              <p:nvPr/>
            </p:nvSpPr>
            <p:spPr bwMode="auto">
              <a:xfrm>
                <a:off x="3051589" y="2333937"/>
                <a:ext cx="278243" cy="248925"/>
              </a:xfrm>
              <a:prstGeom prst="hexagon">
                <a:avLst/>
              </a:prstGeom>
              <a:solidFill>
                <a:srgbClr val="7030A0"/>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ysClr val="windowText" lastClr="000000"/>
                  </a:solidFill>
                  <a:effectLst/>
                  <a:uLnTx/>
                  <a:uFillTx/>
                  <a:latin typeface="Segoe UI Light"/>
                  <a:ea typeface="Segoe UI" pitchFamily="34" charset="0"/>
                  <a:cs typeface="Segoe UI" pitchFamily="34" charset="0"/>
                </a:endParaRPr>
              </a:p>
            </p:txBody>
          </p:sp>
        </p:grpSp>
        <p:grpSp>
          <p:nvGrpSpPr>
            <p:cNvPr id="130" name="Group 129"/>
            <p:cNvGrpSpPr/>
            <p:nvPr/>
          </p:nvGrpSpPr>
          <p:grpSpPr>
            <a:xfrm>
              <a:off x="4316582" y="3153953"/>
              <a:ext cx="601248" cy="337049"/>
              <a:chOff x="2240670" y="2657736"/>
              <a:chExt cx="601248" cy="337049"/>
            </a:xfrm>
          </p:grpSpPr>
          <p:grpSp>
            <p:nvGrpSpPr>
              <p:cNvPr id="141" name="Group 140"/>
              <p:cNvGrpSpPr/>
              <p:nvPr/>
            </p:nvGrpSpPr>
            <p:grpSpPr>
              <a:xfrm>
                <a:off x="2240670" y="2657736"/>
                <a:ext cx="601248" cy="337049"/>
                <a:chOff x="3523102" y="1791568"/>
                <a:chExt cx="6746733" cy="3782104"/>
              </a:xfrm>
              <a:solidFill>
                <a:srgbClr val="FFC000"/>
              </a:solidFill>
            </p:grpSpPr>
            <p:sp>
              <p:nvSpPr>
                <p:cNvPr id="143" name="Rectangle 142"/>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44" name="Freeform 165"/>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45" name="Freeform 166"/>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142" name="Hexagon 141"/>
              <p:cNvSpPr/>
              <p:nvPr/>
            </p:nvSpPr>
            <p:spPr bwMode="auto">
              <a:xfrm>
                <a:off x="2398893" y="2701796"/>
                <a:ext cx="278243" cy="248925"/>
              </a:xfrm>
              <a:prstGeom prst="hexagon">
                <a:avLst/>
              </a:prstGeom>
              <a:solidFill>
                <a:srgbClr val="FFC000"/>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ysClr val="windowText" lastClr="000000"/>
                  </a:solidFill>
                  <a:effectLst/>
                  <a:uLnTx/>
                  <a:uFillTx/>
                  <a:latin typeface="Segoe UI Light"/>
                  <a:ea typeface="Segoe UI" pitchFamily="34" charset="0"/>
                  <a:cs typeface="Segoe UI" pitchFamily="34" charset="0"/>
                </a:endParaRPr>
              </a:p>
            </p:txBody>
          </p:sp>
        </p:grpSp>
        <p:grpSp>
          <p:nvGrpSpPr>
            <p:cNvPr id="131" name="Group 130"/>
            <p:cNvGrpSpPr/>
            <p:nvPr/>
          </p:nvGrpSpPr>
          <p:grpSpPr>
            <a:xfrm>
              <a:off x="4970094" y="3153953"/>
              <a:ext cx="601248" cy="337049"/>
              <a:chOff x="1596268" y="2657736"/>
              <a:chExt cx="601248" cy="337049"/>
            </a:xfrm>
          </p:grpSpPr>
          <p:grpSp>
            <p:nvGrpSpPr>
              <p:cNvPr id="132" name="Group 131"/>
              <p:cNvGrpSpPr/>
              <p:nvPr/>
            </p:nvGrpSpPr>
            <p:grpSpPr>
              <a:xfrm>
                <a:off x="1596268" y="2657736"/>
                <a:ext cx="601248" cy="337049"/>
                <a:chOff x="3523102" y="1791568"/>
                <a:chExt cx="6746733" cy="3782104"/>
              </a:xfrm>
              <a:solidFill>
                <a:srgbClr val="00B050"/>
              </a:solidFill>
            </p:grpSpPr>
            <p:sp>
              <p:nvSpPr>
                <p:cNvPr id="134" name="Rectangle 133"/>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39" name="Freeform 171"/>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40" name="Freeform 172"/>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133" name="Hexagon 132"/>
              <p:cNvSpPr/>
              <p:nvPr/>
            </p:nvSpPr>
            <p:spPr bwMode="auto">
              <a:xfrm>
                <a:off x="1752996" y="2701797"/>
                <a:ext cx="278243" cy="248925"/>
              </a:xfrm>
              <a:prstGeom prst="hexagon">
                <a:avLst/>
              </a:prstGeom>
              <a:solidFill>
                <a:srgbClr val="92D050"/>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ysClr val="windowText" lastClr="000000"/>
                  </a:solidFill>
                  <a:effectLst/>
                  <a:uLnTx/>
                  <a:uFillTx/>
                  <a:latin typeface="Segoe UI Light"/>
                  <a:ea typeface="Segoe UI" pitchFamily="34" charset="0"/>
                  <a:cs typeface="Segoe UI" pitchFamily="34" charset="0"/>
                </a:endParaRPr>
              </a:p>
            </p:txBody>
          </p:sp>
        </p:grpSp>
      </p:grpSp>
      <p:grpSp>
        <p:nvGrpSpPr>
          <p:cNvPr id="161" name="Group 160"/>
          <p:cNvGrpSpPr>
            <a:grpSpLocks noChangeAspect="1"/>
          </p:cNvGrpSpPr>
          <p:nvPr/>
        </p:nvGrpSpPr>
        <p:grpSpPr>
          <a:xfrm>
            <a:off x="5753311" y="2312191"/>
            <a:ext cx="1741867" cy="960295"/>
            <a:chOff x="5920701" y="3649757"/>
            <a:chExt cx="1263104" cy="696352"/>
          </a:xfrm>
        </p:grpSpPr>
        <p:grpSp>
          <p:nvGrpSpPr>
            <p:cNvPr id="162" name="Group 161"/>
            <p:cNvGrpSpPr/>
            <p:nvPr/>
          </p:nvGrpSpPr>
          <p:grpSpPr>
            <a:xfrm>
              <a:off x="5924671" y="3655788"/>
              <a:ext cx="601248" cy="337049"/>
              <a:chOff x="1601399" y="2288295"/>
              <a:chExt cx="601248" cy="337049"/>
            </a:xfrm>
          </p:grpSpPr>
          <p:grpSp>
            <p:nvGrpSpPr>
              <p:cNvPr id="182" name="Group 181"/>
              <p:cNvGrpSpPr/>
              <p:nvPr/>
            </p:nvGrpSpPr>
            <p:grpSpPr>
              <a:xfrm>
                <a:off x="1601399" y="2288295"/>
                <a:ext cx="601248" cy="337049"/>
                <a:chOff x="3523102" y="1791568"/>
                <a:chExt cx="6746733" cy="3782104"/>
              </a:xfrm>
              <a:solidFill>
                <a:srgbClr val="002060"/>
              </a:solidFill>
            </p:grpSpPr>
            <p:sp>
              <p:nvSpPr>
                <p:cNvPr id="184" name="Rectangle 183"/>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85" name="Freeform 177"/>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86" name="Freeform 178"/>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183" name="Hexagon 182"/>
              <p:cNvSpPr/>
              <p:nvPr/>
            </p:nvSpPr>
            <p:spPr bwMode="auto">
              <a:xfrm>
                <a:off x="1759502" y="2333937"/>
                <a:ext cx="278243" cy="248925"/>
              </a:xfrm>
              <a:prstGeom prst="hexagon">
                <a:avLst/>
              </a:prstGeom>
              <a:solidFill>
                <a:srgbClr val="002060"/>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ysClr val="windowText" lastClr="000000"/>
                  </a:solidFill>
                  <a:effectLst/>
                  <a:uLnTx/>
                  <a:uFillTx/>
                  <a:latin typeface="Segoe UI Light"/>
                  <a:ea typeface="Segoe UI" pitchFamily="34" charset="0"/>
                  <a:cs typeface="Segoe UI" pitchFamily="34" charset="0"/>
                </a:endParaRPr>
              </a:p>
            </p:txBody>
          </p:sp>
        </p:grpSp>
        <p:grpSp>
          <p:nvGrpSpPr>
            <p:cNvPr id="163" name="Group 162"/>
            <p:cNvGrpSpPr/>
            <p:nvPr/>
          </p:nvGrpSpPr>
          <p:grpSpPr>
            <a:xfrm>
              <a:off x="5920701" y="4009060"/>
              <a:ext cx="601248" cy="337049"/>
              <a:chOff x="2886562" y="2288295"/>
              <a:chExt cx="601248" cy="337049"/>
            </a:xfrm>
          </p:grpSpPr>
          <p:grpSp>
            <p:nvGrpSpPr>
              <p:cNvPr id="177" name="Group 176"/>
              <p:cNvGrpSpPr/>
              <p:nvPr/>
            </p:nvGrpSpPr>
            <p:grpSpPr>
              <a:xfrm>
                <a:off x="2886562" y="2288295"/>
                <a:ext cx="601248" cy="337049"/>
                <a:chOff x="3523102" y="1791568"/>
                <a:chExt cx="6746733" cy="3782104"/>
              </a:xfrm>
              <a:solidFill>
                <a:srgbClr val="7030A0"/>
              </a:solidFill>
            </p:grpSpPr>
            <p:sp>
              <p:nvSpPr>
                <p:cNvPr id="179" name="Rectangle 178"/>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80" name="Freeform 183"/>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81" name="Freeform 184"/>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178" name="Hexagon 177"/>
              <p:cNvSpPr/>
              <p:nvPr/>
            </p:nvSpPr>
            <p:spPr bwMode="auto">
              <a:xfrm>
                <a:off x="3051589" y="2333937"/>
                <a:ext cx="278243" cy="248925"/>
              </a:xfrm>
              <a:prstGeom prst="hexagon">
                <a:avLst/>
              </a:prstGeom>
              <a:solidFill>
                <a:srgbClr val="7030A0"/>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ysClr val="windowText" lastClr="000000"/>
                  </a:solidFill>
                  <a:effectLst/>
                  <a:uLnTx/>
                  <a:uFillTx/>
                  <a:latin typeface="Segoe UI Light"/>
                  <a:ea typeface="Segoe UI" pitchFamily="34" charset="0"/>
                  <a:cs typeface="Segoe UI" pitchFamily="34" charset="0"/>
                </a:endParaRPr>
              </a:p>
            </p:txBody>
          </p:sp>
        </p:grpSp>
        <p:grpSp>
          <p:nvGrpSpPr>
            <p:cNvPr id="164" name="Group 163"/>
            <p:cNvGrpSpPr/>
            <p:nvPr/>
          </p:nvGrpSpPr>
          <p:grpSpPr>
            <a:xfrm>
              <a:off x="6582557" y="3649757"/>
              <a:ext cx="601248" cy="337049"/>
              <a:chOff x="2240670" y="2657736"/>
              <a:chExt cx="601248" cy="337049"/>
            </a:xfrm>
          </p:grpSpPr>
          <p:grpSp>
            <p:nvGrpSpPr>
              <p:cNvPr id="172" name="Group 171"/>
              <p:cNvGrpSpPr/>
              <p:nvPr/>
            </p:nvGrpSpPr>
            <p:grpSpPr>
              <a:xfrm>
                <a:off x="2240670" y="2657736"/>
                <a:ext cx="601248" cy="337049"/>
                <a:chOff x="3523102" y="1791568"/>
                <a:chExt cx="6746733" cy="3782104"/>
              </a:xfrm>
              <a:solidFill>
                <a:srgbClr val="FFC000"/>
              </a:solidFill>
            </p:grpSpPr>
            <p:sp>
              <p:nvSpPr>
                <p:cNvPr id="174" name="Rectangle 173"/>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75" name="Freeform 189"/>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76" name="Freeform 190"/>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173" name="Hexagon 172"/>
              <p:cNvSpPr/>
              <p:nvPr/>
            </p:nvSpPr>
            <p:spPr bwMode="auto">
              <a:xfrm>
                <a:off x="2398893" y="2701796"/>
                <a:ext cx="278243" cy="248925"/>
              </a:xfrm>
              <a:prstGeom prst="hexagon">
                <a:avLst/>
              </a:prstGeom>
              <a:solidFill>
                <a:srgbClr val="FFC000"/>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ysClr val="windowText" lastClr="000000"/>
                  </a:solidFill>
                  <a:effectLst/>
                  <a:uLnTx/>
                  <a:uFillTx/>
                  <a:latin typeface="Segoe UI Light"/>
                  <a:ea typeface="Segoe UI" pitchFamily="34" charset="0"/>
                  <a:cs typeface="Segoe UI" pitchFamily="34" charset="0"/>
                </a:endParaRPr>
              </a:p>
            </p:txBody>
          </p:sp>
        </p:grpSp>
        <p:grpSp>
          <p:nvGrpSpPr>
            <p:cNvPr id="165" name="Group 164"/>
            <p:cNvGrpSpPr/>
            <p:nvPr/>
          </p:nvGrpSpPr>
          <p:grpSpPr>
            <a:xfrm>
              <a:off x="6578192" y="4004520"/>
              <a:ext cx="601248" cy="337049"/>
              <a:chOff x="1596268" y="2657736"/>
              <a:chExt cx="601248" cy="337049"/>
            </a:xfrm>
          </p:grpSpPr>
          <p:grpSp>
            <p:nvGrpSpPr>
              <p:cNvPr id="166" name="Group 165"/>
              <p:cNvGrpSpPr/>
              <p:nvPr/>
            </p:nvGrpSpPr>
            <p:grpSpPr>
              <a:xfrm>
                <a:off x="1596268" y="2657736"/>
                <a:ext cx="601248" cy="337049"/>
                <a:chOff x="3523102" y="1791568"/>
                <a:chExt cx="6746733" cy="3782104"/>
              </a:xfrm>
              <a:solidFill>
                <a:srgbClr val="00B050"/>
              </a:solidFill>
            </p:grpSpPr>
            <p:sp>
              <p:nvSpPr>
                <p:cNvPr id="169" name="Rectangle 168"/>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70" name="Freeform 195"/>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71" name="Freeform 196"/>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167" name="Hexagon 166"/>
              <p:cNvSpPr/>
              <p:nvPr/>
            </p:nvSpPr>
            <p:spPr bwMode="auto">
              <a:xfrm>
                <a:off x="1752996" y="2701797"/>
                <a:ext cx="278243" cy="248925"/>
              </a:xfrm>
              <a:prstGeom prst="hexagon">
                <a:avLst/>
              </a:prstGeom>
              <a:solidFill>
                <a:srgbClr val="92D050"/>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ysClr val="windowText" lastClr="000000"/>
                  </a:solidFill>
                  <a:effectLst/>
                  <a:uLnTx/>
                  <a:uFillTx/>
                  <a:latin typeface="Segoe UI Light"/>
                  <a:ea typeface="Segoe UI" pitchFamily="34" charset="0"/>
                  <a:cs typeface="Segoe UI" pitchFamily="34" charset="0"/>
                </a:endParaRPr>
              </a:p>
            </p:txBody>
          </p:sp>
        </p:grpSp>
      </p:grpSp>
      <p:grpSp>
        <p:nvGrpSpPr>
          <p:cNvPr id="187" name="Group 186"/>
          <p:cNvGrpSpPr>
            <a:grpSpLocks noChangeAspect="1"/>
          </p:cNvGrpSpPr>
          <p:nvPr/>
        </p:nvGrpSpPr>
        <p:grpSpPr>
          <a:xfrm>
            <a:off x="7578879" y="2312452"/>
            <a:ext cx="1730372" cy="945717"/>
            <a:chOff x="5916784" y="4687983"/>
            <a:chExt cx="1254769" cy="685781"/>
          </a:xfrm>
        </p:grpSpPr>
        <p:grpSp>
          <p:nvGrpSpPr>
            <p:cNvPr id="188" name="Group 187"/>
            <p:cNvGrpSpPr/>
            <p:nvPr/>
          </p:nvGrpSpPr>
          <p:grpSpPr>
            <a:xfrm>
              <a:off x="5916784" y="4687983"/>
              <a:ext cx="601248" cy="337049"/>
              <a:chOff x="1601399" y="2288295"/>
              <a:chExt cx="601248" cy="337049"/>
            </a:xfrm>
          </p:grpSpPr>
          <p:grpSp>
            <p:nvGrpSpPr>
              <p:cNvPr id="207" name="Group 206"/>
              <p:cNvGrpSpPr/>
              <p:nvPr/>
            </p:nvGrpSpPr>
            <p:grpSpPr>
              <a:xfrm>
                <a:off x="1601399" y="2288295"/>
                <a:ext cx="601248" cy="337049"/>
                <a:chOff x="3523102" y="1791568"/>
                <a:chExt cx="6746733" cy="3782104"/>
              </a:xfrm>
              <a:solidFill>
                <a:srgbClr val="002060"/>
              </a:solidFill>
            </p:grpSpPr>
            <p:sp>
              <p:nvSpPr>
                <p:cNvPr id="209" name="Rectangle 208"/>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10" name="Freeform 201"/>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11" name="Freeform 202"/>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208" name="Hexagon 207"/>
              <p:cNvSpPr/>
              <p:nvPr/>
            </p:nvSpPr>
            <p:spPr bwMode="auto">
              <a:xfrm>
                <a:off x="1759502" y="2333937"/>
                <a:ext cx="278243" cy="248925"/>
              </a:xfrm>
              <a:prstGeom prst="hexagon">
                <a:avLst/>
              </a:prstGeom>
              <a:solidFill>
                <a:srgbClr val="002060"/>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ysClr val="windowText" lastClr="000000"/>
                  </a:solidFill>
                  <a:effectLst/>
                  <a:uLnTx/>
                  <a:uFillTx/>
                  <a:latin typeface="Segoe UI Light"/>
                  <a:ea typeface="Segoe UI" pitchFamily="34" charset="0"/>
                  <a:cs typeface="Segoe UI" pitchFamily="34" charset="0"/>
                </a:endParaRPr>
              </a:p>
            </p:txBody>
          </p:sp>
        </p:grpSp>
        <p:grpSp>
          <p:nvGrpSpPr>
            <p:cNvPr id="189" name="Group 188"/>
            <p:cNvGrpSpPr/>
            <p:nvPr/>
          </p:nvGrpSpPr>
          <p:grpSpPr>
            <a:xfrm>
              <a:off x="6566896" y="4687983"/>
              <a:ext cx="601248" cy="337049"/>
              <a:chOff x="2886562" y="2288295"/>
              <a:chExt cx="601248" cy="337049"/>
            </a:xfrm>
          </p:grpSpPr>
          <p:grpSp>
            <p:nvGrpSpPr>
              <p:cNvPr id="202" name="Group 201"/>
              <p:cNvGrpSpPr/>
              <p:nvPr/>
            </p:nvGrpSpPr>
            <p:grpSpPr>
              <a:xfrm>
                <a:off x="2886562" y="2288295"/>
                <a:ext cx="601248" cy="337049"/>
                <a:chOff x="3523102" y="1791568"/>
                <a:chExt cx="6746733" cy="3782104"/>
              </a:xfrm>
              <a:solidFill>
                <a:srgbClr val="7030A0"/>
              </a:solidFill>
            </p:grpSpPr>
            <p:sp>
              <p:nvSpPr>
                <p:cNvPr id="204" name="Rectangle 203"/>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05" name="Freeform 207"/>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06" name="Freeform 208"/>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203" name="Hexagon 202"/>
              <p:cNvSpPr/>
              <p:nvPr/>
            </p:nvSpPr>
            <p:spPr bwMode="auto">
              <a:xfrm>
                <a:off x="3051589" y="2333937"/>
                <a:ext cx="278243" cy="248925"/>
              </a:xfrm>
              <a:prstGeom prst="hexagon">
                <a:avLst/>
              </a:prstGeom>
              <a:solidFill>
                <a:srgbClr val="7030A0"/>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ysClr val="windowText" lastClr="000000"/>
                  </a:solidFill>
                  <a:effectLst/>
                  <a:uLnTx/>
                  <a:uFillTx/>
                  <a:latin typeface="Segoe UI Light"/>
                  <a:ea typeface="Segoe UI" pitchFamily="34" charset="0"/>
                  <a:cs typeface="Segoe UI" pitchFamily="34" charset="0"/>
                </a:endParaRPr>
              </a:p>
            </p:txBody>
          </p:sp>
        </p:grpSp>
        <p:grpSp>
          <p:nvGrpSpPr>
            <p:cNvPr id="190" name="Group 189"/>
            <p:cNvGrpSpPr/>
            <p:nvPr/>
          </p:nvGrpSpPr>
          <p:grpSpPr>
            <a:xfrm>
              <a:off x="5916793" y="5036715"/>
              <a:ext cx="601248" cy="337049"/>
              <a:chOff x="2240670" y="2657736"/>
              <a:chExt cx="601248" cy="337049"/>
            </a:xfrm>
          </p:grpSpPr>
          <p:grpSp>
            <p:nvGrpSpPr>
              <p:cNvPr id="197" name="Group 196"/>
              <p:cNvGrpSpPr/>
              <p:nvPr/>
            </p:nvGrpSpPr>
            <p:grpSpPr>
              <a:xfrm>
                <a:off x="2240670" y="2657736"/>
                <a:ext cx="601248" cy="337049"/>
                <a:chOff x="3523102" y="1791568"/>
                <a:chExt cx="6746733" cy="3782104"/>
              </a:xfrm>
              <a:solidFill>
                <a:srgbClr val="FFC000"/>
              </a:solidFill>
            </p:grpSpPr>
            <p:sp>
              <p:nvSpPr>
                <p:cNvPr id="199" name="Rectangle 198"/>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00" name="Freeform 213"/>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01" name="Freeform 214"/>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198" name="Hexagon 197"/>
              <p:cNvSpPr/>
              <p:nvPr/>
            </p:nvSpPr>
            <p:spPr bwMode="auto">
              <a:xfrm>
                <a:off x="2398893" y="2701796"/>
                <a:ext cx="278243" cy="248925"/>
              </a:xfrm>
              <a:prstGeom prst="hexagon">
                <a:avLst/>
              </a:prstGeom>
              <a:solidFill>
                <a:srgbClr val="FFC000"/>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ysClr val="windowText" lastClr="000000"/>
                  </a:solidFill>
                  <a:effectLst/>
                  <a:uLnTx/>
                  <a:uFillTx/>
                  <a:latin typeface="Segoe UI Light"/>
                  <a:ea typeface="Segoe UI" pitchFamily="34" charset="0"/>
                  <a:cs typeface="Segoe UI" pitchFamily="34" charset="0"/>
                </a:endParaRPr>
              </a:p>
            </p:txBody>
          </p:sp>
        </p:grpSp>
        <p:grpSp>
          <p:nvGrpSpPr>
            <p:cNvPr id="191" name="Group 190"/>
            <p:cNvGrpSpPr/>
            <p:nvPr/>
          </p:nvGrpSpPr>
          <p:grpSpPr>
            <a:xfrm>
              <a:off x="6570305" y="5036715"/>
              <a:ext cx="601248" cy="337049"/>
              <a:chOff x="1596268" y="2657736"/>
              <a:chExt cx="601248" cy="337049"/>
            </a:xfrm>
          </p:grpSpPr>
          <p:grpSp>
            <p:nvGrpSpPr>
              <p:cNvPr id="192" name="Group 191"/>
              <p:cNvGrpSpPr/>
              <p:nvPr/>
            </p:nvGrpSpPr>
            <p:grpSpPr>
              <a:xfrm>
                <a:off x="1596268" y="2657736"/>
                <a:ext cx="601248" cy="337049"/>
                <a:chOff x="3523102" y="1791568"/>
                <a:chExt cx="6746733" cy="3782104"/>
              </a:xfrm>
              <a:solidFill>
                <a:srgbClr val="00B050"/>
              </a:solidFill>
            </p:grpSpPr>
            <p:sp>
              <p:nvSpPr>
                <p:cNvPr id="194" name="Rectangle 193"/>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95" name="Freeform 219"/>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96" name="Freeform 220"/>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193" name="Hexagon 192"/>
              <p:cNvSpPr/>
              <p:nvPr/>
            </p:nvSpPr>
            <p:spPr bwMode="auto">
              <a:xfrm>
                <a:off x="1752996" y="2701797"/>
                <a:ext cx="278243" cy="248925"/>
              </a:xfrm>
              <a:prstGeom prst="hexagon">
                <a:avLst/>
              </a:prstGeom>
              <a:solidFill>
                <a:srgbClr val="92D050"/>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ysClr val="windowText" lastClr="000000"/>
                  </a:solidFill>
                  <a:effectLst/>
                  <a:uLnTx/>
                  <a:uFillTx/>
                  <a:latin typeface="Segoe UI Light"/>
                  <a:ea typeface="Segoe UI" pitchFamily="34" charset="0"/>
                  <a:cs typeface="Segoe UI" pitchFamily="34" charset="0"/>
                </a:endParaRPr>
              </a:p>
            </p:txBody>
          </p:sp>
        </p:grpSp>
      </p:grpSp>
      <p:grpSp>
        <p:nvGrpSpPr>
          <p:cNvPr id="212" name="Group 211"/>
          <p:cNvGrpSpPr>
            <a:grpSpLocks noChangeAspect="1"/>
          </p:cNvGrpSpPr>
          <p:nvPr/>
        </p:nvGrpSpPr>
        <p:grpSpPr>
          <a:xfrm>
            <a:off x="5763977" y="4351406"/>
            <a:ext cx="1716474" cy="954516"/>
            <a:chOff x="2704478" y="3656382"/>
            <a:chExt cx="1244691" cy="692161"/>
          </a:xfrm>
        </p:grpSpPr>
        <p:grpSp>
          <p:nvGrpSpPr>
            <p:cNvPr id="213" name="Group 212"/>
            <p:cNvGrpSpPr/>
            <p:nvPr/>
          </p:nvGrpSpPr>
          <p:grpSpPr>
            <a:xfrm>
              <a:off x="2711483" y="3656382"/>
              <a:ext cx="601248" cy="337049"/>
              <a:chOff x="2886562" y="2288295"/>
              <a:chExt cx="601248" cy="337049"/>
            </a:xfrm>
          </p:grpSpPr>
          <p:grpSp>
            <p:nvGrpSpPr>
              <p:cNvPr id="232" name="Group 231"/>
              <p:cNvGrpSpPr/>
              <p:nvPr/>
            </p:nvGrpSpPr>
            <p:grpSpPr>
              <a:xfrm>
                <a:off x="2886562" y="2288295"/>
                <a:ext cx="601248" cy="337049"/>
                <a:chOff x="3523102" y="1791568"/>
                <a:chExt cx="6746733" cy="3782104"/>
              </a:xfrm>
              <a:solidFill>
                <a:srgbClr val="7030A0"/>
              </a:solidFill>
            </p:grpSpPr>
            <p:sp>
              <p:nvSpPr>
                <p:cNvPr id="234" name="Rectangle 233"/>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35" name="Freeform 255"/>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36" name="Freeform 256"/>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233" name="Hexagon 232"/>
              <p:cNvSpPr/>
              <p:nvPr/>
            </p:nvSpPr>
            <p:spPr bwMode="auto">
              <a:xfrm>
                <a:off x="3051589" y="2333937"/>
                <a:ext cx="278243" cy="248925"/>
              </a:xfrm>
              <a:prstGeom prst="hexagon">
                <a:avLst/>
              </a:prstGeom>
              <a:solidFill>
                <a:srgbClr val="7030A0"/>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ysClr val="windowText" lastClr="000000"/>
                  </a:solidFill>
                  <a:effectLst/>
                  <a:uLnTx/>
                  <a:uFillTx/>
                  <a:latin typeface="Segoe UI Light"/>
                  <a:ea typeface="Segoe UI" pitchFamily="34" charset="0"/>
                  <a:cs typeface="Segoe UI" pitchFamily="34" charset="0"/>
                </a:endParaRPr>
              </a:p>
            </p:txBody>
          </p:sp>
        </p:grpSp>
        <p:grpSp>
          <p:nvGrpSpPr>
            <p:cNvPr id="214" name="Group 213"/>
            <p:cNvGrpSpPr/>
            <p:nvPr/>
          </p:nvGrpSpPr>
          <p:grpSpPr>
            <a:xfrm>
              <a:off x="2704478" y="4008867"/>
              <a:ext cx="601248" cy="337049"/>
              <a:chOff x="2240670" y="2657736"/>
              <a:chExt cx="601248" cy="337049"/>
            </a:xfrm>
          </p:grpSpPr>
          <p:grpSp>
            <p:nvGrpSpPr>
              <p:cNvPr id="227" name="Group 226"/>
              <p:cNvGrpSpPr/>
              <p:nvPr/>
            </p:nvGrpSpPr>
            <p:grpSpPr>
              <a:xfrm>
                <a:off x="2240670" y="2657736"/>
                <a:ext cx="601248" cy="337049"/>
                <a:chOff x="3523102" y="1791568"/>
                <a:chExt cx="6746733" cy="3782104"/>
              </a:xfrm>
              <a:solidFill>
                <a:srgbClr val="FFC000"/>
              </a:solidFill>
            </p:grpSpPr>
            <p:sp>
              <p:nvSpPr>
                <p:cNvPr id="229" name="Rectangle 228"/>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30" name="Freeform 285"/>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31" name="Freeform 286"/>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228" name="Hexagon 227"/>
              <p:cNvSpPr/>
              <p:nvPr/>
            </p:nvSpPr>
            <p:spPr bwMode="auto">
              <a:xfrm>
                <a:off x="2398893" y="2701796"/>
                <a:ext cx="278243" cy="248925"/>
              </a:xfrm>
              <a:prstGeom prst="hexagon">
                <a:avLst/>
              </a:prstGeom>
              <a:solidFill>
                <a:srgbClr val="FFC000"/>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ysClr val="windowText" lastClr="000000"/>
                  </a:solidFill>
                  <a:effectLst/>
                  <a:uLnTx/>
                  <a:uFillTx/>
                  <a:latin typeface="Segoe UI Light"/>
                  <a:ea typeface="Segoe UI" pitchFamily="34" charset="0"/>
                  <a:cs typeface="Segoe UI" pitchFamily="34" charset="0"/>
                </a:endParaRPr>
              </a:p>
            </p:txBody>
          </p:sp>
        </p:grpSp>
        <p:grpSp>
          <p:nvGrpSpPr>
            <p:cNvPr id="215" name="Group 214"/>
            <p:cNvGrpSpPr/>
            <p:nvPr/>
          </p:nvGrpSpPr>
          <p:grpSpPr>
            <a:xfrm>
              <a:off x="3347921" y="3660280"/>
              <a:ext cx="601248" cy="337049"/>
              <a:chOff x="1596268" y="2657736"/>
              <a:chExt cx="601248" cy="337049"/>
            </a:xfrm>
          </p:grpSpPr>
          <p:grpSp>
            <p:nvGrpSpPr>
              <p:cNvPr id="222" name="Group 221"/>
              <p:cNvGrpSpPr/>
              <p:nvPr/>
            </p:nvGrpSpPr>
            <p:grpSpPr>
              <a:xfrm>
                <a:off x="1596268" y="2657736"/>
                <a:ext cx="601248" cy="337049"/>
                <a:chOff x="3523102" y="1791568"/>
                <a:chExt cx="6746733" cy="3782104"/>
              </a:xfrm>
              <a:solidFill>
                <a:srgbClr val="00B050"/>
              </a:solidFill>
            </p:grpSpPr>
            <p:sp>
              <p:nvSpPr>
                <p:cNvPr id="224" name="Rectangle 223"/>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25" name="Freeform 291"/>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26" name="Freeform 292"/>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223" name="Hexagon 222"/>
              <p:cNvSpPr/>
              <p:nvPr/>
            </p:nvSpPr>
            <p:spPr bwMode="auto">
              <a:xfrm>
                <a:off x="1752996" y="2701797"/>
                <a:ext cx="278243" cy="248925"/>
              </a:xfrm>
              <a:prstGeom prst="hexagon">
                <a:avLst/>
              </a:prstGeom>
              <a:solidFill>
                <a:srgbClr val="92D050"/>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ysClr val="windowText" lastClr="000000"/>
                  </a:solidFill>
                  <a:effectLst/>
                  <a:uLnTx/>
                  <a:uFillTx/>
                  <a:latin typeface="Segoe UI Light"/>
                  <a:ea typeface="Segoe UI" pitchFamily="34" charset="0"/>
                  <a:cs typeface="Segoe UI" pitchFamily="34" charset="0"/>
                </a:endParaRPr>
              </a:p>
            </p:txBody>
          </p:sp>
        </p:grpSp>
        <p:grpSp>
          <p:nvGrpSpPr>
            <p:cNvPr id="216" name="Group 215"/>
            <p:cNvGrpSpPr/>
            <p:nvPr/>
          </p:nvGrpSpPr>
          <p:grpSpPr>
            <a:xfrm>
              <a:off x="3344923" y="4011494"/>
              <a:ext cx="601248" cy="337049"/>
              <a:chOff x="1601399" y="2288295"/>
              <a:chExt cx="601248" cy="337049"/>
            </a:xfrm>
          </p:grpSpPr>
          <p:grpSp>
            <p:nvGrpSpPr>
              <p:cNvPr id="217" name="Group 216"/>
              <p:cNvGrpSpPr/>
              <p:nvPr/>
            </p:nvGrpSpPr>
            <p:grpSpPr>
              <a:xfrm>
                <a:off x="1601399" y="2288295"/>
                <a:ext cx="601248" cy="337049"/>
                <a:chOff x="3523102" y="1791568"/>
                <a:chExt cx="6746733" cy="3782104"/>
              </a:xfrm>
              <a:solidFill>
                <a:srgbClr val="002060"/>
              </a:solidFill>
            </p:grpSpPr>
            <p:sp>
              <p:nvSpPr>
                <p:cNvPr id="219" name="Rectangle 218"/>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20" name="Freeform 297"/>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21" name="Freeform 298"/>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218" name="Hexagon 217"/>
              <p:cNvSpPr/>
              <p:nvPr/>
            </p:nvSpPr>
            <p:spPr bwMode="auto">
              <a:xfrm>
                <a:off x="1759502" y="2333937"/>
                <a:ext cx="278243" cy="248925"/>
              </a:xfrm>
              <a:prstGeom prst="hexagon">
                <a:avLst/>
              </a:prstGeom>
              <a:solidFill>
                <a:srgbClr val="002060"/>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ysClr val="windowText" lastClr="000000"/>
                  </a:solidFill>
                  <a:effectLst/>
                  <a:uLnTx/>
                  <a:uFillTx/>
                  <a:latin typeface="Segoe UI Light"/>
                  <a:ea typeface="Segoe UI" pitchFamily="34" charset="0"/>
                  <a:cs typeface="Segoe UI" pitchFamily="34" charset="0"/>
                </a:endParaRPr>
              </a:p>
            </p:txBody>
          </p:sp>
        </p:grpSp>
      </p:grpSp>
      <p:grpSp>
        <p:nvGrpSpPr>
          <p:cNvPr id="237" name="Group 236"/>
          <p:cNvGrpSpPr>
            <a:grpSpLocks noChangeAspect="1"/>
          </p:cNvGrpSpPr>
          <p:nvPr/>
        </p:nvGrpSpPr>
        <p:grpSpPr>
          <a:xfrm>
            <a:off x="7566702" y="4353033"/>
            <a:ext cx="1737848" cy="957922"/>
            <a:chOff x="4290296" y="5553872"/>
            <a:chExt cx="1260190" cy="694632"/>
          </a:xfrm>
        </p:grpSpPr>
        <p:grpSp>
          <p:nvGrpSpPr>
            <p:cNvPr id="238" name="Group 237"/>
            <p:cNvGrpSpPr/>
            <p:nvPr/>
          </p:nvGrpSpPr>
          <p:grpSpPr>
            <a:xfrm>
              <a:off x="4290296" y="5554695"/>
              <a:ext cx="601248" cy="337049"/>
              <a:chOff x="2886562" y="2288295"/>
              <a:chExt cx="601248" cy="337049"/>
            </a:xfrm>
          </p:grpSpPr>
          <p:grpSp>
            <p:nvGrpSpPr>
              <p:cNvPr id="257" name="Group 256"/>
              <p:cNvGrpSpPr/>
              <p:nvPr/>
            </p:nvGrpSpPr>
            <p:grpSpPr>
              <a:xfrm>
                <a:off x="2886562" y="2288295"/>
                <a:ext cx="601248" cy="337049"/>
                <a:chOff x="3523102" y="1791568"/>
                <a:chExt cx="6746733" cy="3782104"/>
              </a:xfrm>
              <a:solidFill>
                <a:srgbClr val="7030A0"/>
              </a:solidFill>
            </p:grpSpPr>
            <p:sp>
              <p:nvSpPr>
                <p:cNvPr id="259" name="Rectangle 258"/>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60" name="Freeform 231"/>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61" name="Freeform 232"/>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258" name="Hexagon 257"/>
              <p:cNvSpPr/>
              <p:nvPr/>
            </p:nvSpPr>
            <p:spPr bwMode="auto">
              <a:xfrm>
                <a:off x="3051589" y="2333937"/>
                <a:ext cx="278243" cy="248925"/>
              </a:xfrm>
              <a:prstGeom prst="hexagon">
                <a:avLst/>
              </a:prstGeom>
              <a:solidFill>
                <a:srgbClr val="7030A0"/>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ysClr val="windowText" lastClr="000000"/>
                  </a:solidFill>
                  <a:effectLst/>
                  <a:uLnTx/>
                  <a:uFillTx/>
                  <a:latin typeface="Segoe UI Light"/>
                  <a:ea typeface="Segoe UI" pitchFamily="34" charset="0"/>
                  <a:cs typeface="Segoe UI" pitchFamily="34" charset="0"/>
                </a:endParaRPr>
              </a:p>
            </p:txBody>
          </p:sp>
        </p:grpSp>
        <p:grpSp>
          <p:nvGrpSpPr>
            <p:cNvPr id="239" name="Group 238"/>
            <p:cNvGrpSpPr/>
            <p:nvPr/>
          </p:nvGrpSpPr>
          <p:grpSpPr>
            <a:xfrm>
              <a:off x="4295726" y="5911455"/>
              <a:ext cx="601248" cy="337049"/>
              <a:chOff x="2240670" y="2657736"/>
              <a:chExt cx="601248" cy="337049"/>
            </a:xfrm>
          </p:grpSpPr>
          <p:grpSp>
            <p:nvGrpSpPr>
              <p:cNvPr id="252" name="Group 251"/>
              <p:cNvGrpSpPr/>
              <p:nvPr/>
            </p:nvGrpSpPr>
            <p:grpSpPr>
              <a:xfrm>
                <a:off x="2240670" y="2657736"/>
                <a:ext cx="601248" cy="337049"/>
                <a:chOff x="3523102" y="1791568"/>
                <a:chExt cx="6746733" cy="3782104"/>
              </a:xfrm>
              <a:solidFill>
                <a:srgbClr val="FFC000"/>
              </a:solidFill>
            </p:grpSpPr>
            <p:sp>
              <p:nvSpPr>
                <p:cNvPr id="254" name="Rectangle 253"/>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55" name="Freeform 237"/>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56" name="Freeform 238"/>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253" name="Hexagon 252"/>
              <p:cNvSpPr/>
              <p:nvPr/>
            </p:nvSpPr>
            <p:spPr bwMode="auto">
              <a:xfrm>
                <a:off x="2398893" y="2701796"/>
                <a:ext cx="278243" cy="248925"/>
              </a:xfrm>
              <a:prstGeom prst="hexagon">
                <a:avLst/>
              </a:prstGeom>
              <a:solidFill>
                <a:srgbClr val="FFC000"/>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ysClr val="windowText" lastClr="000000"/>
                  </a:solidFill>
                  <a:effectLst/>
                  <a:uLnTx/>
                  <a:uFillTx/>
                  <a:latin typeface="Segoe UI Light"/>
                  <a:ea typeface="Segoe UI" pitchFamily="34" charset="0"/>
                  <a:cs typeface="Segoe UI" pitchFamily="34" charset="0"/>
                </a:endParaRPr>
              </a:p>
            </p:txBody>
          </p:sp>
        </p:grpSp>
        <p:grpSp>
          <p:nvGrpSpPr>
            <p:cNvPr id="240" name="Group 239"/>
            <p:cNvGrpSpPr/>
            <p:nvPr/>
          </p:nvGrpSpPr>
          <p:grpSpPr>
            <a:xfrm>
              <a:off x="4949238" y="5911455"/>
              <a:ext cx="601248" cy="337049"/>
              <a:chOff x="1596268" y="2657736"/>
              <a:chExt cx="601248" cy="337049"/>
            </a:xfrm>
          </p:grpSpPr>
          <p:grpSp>
            <p:nvGrpSpPr>
              <p:cNvPr id="247" name="Group 246"/>
              <p:cNvGrpSpPr/>
              <p:nvPr/>
            </p:nvGrpSpPr>
            <p:grpSpPr>
              <a:xfrm>
                <a:off x="1596268" y="2657736"/>
                <a:ext cx="601248" cy="337049"/>
                <a:chOff x="3523102" y="1791568"/>
                <a:chExt cx="6746733" cy="3782104"/>
              </a:xfrm>
              <a:solidFill>
                <a:srgbClr val="00B050"/>
              </a:solidFill>
            </p:grpSpPr>
            <p:sp>
              <p:nvSpPr>
                <p:cNvPr id="249" name="Rectangle 248"/>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50" name="Freeform 243"/>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51" name="Freeform 244"/>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248" name="Hexagon 247"/>
              <p:cNvSpPr/>
              <p:nvPr/>
            </p:nvSpPr>
            <p:spPr bwMode="auto">
              <a:xfrm>
                <a:off x="1752996" y="2701797"/>
                <a:ext cx="278243" cy="248925"/>
              </a:xfrm>
              <a:prstGeom prst="hexagon">
                <a:avLst/>
              </a:prstGeom>
              <a:solidFill>
                <a:srgbClr val="92D050"/>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ysClr val="windowText" lastClr="000000"/>
                  </a:solidFill>
                  <a:effectLst/>
                  <a:uLnTx/>
                  <a:uFillTx/>
                  <a:latin typeface="Segoe UI Light"/>
                  <a:ea typeface="Segoe UI" pitchFamily="34" charset="0"/>
                  <a:cs typeface="Segoe UI" pitchFamily="34" charset="0"/>
                </a:endParaRPr>
              </a:p>
            </p:txBody>
          </p:sp>
        </p:grpSp>
        <p:grpSp>
          <p:nvGrpSpPr>
            <p:cNvPr id="241" name="Group 240"/>
            <p:cNvGrpSpPr/>
            <p:nvPr/>
          </p:nvGrpSpPr>
          <p:grpSpPr>
            <a:xfrm>
              <a:off x="4946351" y="5553872"/>
              <a:ext cx="601248" cy="337049"/>
              <a:chOff x="1601399" y="2288295"/>
              <a:chExt cx="601248" cy="337049"/>
            </a:xfrm>
          </p:grpSpPr>
          <p:grpSp>
            <p:nvGrpSpPr>
              <p:cNvPr id="242" name="Group 241"/>
              <p:cNvGrpSpPr/>
              <p:nvPr/>
            </p:nvGrpSpPr>
            <p:grpSpPr>
              <a:xfrm>
                <a:off x="1601399" y="2288295"/>
                <a:ext cx="601248" cy="337049"/>
                <a:chOff x="3523102" y="1791568"/>
                <a:chExt cx="6746733" cy="3782104"/>
              </a:xfrm>
              <a:solidFill>
                <a:srgbClr val="002060"/>
              </a:solidFill>
            </p:grpSpPr>
            <p:sp>
              <p:nvSpPr>
                <p:cNvPr id="244" name="Rectangle 243"/>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45" name="Freeform 303"/>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46" name="Freeform 304"/>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243" name="Hexagon 242"/>
              <p:cNvSpPr/>
              <p:nvPr/>
            </p:nvSpPr>
            <p:spPr bwMode="auto">
              <a:xfrm>
                <a:off x="1759502" y="2333937"/>
                <a:ext cx="278243" cy="248925"/>
              </a:xfrm>
              <a:prstGeom prst="hexagon">
                <a:avLst/>
              </a:prstGeom>
              <a:solidFill>
                <a:srgbClr val="002060"/>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ysClr val="windowText" lastClr="000000"/>
                  </a:solidFill>
                  <a:effectLst/>
                  <a:uLnTx/>
                  <a:uFillTx/>
                  <a:latin typeface="Segoe UI Light"/>
                  <a:ea typeface="Segoe UI" pitchFamily="34" charset="0"/>
                  <a:cs typeface="Segoe UI" pitchFamily="34" charset="0"/>
                </a:endParaRPr>
              </a:p>
            </p:txBody>
          </p:sp>
        </p:grpSp>
      </p:grpSp>
      <p:grpSp>
        <p:nvGrpSpPr>
          <p:cNvPr id="262" name="Group 261"/>
          <p:cNvGrpSpPr>
            <a:grpSpLocks noChangeAspect="1"/>
          </p:cNvGrpSpPr>
          <p:nvPr/>
        </p:nvGrpSpPr>
        <p:grpSpPr>
          <a:xfrm>
            <a:off x="5767247" y="3341312"/>
            <a:ext cx="1729095" cy="954703"/>
            <a:chOff x="2695358" y="4721483"/>
            <a:chExt cx="1253843" cy="692297"/>
          </a:xfrm>
        </p:grpSpPr>
        <p:grpSp>
          <p:nvGrpSpPr>
            <p:cNvPr id="263" name="Group 262"/>
            <p:cNvGrpSpPr/>
            <p:nvPr/>
          </p:nvGrpSpPr>
          <p:grpSpPr>
            <a:xfrm>
              <a:off x="2701658" y="4721483"/>
              <a:ext cx="601248" cy="337049"/>
              <a:chOff x="2240670" y="2657736"/>
              <a:chExt cx="601248" cy="337049"/>
            </a:xfrm>
          </p:grpSpPr>
          <p:grpSp>
            <p:nvGrpSpPr>
              <p:cNvPr id="282" name="Group 281"/>
              <p:cNvGrpSpPr/>
              <p:nvPr/>
            </p:nvGrpSpPr>
            <p:grpSpPr>
              <a:xfrm>
                <a:off x="2240670" y="2657736"/>
                <a:ext cx="601248" cy="337049"/>
                <a:chOff x="3523102" y="1791568"/>
                <a:chExt cx="6746733" cy="3782104"/>
              </a:xfrm>
              <a:solidFill>
                <a:srgbClr val="FFC000"/>
              </a:solidFill>
            </p:grpSpPr>
            <p:sp>
              <p:nvSpPr>
                <p:cNvPr id="284" name="Rectangle 283"/>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85" name="Freeform 261"/>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86" name="Freeform 262"/>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283" name="Hexagon 282"/>
              <p:cNvSpPr/>
              <p:nvPr/>
            </p:nvSpPr>
            <p:spPr bwMode="auto">
              <a:xfrm>
                <a:off x="2398893" y="2701796"/>
                <a:ext cx="278243" cy="248925"/>
              </a:xfrm>
              <a:prstGeom prst="hexagon">
                <a:avLst/>
              </a:prstGeom>
              <a:solidFill>
                <a:srgbClr val="FFC000"/>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ysClr val="windowText" lastClr="000000"/>
                  </a:solidFill>
                  <a:effectLst/>
                  <a:uLnTx/>
                  <a:uFillTx/>
                  <a:latin typeface="Segoe UI Light"/>
                  <a:ea typeface="Segoe UI" pitchFamily="34" charset="0"/>
                  <a:cs typeface="Segoe UI" pitchFamily="34" charset="0"/>
                </a:endParaRPr>
              </a:p>
            </p:txBody>
          </p:sp>
        </p:grpSp>
        <p:grpSp>
          <p:nvGrpSpPr>
            <p:cNvPr id="264" name="Group 263"/>
            <p:cNvGrpSpPr/>
            <p:nvPr/>
          </p:nvGrpSpPr>
          <p:grpSpPr>
            <a:xfrm>
              <a:off x="2695358" y="5076731"/>
              <a:ext cx="601248" cy="337049"/>
              <a:chOff x="1596268" y="2657736"/>
              <a:chExt cx="601248" cy="337049"/>
            </a:xfrm>
          </p:grpSpPr>
          <p:grpSp>
            <p:nvGrpSpPr>
              <p:cNvPr id="277" name="Group 276"/>
              <p:cNvGrpSpPr/>
              <p:nvPr/>
            </p:nvGrpSpPr>
            <p:grpSpPr>
              <a:xfrm>
                <a:off x="1596268" y="2657736"/>
                <a:ext cx="601248" cy="337049"/>
                <a:chOff x="3523102" y="1791568"/>
                <a:chExt cx="6746733" cy="3782104"/>
              </a:xfrm>
              <a:solidFill>
                <a:srgbClr val="00B050"/>
              </a:solidFill>
            </p:grpSpPr>
            <p:sp>
              <p:nvSpPr>
                <p:cNvPr id="279" name="Rectangle 278"/>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80" name="Freeform 267"/>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81" name="Freeform 268"/>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278" name="Hexagon 277"/>
              <p:cNvSpPr/>
              <p:nvPr/>
            </p:nvSpPr>
            <p:spPr bwMode="auto">
              <a:xfrm>
                <a:off x="1752996" y="2701797"/>
                <a:ext cx="278243" cy="248925"/>
              </a:xfrm>
              <a:prstGeom prst="hexagon">
                <a:avLst/>
              </a:prstGeom>
              <a:solidFill>
                <a:srgbClr val="92D050"/>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ysClr val="windowText" lastClr="000000"/>
                  </a:solidFill>
                  <a:effectLst/>
                  <a:uLnTx/>
                  <a:uFillTx/>
                  <a:latin typeface="Segoe UI Light"/>
                  <a:ea typeface="Segoe UI" pitchFamily="34" charset="0"/>
                  <a:cs typeface="Segoe UI" pitchFamily="34" charset="0"/>
                </a:endParaRPr>
              </a:p>
            </p:txBody>
          </p:sp>
        </p:grpSp>
        <p:grpSp>
          <p:nvGrpSpPr>
            <p:cNvPr id="265" name="Group 264"/>
            <p:cNvGrpSpPr/>
            <p:nvPr/>
          </p:nvGrpSpPr>
          <p:grpSpPr>
            <a:xfrm>
              <a:off x="3347953" y="4728091"/>
              <a:ext cx="601248" cy="337049"/>
              <a:chOff x="2886562" y="2288295"/>
              <a:chExt cx="601248" cy="337049"/>
            </a:xfrm>
          </p:grpSpPr>
          <p:grpSp>
            <p:nvGrpSpPr>
              <p:cNvPr id="272" name="Group 271"/>
              <p:cNvGrpSpPr/>
              <p:nvPr/>
            </p:nvGrpSpPr>
            <p:grpSpPr>
              <a:xfrm>
                <a:off x="2886562" y="2288295"/>
                <a:ext cx="601248" cy="337049"/>
                <a:chOff x="3523102" y="1791568"/>
                <a:chExt cx="6746733" cy="3782104"/>
              </a:xfrm>
              <a:solidFill>
                <a:srgbClr val="7030A0"/>
              </a:solidFill>
            </p:grpSpPr>
            <p:sp>
              <p:nvSpPr>
                <p:cNvPr id="274" name="Rectangle 273"/>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75" name="Freeform 279"/>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76" name="Freeform 280"/>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273" name="Hexagon 272"/>
              <p:cNvSpPr/>
              <p:nvPr/>
            </p:nvSpPr>
            <p:spPr bwMode="auto">
              <a:xfrm>
                <a:off x="3051589" y="2333937"/>
                <a:ext cx="278243" cy="248925"/>
              </a:xfrm>
              <a:prstGeom prst="hexagon">
                <a:avLst/>
              </a:prstGeom>
              <a:solidFill>
                <a:srgbClr val="7030A0"/>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ysClr val="windowText" lastClr="000000"/>
                  </a:solidFill>
                  <a:effectLst/>
                  <a:uLnTx/>
                  <a:uFillTx/>
                  <a:latin typeface="Segoe UI Light"/>
                  <a:ea typeface="Segoe UI" pitchFamily="34" charset="0"/>
                  <a:cs typeface="Segoe UI" pitchFamily="34" charset="0"/>
                </a:endParaRPr>
              </a:p>
            </p:txBody>
          </p:sp>
        </p:grpSp>
        <p:grpSp>
          <p:nvGrpSpPr>
            <p:cNvPr id="266" name="Group 265"/>
            <p:cNvGrpSpPr/>
            <p:nvPr/>
          </p:nvGrpSpPr>
          <p:grpSpPr>
            <a:xfrm>
              <a:off x="3344923" y="5076729"/>
              <a:ext cx="601248" cy="337049"/>
              <a:chOff x="1601399" y="2288295"/>
              <a:chExt cx="601248" cy="337049"/>
            </a:xfrm>
          </p:grpSpPr>
          <p:grpSp>
            <p:nvGrpSpPr>
              <p:cNvPr id="267" name="Group 266"/>
              <p:cNvGrpSpPr/>
              <p:nvPr/>
            </p:nvGrpSpPr>
            <p:grpSpPr>
              <a:xfrm>
                <a:off x="1601399" y="2288295"/>
                <a:ext cx="601248" cy="337049"/>
                <a:chOff x="3523102" y="1791568"/>
                <a:chExt cx="6746733" cy="3782104"/>
              </a:xfrm>
              <a:solidFill>
                <a:srgbClr val="002060"/>
              </a:solidFill>
            </p:grpSpPr>
            <p:sp>
              <p:nvSpPr>
                <p:cNvPr id="269" name="Rectangle 268"/>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70" name="Freeform 309"/>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71" name="Freeform 310"/>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268" name="Hexagon 267"/>
              <p:cNvSpPr/>
              <p:nvPr/>
            </p:nvSpPr>
            <p:spPr bwMode="auto">
              <a:xfrm>
                <a:off x="1759502" y="2333937"/>
                <a:ext cx="278243" cy="248925"/>
              </a:xfrm>
              <a:prstGeom prst="hexagon">
                <a:avLst/>
              </a:prstGeom>
              <a:solidFill>
                <a:srgbClr val="002060"/>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ysClr val="windowText" lastClr="000000"/>
                  </a:solidFill>
                  <a:effectLst/>
                  <a:uLnTx/>
                  <a:uFillTx/>
                  <a:latin typeface="Segoe UI Light"/>
                  <a:ea typeface="Segoe UI" pitchFamily="34" charset="0"/>
                  <a:cs typeface="Segoe UI" pitchFamily="34" charset="0"/>
                </a:endParaRPr>
              </a:p>
            </p:txBody>
          </p:sp>
        </p:grpSp>
      </p:grpSp>
      <p:grpSp>
        <p:nvGrpSpPr>
          <p:cNvPr id="287" name="Group 286"/>
          <p:cNvGrpSpPr>
            <a:grpSpLocks noChangeAspect="1"/>
          </p:cNvGrpSpPr>
          <p:nvPr/>
        </p:nvGrpSpPr>
        <p:grpSpPr>
          <a:xfrm>
            <a:off x="9376972" y="2321274"/>
            <a:ext cx="1741867" cy="960295"/>
            <a:chOff x="5920701" y="3649757"/>
            <a:chExt cx="1263104" cy="696352"/>
          </a:xfrm>
        </p:grpSpPr>
        <p:grpSp>
          <p:nvGrpSpPr>
            <p:cNvPr id="288" name="Group 287"/>
            <p:cNvGrpSpPr/>
            <p:nvPr/>
          </p:nvGrpSpPr>
          <p:grpSpPr>
            <a:xfrm>
              <a:off x="5924671" y="3655788"/>
              <a:ext cx="601248" cy="337049"/>
              <a:chOff x="1601399" y="2288295"/>
              <a:chExt cx="601248" cy="337049"/>
            </a:xfrm>
          </p:grpSpPr>
          <p:grpSp>
            <p:nvGrpSpPr>
              <p:cNvPr id="307" name="Group 306"/>
              <p:cNvGrpSpPr/>
              <p:nvPr/>
            </p:nvGrpSpPr>
            <p:grpSpPr>
              <a:xfrm>
                <a:off x="1601399" y="2288295"/>
                <a:ext cx="601248" cy="337049"/>
                <a:chOff x="3523102" y="1791568"/>
                <a:chExt cx="6746733" cy="3782104"/>
              </a:xfrm>
              <a:solidFill>
                <a:srgbClr val="002060"/>
              </a:solidFill>
            </p:grpSpPr>
            <p:sp>
              <p:nvSpPr>
                <p:cNvPr id="309" name="Rectangle 308"/>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10" name="Freeform 177"/>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11" name="Freeform 178"/>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308" name="Hexagon 307"/>
              <p:cNvSpPr/>
              <p:nvPr/>
            </p:nvSpPr>
            <p:spPr bwMode="auto">
              <a:xfrm>
                <a:off x="1759502" y="2333937"/>
                <a:ext cx="278243" cy="248925"/>
              </a:xfrm>
              <a:prstGeom prst="hexagon">
                <a:avLst/>
              </a:prstGeom>
              <a:solidFill>
                <a:srgbClr val="002060"/>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ysClr val="windowText" lastClr="000000"/>
                  </a:solidFill>
                  <a:effectLst/>
                  <a:uLnTx/>
                  <a:uFillTx/>
                  <a:latin typeface="Segoe UI Light"/>
                  <a:ea typeface="Segoe UI" pitchFamily="34" charset="0"/>
                  <a:cs typeface="Segoe UI" pitchFamily="34" charset="0"/>
                </a:endParaRPr>
              </a:p>
            </p:txBody>
          </p:sp>
        </p:grpSp>
        <p:grpSp>
          <p:nvGrpSpPr>
            <p:cNvPr id="289" name="Group 288"/>
            <p:cNvGrpSpPr/>
            <p:nvPr/>
          </p:nvGrpSpPr>
          <p:grpSpPr>
            <a:xfrm>
              <a:off x="5920701" y="4009060"/>
              <a:ext cx="601248" cy="337049"/>
              <a:chOff x="2886562" y="2288295"/>
              <a:chExt cx="601248" cy="337049"/>
            </a:xfrm>
          </p:grpSpPr>
          <p:grpSp>
            <p:nvGrpSpPr>
              <p:cNvPr id="302" name="Group 301"/>
              <p:cNvGrpSpPr/>
              <p:nvPr/>
            </p:nvGrpSpPr>
            <p:grpSpPr>
              <a:xfrm>
                <a:off x="2886562" y="2288295"/>
                <a:ext cx="601248" cy="337049"/>
                <a:chOff x="3523102" y="1791568"/>
                <a:chExt cx="6746733" cy="3782104"/>
              </a:xfrm>
              <a:solidFill>
                <a:srgbClr val="7030A0"/>
              </a:solidFill>
            </p:grpSpPr>
            <p:sp>
              <p:nvSpPr>
                <p:cNvPr id="304" name="Rectangle 303"/>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05" name="Freeform 183"/>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06" name="Freeform 184"/>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303" name="Hexagon 302"/>
              <p:cNvSpPr/>
              <p:nvPr/>
            </p:nvSpPr>
            <p:spPr bwMode="auto">
              <a:xfrm>
                <a:off x="3051589" y="2333937"/>
                <a:ext cx="278243" cy="248925"/>
              </a:xfrm>
              <a:prstGeom prst="hexagon">
                <a:avLst/>
              </a:prstGeom>
              <a:solidFill>
                <a:srgbClr val="7030A0"/>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ysClr val="windowText" lastClr="000000"/>
                  </a:solidFill>
                  <a:effectLst/>
                  <a:uLnTx/>
                  <a:uFillTx/>
                  <a:latin typeface="Segoe UI Light"/>
                  <a:ea typeface="Segoe UI" pitchFamily="34" charset="0"/>
                  <a:cs typeface="Segoe UI" pitchFamily="34" charset="0"/>
                </a:endParaRPr>
              </a:p>
            </p:txBody>
          </p:sp>
        </p:grpSp>
        <p:grpSp>
          <p:nvGrpSpPr>
            <p:cNvPr id="290" name="Group 289"/>
            <p:cNvGrpSpPr/>
            <p:nvPr/>
          </p:nvGrpSpPr>
          <p:grpSpPr>
            <a:xfrm>
              <a:off x="6582557" y="3649757"/>
              <a:ext cx="601248" cy="337049"/>
              <a:chOff x="2240670" y="2657736"/>
              <a:chExt cx="601248" cy="337049"/>
            </a:xfrm>
          </p:grpSpPr>
          <p:grpSp>
            <p:nvGrpSpPr>
              <p:cNvPr id="297" name="Group 296"/>
              <p:cNvGrpSpPr/>
              <p:nvPr/>
            </p:nvGrpSpPr>
            <p:grpSpPr>
              <a:xfrm>
                <a:off x="2240670" y="2657736"/>
                <a:ext cx="601248" cy="337049"/>
                <a:chOff x="3523102" y="1791568"/>
                <a:chExt cx="6746733" cy="3782104"/>
              </a:xfrm>
              <a:solidFill>
                <a:srgbClr val="FFC000"/>
              </a:solidFill>
            </p:grpSpPr>
            <p:sp>
              <p:nvSpPr>
                <p:cNvPr id="299" name="Rectangle 298"/>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00" name="Freeform 189"/>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01" name="Freeform 190"/>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298" name="Hexagon 297"/>
              <p:cNvSpPr/>
              <p:nvPr/>
            </p:nvSpPr>
            <p:spPr bwMode="auto">
              <a:xfrm>
                <a:off x="2398893" y="2701796"/>
                <a:ext cx="278243" cy="248925"/>
              </a:xfrm>
              <a:prstGeom prst="hexagon">
                <a:avLst/>
              </a:prstGeom>
              <a:solidFill>
                <a:srgbClr val="FFC000"/>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ysClr val="windowText" lastClr="000000"/>
                  </a:solidFill>
                  <a:effectLst/>
                  <a:uLnTx/>
                  <a:uFillTx/>
                  <a:latin typeface="Segoe UI Light"/>
                  <a:ea typeface="Segoe UI" pitchFamily="34" charset="0"/>
                  <a:cs typeface="Segoe UI" pitchFamily="34" charset="0"/>
                </a:endParaRPr>
              </a:p>
            </p:txBody>
          </p:sp>
        </p:grpSp>
        <p:grpSp>
          <p:nvGrpSpPr>
            <p:cNvPr id="291" name="Group 290"/>
            <p:cNvGrpSpPr/>
            <p:nvPr/>
          </p:nvGrpSpPr>
          <p:grpSpPr>
            <a:xfrm>
              <a:off x="6578192" y="4004520"/>
              <a:ext cx="601248" cy="337049"/>
              <a:chOff x="1596268" y="2657736"/>
              <a:chExt cx="601248" cy="337049"/>
            </a:xfrm>
          </p:grpSpPr>
          <p:grpSp>
            <p:nvGrpSpPr>
              <p:cNvPr id="292" name="Group 291"/>
              <p:cNvGrpSpPr/>
              <p:nvPr/>
            </p:nvGrpSpPr>
            <p:grpSpPr>
              <a:xfrm>
                <a:off x="1596268" y="2657736"/>
                <a:ext cx="601248" cy="337049"/>
                <a:chOff x="3523102" y="1791568"/>
                <a:chExt cx="6746733" cy="3782104"/>
              </a:xfrm>
              <a:solidFill>
                <a:srgbClr val="00B050"/>
              </a:solidFill>
            </p:grpSpPr>
            <p:sp>
              <p:nvSpPr>
                <p:cNvPr id="294" name="Rectangle 293"/>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95" name="Freeform 195"/>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96" name="Freeform 196"/>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293" name="Hexagon 292"/>
              <p:cNvSpPr/>
              <p:nvPr/>
            </p:nvSpPr>
            <p:spPr bwMode="auto">
              <a:xfrm>
                <a:off x="1752996" y="2701797"/>
                <a:ext cx="278243" cy="248925"/>
              </a:xfrm>
              <a:prstGeom prst="hexagon">
                <a:avLst/>
              </a:prstGeom>
              <a:solidFill>
                <a:srgbClr val="92D050"/>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ysClr val="windowText" lastClr="000000"/>
                  </a:solidFill>
                  <a:effectLst/>
                  <a:uLnTx/>
                  <a:uFillTx/>
                  <a:latin typeface="Segoe UI Light"/>
                  <a:ea typeface="Segoe UI" pitchFamily="34" charset="0"/>
                  <a:cs typeface="Segoe UI" pitchFamily="34" charset="0"/>
                </a:endParaRPr>
              </a:p>
            </p:txBody>
          </p:sp>
        </p:grpSp>
      </p:grpSp>
      <p:grpSp>
        <p:nvGrpSpPr>
          <p:cNvPr id="312" name="Group 311"/>
          <p:cNvGrpSpPr>
            <a:grpSpLocks noChangeAspect="1"/>
          </p:cNvGrpSpPr>
          <p:nvPr/>
        </p:nvGrpSpPr>
        <p:grpSpPr>
          <a:xfrm>
            <a:off x="9387638" y="4360489"/>
            <a:ext cx="1716474" cy="954516"/>
            <a:chOff x="2704478" y="3656382"/>
            <a:chExt cx="1244691" cy="692161"/>
          </a:xfrm>
        </p:grpSpPr>
        <p:grpSp>
          <p:nvGrpSpPr>
            <p:cNvPr id="313" name="Group 312"/>
            <p:cNvGrpSpPr/>
            <p:nvPr/>
          </p:nvGrpSpPr>
          <p:grpSpPr>
            <a:xfrm>
              <a:off x="2711483" y="3656382"/>
              <a:ext cx="601248" cy="337049"/>
              <a:chOff x="2886562" y="2288295"/>
              <a:chExt cx="601248" cy="337049"/>
            </a:xfrm>
          </p:grpSpPr>
          <p:grpSp>
            <p:nvGrpSpPr>
              <p:cNvPr id="332" name="Group 331"/>
              <p:cNvGrpSpPr/>
              <p:nvPr/>
            </p:nvGrpSpPr>
            <p:grpSpPr>
              <a:xfrm>
                <a:off x="2886562" y="2288295"/>
                <a:ext cx="601248" cy="337049"/>
                <a:chOff x="3523102" y="1791568"/>
                <a:chExt cx="6746733" cy="3782104"/>
              </a:xfrm>
              <a:solidFill>
                <a:srgbClr val="7030A0"/>
              </a:solidFill>
            </p:grpSpPr>
            <p:sp>
              <p:nvSpPr>
                <p:cNvPr id="334" name="Rectangle 333"/>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35" name="Freeform 255"/>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36" name="Freeform 256"/>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333" name="Hexagon 332"/>
              <p:cNvSpPr/>
              <p:nvPr/>
            </p:nvSpPr>
            <p:spPr bwMode="auto">
              <a:xfrm>
                <a:off x="3051589" y="2333937"/>
                <a:ext cx="278243" cy="248925"/>
              </a:xfrm>
              <a:prstGeom prst="hexagon">
                <a:avLst/>
              </a:prstGeom>
              <a:solidFill>
                <a:srgbClr val="7030A0"/>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ysClr val="windowText" lastClr="000000"/>
                  </a:solidFill>
                  <a:effectLst/>
                  <a:uLnTx/>
                  <a:uFillTx/>
                  <a:latin typeface="Segoe UI Light"/>
                  <a:ea typeface="Segoe UI" pitchFamily="34" charset="0"/>
                  <a:cs typeface="Segoe UI" pitchFamily="34" charset="0"/>
                </a:endParaRPr>
              </a:p>
            </p:txBody>
          </p:sp>
        </p:grpSp>
        <p:grpSp>
          <p:nvGrpSpPr>
            <p:cNvPr id="314" name="Group 313"/>
            <p:cNvGrpSpPr/>
            <p:nvPr/>
          </p:nvGrpSpPr>
          <p:grpSpPr>
            <a:xfrm>
              <a:off x="2704478" y="4008867"/>
              <a:ext cx="601248" cy="337049"/>
              <a:chOff x="2240670" y="2657736"/>
              <a:chExt cx="601248" cy="337049"/>
            </a:xfrm>
          </p:grpSpPr>
          <p:grpSp>
            <p:nvGrpSpPr>
              <p:cNvPr id="327" name="Group 326"/>
              <p:cNvGrpSpPr/>
              <p:nvPr/>
            </p:nvGrpSpPr>
            <p:grpSpPr>
              <a:xfrm>
                <a:off x="2240670" y="2657736"/>
                <a:ext cx="601248" cy="337049"/>
                <a:chOff x="3523102" y="1791568"/>
                <a:chExt cx="6746733" cy="3782104"/>
              </a:xfrm>
              <a:solidFill>
                <a:srgbClr val="FFC000"/>
              </a:solidFill>
            </p:grpSpPr>
            <p:sp>
              <p:nvSpPr>
                <p:cNvPr id="329" name="Rectangle 328"/>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30" name="Freeform 285"/>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31" name="Freeform 286"/>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328" name="Hexagon 327"/>
              <p:cNvSpPr/>
              <p:nvPr/>
            </p:nvSpPr>
            <p:spPr bwMode="auto">
              <a:xfrm>
                <a:off x="2398893" y="2701796"/>
                <a:ext cx="278243" cy="248925"/>
              </a:xfrm>
              <a:prstGeom prst="hexagon">
                <a:avLst/>
              </a:prstGeom>
              <a:solidFill>
                <a:srgbClr val="FFC000"/>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ysClr val="windowText" lastClr="000000"/>
                  </a:solidFill>
                  <a:effectLst/>
                  <a:uLnTx/>
                  <a:uFillTx/>
                  <a:latin typeface="Segoe UI Light"/>
                  <a:ea typeface="Segoe UI" pitchFamily="34" charset="0"/>
                  <a:cs typeface="Segoe UI" pitchFamily="34" charset="0"/>
                </a:endParaRPr>
              </a:p>
            </p:txBody>
          </p:sp>
        </p:grpSp>
        <p:grpSp>
          <p:nvGrpSpPr>
            <p:cNvPr id="315" name="Group 314"/>
            <p:cNvGrpSpPr/>
            <p:nvPr/>
          </p:nvGrpSpPr>
          <p:grpSpPr>
            <a:xfrm>
              <a:off x="3347921" y="3660280"/>
              <a:ext cx="601248" cy="337049"/>
              <a:chOff x="1596268" y="2657736"/>
              <a:chExt cx="601248" cy="337049"/>
            </a:xfrm>
          </p:grpSpPr>
          <p:grpSp>
            <p:nvGrpSpPr>
              <p:cNvPr id="322" name="Group 321"/>
              <p:cNvGrpSpPr/>
              <p:nvPr/>
            </p:nvGrpSpPr>
            <p:grpSpPr>
              <a:xfrm>
                <a:off x="1596268" y="2657736"/>
                <a:ext cx="601248" cy="337049"/>
                <a:chOff x="3523102" y="1791568"/>
                <a:chExt cx="6746733" cy="3782104"/>
              </a:xfrm>
              <a:solidFill>
                <a:srgbClr val="00B050"/>
              </a:solidFill>
            </p:grpSpPr>
            <p:sp>
              <p:nvSpPr>
                <p:cNvPr id="324" name="Rectangle 323"/>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25" name="Freeform 291"/>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26" name="Freeform 292"/>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323" name="Hexagon 322"/>
              <p:cNvSpPr/>
              <p:nvPr/>
            </p:nvSpPr>
            <p:spPr bwMode="auto">
              <a:xfrm>
                <a:off x="1752996" y="2701797"/>
                <a:ext cx="278243" cy="248925"/>
              </a:xfrm>
              <a:prstGeom prst="hexagon">
                <a:avLst/>
              </a:prstGeom>
              <a:solidFill>
                <a:srgbClr val="92D050"/>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ysClr val="windowText" lastClr="000000"/>
                  </a:solidFill>
                  <a:effectLst/>
                  <a:uLnTx/>
                  <a:uFillTx/>
                  <a:latin typeface="Segoe UI Light"/>
                  <a:ea typeface="Segoe UI" pitchFamily="34" charset="0"/>
                  <a:cs typeface="Segoe UI" pitchFamily="34" charset="0"/>
                </a:endParaRPr>
              </a:p>
            </p:txBody>
          </p:sp>
        </p:grpSp>
        <p:grpSp>
          <p:nvGrpSpPr>
            <p:cNvPr id="316" name="Group 315"/>
            <p:cNvGrpSpPr/>
            <p:nvPr/>
          </p:nvGrpSpPr>
          <p:grpSpPr>
            <a:xfrm>
              <a:off x="3344923" y="4011494"/>
              <a:ext cx="601248" cy="337049"/>
              <a:chOff x="1601399" y="2288295"/>
              <a:chExt cx="601248" cy="337049"/>
            </a:xfrm>
          </p:grpSpPr>
          <p:grpSp>
            <p:nvGrpSpPr>
              <p:cNvPr id="317" name="Group 316"/>
              <p:cNvGrpSpPr/>
              <p:nvPr/>
            </p:nvGrpSpPr>
            <p:grpSpPr>
              <a:xfrm>
                <a:off x="1601399" y="2288295"/>
                <a:ext cx="601248" cy="337049"/>
                <a:chOff x="3523102" y="1791568"/>
                <a:chExt cx="6746733" cy="3782104"/>
              </a:xfrm>
              <a:solidFill>
                <a:srgbClr val="002060"/>
              </a:solidFill>
            </p:grpSpPr>
            <p:sp>
              <p:nvSpPr>
                <p:cNvPr id="319" name="Rectangle 318"/>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20" name="Freeform 297"/>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21" name="Freeform 298"/>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318" name="Hexagon 317"/>
              <p:cNvSpPr/>
              <p:nvPr/>
            </p:nvSpPr>
            <p:spPr bwMode="auto">
              <a:xfrm>
                <a:off x="1759502" y="2333937"/>
                <a:ext cx="278243" cy="248925"/>
              </a:xfrm>
              <a:prstGeom prst="hexagon">
                <a:avLst/>
              </a:prstGeom>
              <a:solidFill>
                <a:srgbClr val="002060"/>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ysClr val="windowText" lastClr="000000"/>
                  </a:solidFill>
                  <a:effectLst/>
                  <a:uLnTx/>
                  <a:uFillTx/>
                  <a:latin typeface="Segoe UI Light"/>
                  <a:ea typeface="Segoe UI" pitchFamily="34" charset="0"/>
                  <a:cs typeface="Segoe UI" pitchFamily="34" charset="0"/>
                </a:endParaRPr>
              </a:p>
            </p:txBody>
          </p:sp>
        </p:grpSp>
      </p:grpSp>
      <p:grpSp>
        <p:nvGrpSpPr>
          <p:cNvPr id="338" name="Group 337"/>
          <p:cNvGrpSpPr>
            <a:grpSpLocks noChangeAspect="1"/>
          </p:cNvGrpSpPr>
          <p:nvPr/>
        </p:nvGrpSpPr>
        <p:grpSpPr>
          <a:xfrm>
            <a:off x="9390908" y="3350395"/>
            <a:ext cx="1729095" cy="954703"/>
            <a:chOff x="2695358" y="4721483"/>
            <a:chExt cx="1253843" cy="692297"/>
          </a:xfrm>
        </p:grpSpPr>
        <p:grpSp>
          <p:nvGrpSpPr>
            <p:cNvPr id="342" name="Group 341"/>
            <p:cNvGrpSpPr/>
            <p:nvPr/>
          </p:nvGrpSpPr>
          <p:grpSpPr>
            <a:xfrm>
              <a:off x="2701658" y="4721483"/>
              <a:ext cx="601248" cy="337049"/>
              <a:chOff x="2240670" y="2657736"/>
              <a:chExt cx="601248" cy="337049"/>
            </a:xfrm>
          </p:grpSpPr>
          <p:grpSp>
            <p:nvGrpSpPr>
              <p:cNvPr id="376" name="Group 375"/>
              <p:cNvGrpSpPr/>
              <p:nvPr/>
            </p:nvGrpSpPr>
            <p:grpSpPr>
              <a:xfrm>
                <a:off x="2240670" y="2657736"/>
                <a:ext cx="601248" cy="337049"/>
                <a:chOff x="3523102" y="1791568"/>
                <a:chExt cx="6746733" cy="3782104"/>
              </a:xfrm>
              <a:solidFill>
                <a:srgbClr val="FFC000"/>
              </a:solidFill>
            </p:grpSpPr>
            <p:sp>
              <p:nvSpPr>
                <p:cNvPr id="378" name="Rectangle 377"/>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79" name="Freeform 261"/>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80" name="Freeform 262"/>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377" name="Hexagon 376"/>
              <p:cNvSpPr/>
              <p:nvPr/>
            </p:nvSpPr>
            <p:spPr bwMode="auto">
              <a:xfrm>
                <a:off x="2398893" y="2701796"/>
                <a:ext cx="278243" cy="248925"/>
              </a:xfrm>
              <a:prstGeom prst="hexagon">
                <a:avLst/>
              </a:prstGeom>
              <a:solidFill>
                <a:srgbClr val="FFC000"/>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ysClr val="windowText" lastClr="000000"/>
                  </a:solidFill>
                  <a:effectLst/>
                  <a:uLnTx/>
                  <a:uFillTx/>
                  <a:latin typeface="Segoe UI Light"/>
                  <a:ea typeface="Segoe UI" pitchFamily="34" charset="0"/>
                  <a:cs typeface="Segoe UI" pitchFamily="34" charset="0"/>
                </a:endParaRPr>
              </a:p>
            </p:txBody>
          </p:sp>
        </p:grpSp>
        <p:grpSp>
          <p:nvGrpSpPr>
            <p:cNvPr id="343" name="Group 342"/>
            <p:cNvGrpSpPr/>
            <p:nvPr/>
          </p:nvGrpSpPr>
          <p:grpSpPr>
            <a:xfrm>
              <a:off x="2695358" y="5076731"/>
              <a:ext cx="601248" cy="337049"/>
              <a:chOff x="1596268" y="2657736"/>
              <a:chExt cx="601248" cy="337049"/>
            </a:xfrm>
          </p:grpSpPr>
          <p:grpSp>
            <p:nvGrpSpPr>
              <p:cNvPr id="370" name="Group 369"/>
              <p:cNvGrpSpPr/>
              <p:nvPr/>
            </p:nvGrpSpPr>
            <p:grpSpPr>
              <a:xfrm>
                <a:off x="1596268" y="2657736"/>
                <a:ext cx="601248" cy="337049"/>
                <a:chOff x="3523102" y="1791568"/>
                <a:chExt cx="6746733" cy="3782104"/>
              </a:xfrm>
              <a:solidFill>
                <a:srgbClr val="00B050"/>
              </a:solidFill>
            </p:grpSpPr>
            <p:sp>
              <p:nvSpPr>
                <p:cNvPr id="372" name="Rectangle 371"/>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74" name="Freeform 267"/>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75" name="Freeform 268"/>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371" name="Hexagon 370"/>
              <p:cNvSpPr/>
              <p:nvPr/>
            </p:nvSpPr>
            <p:spPr bwMode="auto">
              <a:xfrm>
                <a:off x="1752996" y="2701797"/>
                <a:ext cx="278243" cy="248925"/>
              </a:xfrm>
              <a:prstGeom prst="hexagon">
                <a:avLst/>
              </a:prstGeom>
              <a:solidFill>
                <a:srgbClr val="92D050"/>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ysClr val="windowText" lastClr="000000"/>
                  </a:solidFill>
                  <a:effectLst/>
                  <a:uLnTx/>
                  <a:uFillTx/>
                  <a:latin typeface="Segoe UI Light"/>
                  <a:ea typeface="Segoe UI" pitchFamily="34" charset="0"/>
                  <a:cs typeface="Segoe UI" pitchFamily="34" charset="0"/>
                </a:endParaRPr>
              </a:p>
            </p:txBody>
          </p:sp>
        </p:grpSp>
        <p:grpSp>
          <p:nvGrpSpPr>
            <p:cNvPr id="344" name="Group 343"/>
            <p:cNvGrpSpPr/>
            <p:nvPr/>
          </p:nvGrpSpPr>
          <p:grpSpPr>
            <a:xfrm>
              <a:off x="3347953" y="4728091"/>
              <a:ext cx="601248" cy="337049"/>
              <a:chOff x="2886562" y="2288295"/>
              <a:chExt cx="601248" cy="337049"/>
            </a:xfrm>
          </p:grpSpPr>
          <p:grpSp>
            <p:nvGrpSpPr>
              <p:cNvPr id="361" name="Group 360"/>
              <p:cNvGrpSpPr/>
              <p:nvPr/>
            </p:nvGrpSpPr>
            <p:grpSpPr>
              <a:xfrm>
                <a:off x="2886562" y="2288295"/>
                <a:ext cx="601248" cy="337049"/>
                <a:chOff x="3523102" y="1791568"/>
                <a:chExt cx="6746733" cy="3782104"/>
              </a:xfrm>
              <a:solidFill>
                <a:srgbClr val="7030A0"/>
              </a:solidFill>
            </p:grpSpPr>
            <p:sp>
              <p:nvSpPr>
                <p:cNvPr id="363" name="Rectangle 362"/>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68" name="Freeform 279"/>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69" name="Freeform 280"/>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362" name="Hexagon 361"/>
              <p:cNvSpPr/>
              <p:nvPr/>
            </p:nvSpPr>
            <p:spPr bwMode="auto">
              <a:xfrm>
                <a:off x="3051589" y="2333937"/>
                <a:ext cx="278243" cy="248925"/>
              </a:xfrm>
              <a:prstGeom prst="hexagon">
                <a:avLst/>
              </a:prstGeom>
              <a:solidFill>
                <a:srgbClr val="7030A0"/>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ysClr val="windowText" lastClr="000000"/>
                  </a:solidFill>
                  <a:effectLst/>
                  <a:uLnTx/>
                  <a:uFillTx/>
                  <a:latin typeface="Segoe UI Light"/>
                  <a:ea typeface="Segoe UI" pitchFamily="34" charset="0"/>
                  <a:cs typeface="Segoe UI" pitchFamily="34" charset="0"/>
                </a:endParaRPr>
              </a:p>
            </p:txBody>
          </p:sp>
        </p:grpSp>
        <p:grpSp>
          <p:nvGrpSpPr>
            <p:cNvPr id="350" name="Group 349"/>
            <p:cNvGrpSpPr/>
            <p:nvPr/>
          </p:nvGrpSpPr>
          <p:grpSpPr>
            <a:xfrm>
              <a:off x="3344923" y="5076729"/>
              <a:ext cx="601248" cy="337049"/>
              <a:chOff x="1601399" y="2288295"/>
              <a:chExt cx="601248" cy="337049"/>
            </a:xfrm>
          </p:grpSpPr>
          <p:grpSp>
            <p:nvGrpSpPr>
              <p:cNvPr id="356" name="Group 355"/>
              <p:cNvGrpSpPr/>
              <p:nvPr/>
            </p:nvGrpSpPr>
            <p:grpSpPr>
              <a:xfrm>
                <a:off x="1601399" y="2288295"/>
                <a:ext cx="601248" cy="337049"/>
                <a:chOff x="3523102" y="1791568"/>
                <a:chExt cx="6746733" cy="3782104"/>
              </a:xfrm>
              <a:solidFill>
                <a:srgbClr val="002060"/>
              </a:solidFill>
            </p:grpSpPr>
            <p:sp>
              <p:nvSpPr>
                <p:cNvPr id="358" name="Rectangle 357"/>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59" name="Freeform 309"/>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60" name="Freeform 310"/>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357" name="Hexagon 356"/>
              <p:cNvSpPr/>
              <p:nvPr/>
            </p:nvSpPr>
            <p:spPr bwMode="auto">
              <a:xfrm>
                <a:off x="1759502" y="2333937"/>
                <a:ext cx="278243" cy="248925"/>
              </a:xfrm>
              <a:prstGeom prst="hexagon">
                <a:avLst/>
              </a:prstGeom>
              <a:solidFill>
                <a:srgbClr val="002060"/>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ysClr val="windowText" lastClr="000000"/>
                  </a:solidFill>
                  <a:effectLst/>
                  <a:uLnTx/>
                  <a:uFillTx/>
                  <a:latin typeface="Segoe UI Light"/>
                  <a:ea typeface="Segoe UI" pitchFamily="34" charset="0"/>
                  <a:cs typeface="Segoe UI" pitchFamily="34" charset="0"/>
                </a:endParaRPr>
              </a:p>
            </p:txBody>
          </p:sp>
        </p:grpSp>
      </p:grpSp>
      <p:cxnSp>
        <p:nvCxnSpPr>
          <p:cNvPr id="381" name="Straight Arrow Connector 380"/>
          <p:cNvCxnSpPr>
            <a:cxnSpLocks/>
          </p:cNvCxnSpPr>
          <p:nvPr/>
        </p:nvCxnSpPr>
        <p:spPr>
          <a:xfrm flipV="1">
            <a:off x="4700660" y="3043728"/>
            <a:ext cx="1059137" cy="864477"/>
          </a:xfrm>
          <a:prstGeom prst="straightConnector1">
            <a:avLst/>
          </a:prstGeom>
          <a:noFill/>
          <a:ln w="44450" cap="flat" cmpd="sng" algn="ctr">
            <a:solidFill>
              <a:srgbClr val="FF0000"/>
            </a:solidFill>
            <a:prstDash val="solid"/>
            <a:miter lim="800000"/>
            <a:tailEnd type="triangle"/>
          </a:ln>
          <a:effectLst/>
        </p:spPr>
      </p:cxnSp>
      <p:cxnSp>
        <p:nvCxnSpPr>
          <p:cNvPr id="382" name="Straight Arrow Connector 381"/>
          <p:cNvCxnSpPr>
            <a:cxnSpLocks/>
          </p:cNvCxnSpPr>
          <p:nvPr/>
        </p:nvCxnSpPr>
        <p:spPr>
          <a:xfrm>
            <a:off x="6582454" y="3016180"/>
            <a:ext cx="1914178" cy="1"/>
          </a:xfrm>
          <a:prstGeom prst="straightConnector1">
            <a:avLst/>
          </a:prstGeom>
          <a:noFill/>
          <a:ln w="44450" cap="flat" cmpd="sng" algn="ctr">
            <a:solidFill>
              <a:srgbClr val="FF0000"/>
            </a:solidFill>
            <a:prstDash val="solid"/>
            <a:miter lim="800000"/>
            <a:tailEnd type="triangle"/>
          </a:ln>
          <a:effectLst/>
        </p:spPr>
      </p:cxnSp>
      <p:cxnSp>
        <p:nvCxnSpPr>
          <p:cNvPr id="383" name="Straight Arrow Connector 382"/>
          <p:cNvCxnSpPr>
            <a:cxnSpLocks/>
          </p:cNvCxnSpPr>
          <p:nvPr/>
        </p:nvCxnSpPr>
        <p:spPr>
          <a:xfrm>
            <a:off x="4698930" y="3913837"/>
            <a:ext cx="1986416" cy="155208"/>
          </a:xfrm>
          <a:prstGeom prst="straightConnector1">
            <a:avLst/>
          </a:prstGeom>
          <a:noFill/>
          <a:ln w="44450" cap="flat" cmpd="sng" algn="ctr">
            <a:solidFill>
              <a:srgbClr val="FF0000"/>
            </a:solidFill>
            <a:prstDash val="solid"/>
            <a:miter lim="800000"/>
            <a:tailEnd type="triangle"/>
          </a:ln>
          <a:effectLst/>
        </p:spPr>
      </p:cxnSp>
      <p:cxnSp>
        <p:nvCxnSpPr>
          <p:cNvPr id="384" name="Straight Arrow Connector 383"/>
          <p:cNvCxnSpPr>
            <a:cxnSpLocks/>
          </p:cNvCxnSpPr>
          <p:nvPr/>
        </p:nvCxnSpPr>
        <p:spPr>
          <a:xfrm>
            <a:off x="4691473" y="3901057"/>
            <a:ext cx="1061838" cy="699644"/>
          </a:xfrm>
          <a:prstGeom prst="straightConnector1">
            <a:avLst/>
          </a:prstGeom>
          <a:noFill/>
          <a:ln w="44450" cap="flat" cmpd="sng" algn="ctr">
            <a:solidFill>
              <a:srgbClr val="FF0000"/>
            </a:solidFill>
            <a:prstDash val="solid"/>
            <a:miter lim="800000"/>
            <a:tailEnd type="triangle"/>
          </a:ln>
          <a:effectLst/>
        </p:spPr>
      </p:cxnSp>
      <p:cxnSp>
        <p:nvCxnSpPr>
          <p:cNvPr id="385" name="Straight Arrow Connector 384"/>
          <p:cNvCxnSpPr>
            <a:cxnSpLocks/>
          </p:cNvCxnSpPr>
          <p:nvPr/>
        </p:nvCxnSpPr>
        <p:spPr>
          <a:xfrm>
            <a:off x="4690232" y="3901057"/>
            <a:ext cx="1054228" cy="1189875"/>
          </a:xfrm>
          <a:prstGeom prst="straightConnector1">
            <a:avLst/>
          </a:prstGeom>
          <a:noFill/>
          <a:ln w="44450" cap="flat" cmpd="sng" algn="ctr">
            <a:solidFill>
              <a:srgbClr val="FF0000"/>
            </a:solidFill>
            <a:prstDash val="solid"/>
            <a:miter lim="800000"/>
            <a:tailEnd type="triangle"/>
          </a:ln>
          <a:effectLst/>
        </p:spPr>
      </p:cxnSp>
      <p:sp>
        <p:nvSpPr>
          <p:cNvPr id="40" name="Rectangle 39"/>
          <p:cNvSpPr/>
          <p:nvPr/>
        </p:nvSpPr>
        <p:spPr>
          <a:xfrm>
            <a:off x="5666952" y="2817431"/>
            <a:ext cx="1066800" cy="430887"/>
          </a:xfrm>
          <a:prstGeom prst="rect">
            <a:avLst/>
          </a:prstGeom>
          <a:solidFill>
            <a:schemeClr val="bg1">
              <a:alpha val="70000"/>
            </a:schemeClr>
          </a:solidFill>
        </p:spPr>
        <p:txBody>
          <a:bodyPr wrap="square">
            <a:spAutoFit/>
          </a:bodyPr>
          <a:lstStyle/>
          <a:p>
            <a:pPr marL="0" marR="0" lvl="0" indent="0" algn="ctr" defTabSz="932238"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Dependency</a:t>
            </a:r>
          </a:p>
          <a:p>
            <a:pPr marL="0" marR="0" lvl="0" indent="0" algn="ctr" defTabSz="932238"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1</a:t>
            </a:r>
          </a:p>
        </p:txBody>
      </p:sp>
      <p:sp>
        <p:nvSpPr>
          <p:cNvPr id="389" name="Rectangle 388"/>
          <p:cNvSpPr/>
          <p:nvPr/>
        </p:nvSpPr>
        <p:spPr>
          <a:xfrm>
            <a:off x="8389192" y="2798542"/>
            <a:ext cx="1066800" cy="430887"/>
          </a:xfrm>
          <a:prstGeom prst="rect">
            <a:avLst/>
          </a:prstGeom>
          <a:solidFill>
            <a:schemeClr val="bg1">
              <a:alpha val="70000"/>
            </a:schemeClr>
          </a:solidFill>
        </p:spPr>
        <p:txBody>
          <a:bodyPr wrap="square">
            <a:spAutoFit/>
          </a:bodyPr>
          <a:lstStyle/>
          <a:p>
            <a:pPr marL="0" marR="0" lvl="0" indent="0" algn="ctr" defTabSz="932238"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Dependency</a:t>
            </a:r>
          </a:p>
          <a:p>
            <a:pPr marL="0" marR="0" lvl="0" indent="0" algn="ctr" defTabSz="932238"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2</a:t>
            </a:r>
          </a:p>
        </p:txBody>
      </p:sp>
      <p:sp>
        <p:nvSpPr>
          <p:cNvPr id="390" name="Rectangle 389"/>
          <p:cNvSpPr/>
          <p:nvPr/>
        </p:nvSpPr>
        <p:spPr>
          <a:xfrm>
            <a:off x="6595131" y="3857373"/>
            <a:ext cx="1066800" cy="430887"/>
          </a:xfrm>
          <a:prstGeom prst="rect">
            <a:avLst/>
          </a:prstGeom>
          <a:solidFill>
            <a:schemeClr val="bg1">
              <a:alpha val="70000"/>
            </a:schemeClr>
          </a:solidFill>
        </p:spPr>
        <p:txBody>
          <a:bodyPr wrap="square">
            <a:spAutoFit/>
          </a:bodyPr>
          <a:lstStyle/>
          <a:p>
            <a:pPr marL="0" marR="0" lvl="0" indent="0" algn="ctr" defTabSz="932238"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Dependency</a:t>
            </a:r>
          </a:p>
          <a:p>
            <a:pPr marL="0" marR="0" lvl="0" indent="0" algn="ctr" defTabSz="932238"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3</a:t>
            </a:r>
          </a:p>
        </p:txBody>
      </p:sp>
      <p:sp>
        <p:nvSpPr>
          <p:cNvPr id="393" name="Rectangle 392"/>
          <p:cNvSpPr/>
          <p:nvPr/>
        </p:nvSpPr>
        <p:spPr>
          <a:xfrm>
            <a:off x="5666952" y="4355024"/>
            <a:ext cx="1066800" cy="430887"/>
          </a:xfrm>
          <a:prstGeom prst="rect">
            <a:avLst/>
          </a:prstGeom>
          <a:solidFill>
            <a:schemeClr val="bg1">
              <a:alpha val="70000"/>
            </a:schemeClr>
          </a:solidFill>
        </p:spPr>
        <p:txBody>
          <a:bodyPr wrap="square">
            <a:spAutoFit/>
          </a:bodyPr>
          <a:lstStyle/>
          <a:p>
            <a:pPr marL="0" marR="0" lvl="0" indent="0" algn="ctr" defTabSz="932238"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Dependency</a:t>
            </a:r>
          </a:p>
          <a:p>
            <a:pPr marL="0" marR="0" lvl="0" indent="0" algn="ctr" defTabSz="932238"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6</a:t>
            </a:r>
          </a:p>
        </p:txBody>
      </p:sp>
      <p:sp>
        <p:nvSpPr>
          <p:cNvPr id="394" name="Rectangle 393"/>
          <p:cNvSpPr/>
          <p:nvPr/>
        </p:nvSpPr>
        <p:spPr>
          <a:xfrm>
            <a:off x="5640532" y="4871417"/>
            <a:ext cx="1066800" cy="430887"/>
          </a:xfrm>
          <a:prstGeom prst="rect">
            <a:avLst/>
          </a:prstGeom>
          <a:solidFill>
            <a:schemeClr val="bg1">
              <a:alpha val="70000"/>
            </a:schemeClr>
          </a:solidFill>
        </p:spPr>
        <p:txBody>
          <a:bodyPr wrap="square">
            <a:spAutoFit/>
          </a:bodyPr>
          <a:lstStyle/>
          <a:p>
            <a:pPr marL="0" marR="0" lvl="0" indent="0" algn="ctr" defTabSz="932238"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Dependency</a:t>
            </a:r>
          </a:p>
          <a:p>
            <a:pPr marL="0" marR="0" lvl="0" indent="0" algn="ctr" defTabSz="932238"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7</a:t>
            </a:r>
          </a:p>
        </p:txBody>
      </p:sp>
      <p:grpSp>
        <p:nvGrpSpPr>
          <p:cNvPr id="395" name="Group 394"/>
          <p:cNvGrpSpPr>
            <a:grpSpLocks noChangeAspect="1"/>
          </p:cNvGrpSpPr>
          <p:nvPr/>
        </p:nvGrpSpPr>
        <p:grpSpPr>
          <a:xfrm>
            <a:off x="3837041" y="4250879"/>
            <a:ext cx="849178" cy="476034"/>
            <a:chOff x="2240670" y="2657736"/>
            <a:chExt cx="601248" cy="337049"/>
          </a:xfrm>
        </p:grpSpPr>
        <p:grpSp>
          <p:nvGrpSpPr>
            <p:cNvPr id="400" name="Group 399"/>
            <p:cNvGrpSpPr/>
            <p:nvPr/>
          </p:nvGrpSpPr>
          <p:grpSpPr>
            <a:xfrm>
              <a:off x="2240670" y="2657736"/>
              <a:ext cx="601248" cy="337049"/>
              <a:chOff x="3523102" y="1791568"/>
              <a:chExt cx="6746733" cy="3782104"/>
            </a:xfrm>
            <a:solidFill>
              <a:srgbClr val="FFC000"/>
            </a:solidFill>
          </p:grpSpPr>
          <p:sp>
            <p:nvSpPr>
              <p:cNvPr id="405" name="Rectangle 404"/>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06" name="Freeform 104"/>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07" name="Freeform 105"/>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403" name="Hexagon 402"/>
            <p:cNvSpPr/>
            <p:nvPr/>
          </p:nvSpPr>
          <p:spPr bwMode="auto">
            <a:xfrm>
              <a:off x="2398893" y="2701796"/>
              <a:ext cx="278243" cy="248925"/>
            </a:xfrm>
            <a:prstGeom prst="hexagon">
              <a:avLst/>
            </a:prstGeom>
            <a:solidFill>
              <a:srgbClr val="FFC000"/>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ysClr val="windowText" lastClr="000000"/>
                </a:solidFill>
                <a:effectLst/>
                <a:uLnTx/>
                <a:uFillTx/>
                <a:latin typeface="Segoe UI Light"/>
                <a:ea typeface="Segoe UI" pitchFamily="34" charset="0"/>
                <a:cs typeface="Segoe UI" pitchFamily="34" charset="0"/>
              </a:endParaRPr>
            </a:p>
          </p:txBody>
        </p:sp>
      </p:grpSp>
      <p:grpSp>
        <p:nvGrpSpPr>
          <p:cNvPr id="408" name="Group 407"/>
          <p:cNvGrpSpPr>
            <a:grpSpLocks noChangeAspect="1"/>
          </p:cNvGrpSpPr>
          <p:nvPr/>
        </p:nvGrpSpPr>
        <p:grpSpPr>
          <a:xfrm>
            <a:off x="3845059" y="5061113"/>
            <a:ext cx="849178" cy="476034"/>
            <a:chOff x="2240670" y="2657736"/>
            <a:chExt cx="601248" cy="337049"/>
          </a:xfrm>
        </p:grpSpPr>
        <p:grpSp>
          <p:nvGrpSpPr>
            <p:cNvPr id="409" name="Group 408"/>
            <p:cNvGrpSpPr/>
            <p:nvPr/>
          </p:nvGrpSpPr>
          <p:grpSpPr>
            <a:xfrm>
              <a:off x="2240670" y="2657736"/>
              <a:ext cx="601248" cy="337049"/>
              <a:chOff x="3523102" y="1791568"/>
              <a:chExt cx="6746733" cy="3782104"/>
            </a:xfrm>
            <a:solidFill>
              <a:srgbClr val="FFC000"/>
            </a:solidFill>
          </p:grpSpPr>
          <p:sp>
            <p:nvSpPr>
              <p:cNvPr id="411" name="Rectangle 410"/>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12" name="Freeform 104"/>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13" name="Freeform 105"/>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410" name="Hexagon 409"/>
            <p:cNvSpPr/>
            <p:nvPr/>
          </p:nvSpPr>
          <p:spPr bwMode="auto">
            <a:xfrm>
              <a:off x="2398893" y="2701796"/>
              <a:ext cx="278243" cy="248925"/>
            </a:xfrm>
            <a:prstGeom prst="hexagon">
              <a:avLst/>
            </a:prstGeom>
            <a:solidFill>
              <a:srgbClr val="FFC000"/>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ysClr val="windowText" lastClr="000000"/>
                </a:solidFill>
                <a:effectLst/>
                <a:uLnTx/>
                <a:uFillTx/>
                <a:latin typeface="Segoe UI Light"/>
                <a:ea typeface="Segoe UI" pitchFamily="34" charset="0"/>
                <a:cs typeface="Segoe UI" pitchFamily="34" charset="0"/>
              </a:endParaRPr>
            </a:p>
          </p:txBody>
        </p:sp>
      </p:grpSp>
      <p:cxnSp>
        <p:nvCxnSpPr>
          <p:cNvPr id="42" name="Straight Connector 41"/>
          <p:cNvCxnSpPr>
            <a:cxnSpLocks/>
          </p:cNvCxnSpPr>
          <p:nvPr/>
        </p:nvCxnSpPr>
        <p:spPr>
          <a:xfrm flipH="1">
            <a:off x="4246702" y="4689592"/>
            <a:ext cx="2947" cy="433750"/>
          </a:xfrm>
          <a:prstGeom prst="line">
            <a:avLst/>
          </a:prstGeom>
          <a:ln w="15875">
            <a:solidFill>
              <a:schemeClr val="tx1">
                <a:lumMod val="50000"/>
              </a:schemeClr>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14" name="Straight Arrow Connector 413"/>
          <p:cNvCxnSpPr>
            <a:cxnSpLocks/>
          </p:cNvCxnSpPr>
          <p:nvPr/>
        </p:nvCxnSpPr>
        <p:spPr>
          <a:xfrm>
            <a:off x="7500098" y="4082317"/>
            <a:ext cx="293302" cy="324752"/>
          </a:xfrm>
          <a:prstGeom prst="straightConnector1">
            <a:avLst/>
          </a:prstGeom>
          <a:noFill/>
          <a:ln w="44450" cap="flat" cmpd="sng" algn="ctr">
            <a:solidFill>
              <a:srgbClr val="FF0000"/>
            </a:solidFill>
            <a:prstDash val="solid"/>
            <a:miter lim="800000"/>
            <a:tailEnd type="triangle"/>
          </a:ln>
          <a:effectLst/>
        </p:spPr>
      </p:cxnSp>
      <p:sp>
        <p:nvSpPr>
          <p:cNvPr id="415" name="Rectangle 414"/>
          <p:cNvSpPr/>
          <p:nvPr/>
        </p:nvSpPr>
        <p:spPr>
          <a:xfrm>
            <a:off x="7415104" y="4382012"/>
            <a:ext cx="1066800" cy="430887"/>
          </a:xfrm>
          <a:prstGeom prst="rect">
            <a:avLst/>
          </a:prstGeom>
          <a:solidFill>
            <a:schemeClr val="bg1">
              <a:alpha val="70000"/>
            </a:schemeClr>
          </a:solidFill>
        </p:spPr>
        <p:txBody>
          <a:bodyPr wrap="square">
            <a:spAutoFit/>
          </a:bodyPr>
          <a:lstStyle/>
          <a:p>
            <a:pPr marL="0" marR="0" lvl="0" indent="0" algn="ctr" defTabSz="932238"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Dependency</a:t>
            </a:r>
          </a:p>
          <a:p>
            <a:pPr marL="0" marR="0" lvl="0" indent="0" algn="ctr" defTabSz="932238"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4</a:t>
            </a:r>
          </a:p>
        </p:txBody>
      </p:sp>
      <p:cxnSp>
        <p:nvCxnSpPr>
          <p:cNvPr id="416" name="Straight Arrow Connector 415"/>
          <p:cNvCxnSpPr>
            <a:cxnSpLocks/>
            <a:endCxn id="133" idx="2"/>
          </p:cNvCxnSpPr>
          <p:nvPr/>
        </p:nvCxnSpPr>
        <p:spPr>
          <a:xfrm flipV="1">
            <a:off x="8325534" y="4231411"/>
            <a:ext cx="447799" cy="170455"/>
          </a:xfrm>
          <a:prstGeom prst="straightConnector1">
            <a:avLst/>
          </a:prstGeom>
          <a:noFill/>
          <a:ln w="44450" cap="flat" cmpd="sng" algn="ctr">
            <a:solidFill>
              <a:srgbClr val="FF0000"/>
            </a:solidFill>
            <a:prstDash val="solid"/>
            <a:miter lim="800000"/>
            <a:tailEnd type="triangle"/>
          </a:ln>
          <a:effectLst/>
        </p:spPr>
      </p:cxnSp>
      <p:sp>
        <p:nvSpPr>
          <p:cNvPr id="417" name="Rectangle 416"/>
          <p:cNvSpPr/>
          <p:nvPr/>
        </p:nvSpPr>
        <p:spPr>
          <a:xfrm>
            <a:off x="8411497" y="3845403"/>
            <a:ext cx="1066800" cy="430887"/>
          </a:xfrm>
          <a:prstGeom prst="rect">
            <a:avLst/>
          </a:prstGeom>
          <a:solidFill>
            <a:schemeClr val="bg1">
              <a:alpha val="70000"/>
            </a:schemeClr>
          </a:solidFill>
        </p:spPr>
        <p:txBody>
          <a:bodyPr wrap="square">
            <a:spAutoFit/>
          </a:bodyPr>
          <a:lstStyle/>
          <a:p>
            <a:pPr marL="0" marR="0" lvl="0" indent="0" algn="ctr" defTabSz="932238"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Dependency</a:t>
            </a:r>
          </a:p>
          <a:p>
            <a:pPr marL="0" marR="0" lvl="0" indent="0" algn="ctr" defTabSz="932238"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5</a:t>
            </a:r>
          </a:p>
        </p:txBody>
      </p:sp>
      <p:sp>
        <p:nvSpPr>
          <p:cNvPr id="337" name="Rectangle 336"/>
          <p:cNvSpPr/>
          <p:nvPr/>
        </p:nvSpPr>
        <p:spPr>
          <a:xfrm>
            <a:off x="1071188" y="163523"/>
            <a:ext cx="10591800" cy="646331"/>
          </a:xfrm>
          <a:prstGeom prst="rect">
            <a:avLst/>
          </a:prstGeom>
        </p:spPr>
        <p:txBody>
          <a:bodyPr wrap="square">
            <a:spAutoFit/>
          </a:bodyPr>
          <a:lstStyle/>
          <a:p>
            <a:pPr marL="0" marR="0" lvl="0" indent="0" algn="ctr" defTabSz="932238" rtl="0" eaLnBrk="1" fontAlgn="auto" latinLnBrk="0" hangingPunct="1">
              <a:lnSpc>
                <a:spcPct val="100000"/>
              </a:lnSpc>
              <a:spcBef>
                <a:spcPts val="0"/>
              </a:spcBef>
              <a:spcAft>
                <a:spcPts val="0"/>
              </a:spcAft>
              <a:buClrTx/>
              <a:buSzTx/>
              <a:buFontTx/>
              <a:buNone/>
              <a:tabLst/>
              <a:defRPr/>
            </a:pPr>
            <a:r>
              <a:rPr kumimoji="0" lang="en-US" sz="3600" b="1" i="0" u="none" strike="noStrike" kern="0" cap="none" spc="0" normalizeH="0" baseline="0" noProof="0" dirty="0">
                <a:ln>
                  <a:noFill/>
                </a:ln>
                <a:solidFill>
                  <a:sysClr val="windowText" lastClr="000000"/>
                </a:solidFill>
                <a:effectLst/>
                <a:uLnTx/>
                <a:uFillTx/>
                <a:latin typeface="Segoe UI"/>
                <a:ea typeface="+mn-ea"/>
                <a:cs typeface="+mn-cs"/>
              </a:rPr>
              <a:t>Risk of Partial Failure Amplified in Microservices</a:t>
            </a:r>
            <a:endParaRPr kumimoji="0" lang="en-US" sz="3600" b="0" i="0" u="none" strike="noStrike" kern="0" cap="none" spc="0" normalizeH="0" baseline="0" noProof="0" dirty="0">
              <a:ln>
                <a:noFill/>
              </a:ln>
              <a:solidFill>
                <a:sysClr val="windowText" lastClr="000000"/>
              </a:solidFill>
              <a:effectLst/>
              <a:uLnTx/>
              <a:uFillTx/>
              <a:latin typeface="Segoe UI Light"/>
              <a:ea typeface="+mn-ea"/>
              <a:cs typeface="+mn-cs"/>
            </a:endParaRPr>
          </a:p>
        </p:txBody>
      </p:sp>
      <p:sp>
        <p:nvSpPr>
          <p:cNvPr id="339" name="Multiplication Sign 338"/>
          <p:cNvSpPr/>
          <p:nvPr/>
        </p:nvSpPr>
        <p:spPr bwMode="auto">
          <a:xfrm>
            <a:off x="6465218" y="3461412"/>
            <a:ext cx="1230065" cy="1182494"/>
          </a:xfrm>
          <a:prstGeom prst="mathMultiply">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 name="Rectangle 1"/>
          <p:cNvSpPr/>
          <p:nvPr/>
        </p:nvSpPr>
        <p:spPr>
          <a:xfrm>
            <a:off x="3725025" y="697346"/>
            <a:ext cx="5270995" cy="461665"/>
          </a:xfrm>
          <a:prstGeom prst="rect">
            <a:avLst/>
          </a:prstGeom>
        </p:spPr>
        <p:txBody>
          <a:bodyPr wrap="none">
            <a:spAutoFit/>
          </a:bodyPr>
          <a:lstStyle/>
          <a:p>
            <a:pPr marL="0" marR="0" lvl="0" indent="0" algn="ctr" defTabSz="932238"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ysClr val="windowText" lastClr="000000"/>
                </a:solidFill>
                <a:effectLst/>
                <a:uLnTx/>
                <a:uFillTx/>
                <a:latin typeface="Segoe UI Light"/>
                <a:ea typeface="+mn-ea"/>
                <a:cs typeface="+mn-cs"/>
              </a:rPr>
              <a:t>HTTP request/response communication</a:t>
            </a:r>
          </a:p>
        </p:txBody>
      </p:sp>
      <p:cxnSp>
        <p:nvCxnSpPr>
          <p:cNvPr id="340" name="Straight Arrow Connector 339"/>
          <p:cNvCxnSpPr>
            <a:cxnSpLocks/>
          </p:cNvCxnSpPr>
          <p:nvPr/>
        </p:nvCxnSpPr>
        <p:spPr>
          <a:xfrm>
            <a:off x="6574018" y="3043728"/>
            <a:ext cx="482419" cy="827500"/>
          </a:xfrm>
          <a:prstGeom prst="straightConnector1">
            <a:avLst/>
          </a:prstGeom>
          <a:noFill/>
          <a:ln w="44450" cap="flat" cmpd="sng" algn="ctr">
            <a:solidFill>
              <a:srgbClr val="FF0000"/>
            </a:solidFill>
            <a:prstDash val="solid"/>
            <a:miter lim="800000"/>
            <a:tailEnd type="triangle"/>
          </a:ln>
          <a:effectLst/>
        </p:spPr>
      </p:cxnSp>
      <p:cxnSp>
        <p:nvCxnSpPr>
          <p:cNvPr id="341" name="Straight Arrow Connector 340"/>
          <p:cNvCxnSpPr>
            <a:cxnSpLocks/>
            <a:stCxn id="389" idx="2"/>
          </p:cNvCxnSpPr>
          <p:nvPr/>
        </p:nvCxnSpPr>
        <p:spPr>
          <a:xfrm flipH="1">
            <a:off x="7278484" y="3229429"/>
            <a:ext cx="1644108" cy="627944"/>
          </a:xfrm>
          <a:prstGeom prst="straightConnector1">
            <a:avLst/>
          </a:prstGeom>
          <a:noFill/>
          <a:ln w="44450" cap="flat" cmpd="sng" algn="ctr">
            <a:solidFill>
              <a:srgbClr val="FF0000"/>
            </a:solidFill>
            <a:prstDash val="solid"/>
            <a:miter lim="800000"/>
            <a:tailEnd type="triangle"/>
          </a:ln>
          <a:effectLst/>
        </p:spPr>
      </p:cxnSp>
      <p:cxnSp>
        <p:nvCxnSpPr>
          <p:cNvPr id="345" name="Straight Arrow Connector 344"/>
          <p:cNvCxnSpPr>
            <a:cxnSpLocks/>
          </p:cNvCxnSpPr>
          <p:nvPr/>
        </p:nvCxnSpPr>
        <p:spPr>
          <a:xfrm flipV="1">
            <a:off x="6602780" y="4231409"/>
            <a:ext cx="453657" cy="369293"/>
          </a:xfrm>
          <a:prstGeom prst="straightConnector1">
            <a:avLst/>
          </a:prstGeom>
          <a:noFill/>
          <a:ln w="44450" cap="flat" cmpd="sng" algn="ctr">
            <a:solidFill>
              <a:srgbClr val="FF0000"/>
            </a:solidFill>
            <a:prstDash val="solid"/>
            <a:miter lim="800000"/>
            <a:tailEnd type="triangle"/>
          </a:ln>
          <a:effectLst/>
        </p:spPr>
      </p:cxnSp>
      <p:cxnSp>
        <p:nvCxnSpPr>
          <p:cNvPr id="346" name="Straight Arrow Connector 345"/>
          <p:cNvCxnSpPr>
            <a:cxnSpLocks/>
          </p:cNvCxnSpPr>
          <p:nvPr/>
        </p:nvCxnSpPr>
        <p:spPr>
          <a:xfrm flipV="1">
            <a:off x="6593120" y="4600701"/>
            <a:ext cx="973582" cy="490231"/>
          </a:xfrm>
          <a:prstGeom prst="straightConnector1">
            <a:avLst/>
          </a:prstGeom>
          <a:noFill/>
          <a:ln w="44450" cap="flat" cmpd="sng" algn="ctr">
            <a:solidFill>
              <a:srgbClr val="FF0000"/>
            </a:solidFill>
            <a:prstDash val="solid"/>
            <a:miter lim="800000"/>
            <a:tailEnd type="triangle"/>
          </a:ln>
          <a:effectLst/>
        </p:spPr>
      </p:cxnSp>
    </p:spTree>
    <p:extLst>
      <p:ext uri="{BB962C8B-B14F-4D97-AF65-F5344CB8AC3E}">
        <p14:creationId xmlns:p14="http://schemas.microsoft.com/office/powerpoint/2010/main" val="5980529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39"/>
                                        </p:tgtEl>
                                        <p:attrNameLst>
                                          <p:attrName>style.visibility</p:attrName>
                                        </p:attrNameLst>
                                      </p:cBhvr>
                                      <p:to>
                                        <p:strVal val="visible"/>
                                      </p:to>
                                    </p:set>
                                    <p:anim calcmode="lin" valueType="num">
                                      <p:cBhvr>
                                        <p:cTn id="7" dur="500" fill="hold"/>
                                        <p:tgtEl>
                                          <p:spTgt spid="339"/>
                                        </p:tgtEl>
                                        <p:attrNameLst>
                                          <p:attrName>ppt_w</p:attrName>
                                        </p:attrNameLst>
                                      </p:cBhvr>
                                      <p:tavLst>
                                        <p:tav tm="0">
                                          <p:val>
                                            <p:fltVal val="0"/>
                                          </p:val>
                                        </p:tav>
                                        <p:tav tm="100000">
                                          <p:val>
                                            <p:strVal val="#ppt_w"/>
                                          </p:val>
                                        </p:tav>
                                      </p:tavLst>
                                    </p:anim>
                                    <p:anim calcmode="lin" valueType="num">
                                      <p:cBhvr>
                                        <p:cTn id="8" dur="500" fill="hold"/>
                                        <p:tgtEl>
                                          <p:spTgt spid="339"/>
                                        </p:tgtEl>
                                        <p:attrNameLst>
                                          <p:attrName>ppt_h</p:attrName>
                                        </p:attrNameLst>
                                      </p:cBhvr>
                                      <p:tavLst>
                                        <p:tav tm="0">
                                          <p:val>
                                            <p:fltVal val="0"/>
                                          </p:val>
                                        </p:tav>
                                        <p:tav tm="100000">
                                          <p:val>
                                            <p:strVal val="#ppt_h"/>
                                          </p:val>
                                        </p:tav>
                                      </p:tavLst>
                                    </p:anim>
                                    <p:animEffect transition="in" filter="fade">
                                      <p:cBhvr>
                                        <p:cTn id="9" dur="500"/>
                                        <p:tgtEl>
                                          <p:spTgt spid="3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9"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9" name="Rectangle 38"/>
          <p:cNvSpPr/>
          <p:nvPr/>
        </p:nvSpPr>
        <p:spPr bwMode="auto">
          <a:xfrm>
            <a:off x="731837" y="1744662"/>
            <a:ext cx="11201400" cy="4343400"/>
          </a:xfrm>
          <a:prstGeom prst="rect">
            <a:avLst/>
          </a:prstGeom>
          <a:noFill/>
          <a:ln w="57150">
            <a:solidFill>
              <a:srgbClr val="3A8CB4"/>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9" name="Rectangle 8"/>
          <p:cNvSpPr/>
          <p:nvPr/>
        </p:nvSpPr>
        <p:spPr>
          <a:xfrm>
            <a:off x="892041" y="98006"/>
            <a:ext cx="11125200" cy="1200329"/>
          </a:xfrm>
          <a:prstGeom prst="rect">
            <a:avLst/>
          </a:prstGeom>
        </p:spPr>
        <p:txBody>
          <a:bodyPr wrap="square">
            <a:spAutoFit/>
          </a:bodyPr>
          <a:lstStyle/>
          <a:p>
            <a:pPr marL="0" marR="0" lvl="0" indent="0" algn="ctr" defTabSz="932238" rtl="0" eaLnBrk="1" fontAlgn="auto" latinLnBrk="0" hangingPunct="1">
              <a:lnSpc>
                <a:spcPct val="100000"/>
              </a:lnSpc>
              <a:spcBef>
                <a:spcPts val="0"/>
              </a:spcBef>
              <a:spcAft>
                <a:spcPts val="0"/>
              </a:spcAft>
              <a:buClrTx/>
              <a:buSzTx/>
              <a:buFontTx/>
              <a:buNone/>
              <a:tabLst/>
              <a:defRPr/>
            </a:pPr>
            <a:r>
              <a:rPr kumimoji="0" lang="en-US" sz="3600" b="1" i="0" u="none" strike="noStrike" kern="0" cap="none" spc="0" normalizeH="0" baseline="0" noProof="0" dirty="0">
                <a:ln>
                  <a:noFill/>
                </a:ln>
                <a:solidFill>
                  <a:sysClr val="windowText" lastClr="000000"/>
                </a:solidFill>
                <a:effectLst/>
                <a:uLnTx/>
                <a:uFillTx/>
                <a:latin typeface="Segoe UI"/>
                <a:ea typeface="+mn-ea"/>
                <a:cs typeface="+mn-cs"/>
              </a:rPr>
              <a:t>Implementing Asynchronous Event-Driven communication with an Event Bus</a:t>
            </a:r>
            <a:endParaRPr kumimoji="0" lang="en-US" sz="3600" b="0" i="0" u="none" strike="noStrike" kern="0" cap="none" spc="0" normalizeH="0" baseline="0" noProof="0" dirty="0">
              <a:ln>
                <a:noFill/>
              </a:ln>
              <a:solidFill>
                <a:sysClr val="windowText" lastClr="000000"/>
              </a:solidFill>
              <a:effectLst/>
              <a:uLnTx/>
              <a:uFillTx/>
              <a:latin typeface="Segoe UI Light"/>
              <a:ea typeface="+mn-ea"/>
              <a:cs typeface="+mn-cs"/>
            </a:endParaRPr>
          </a:p>
        </p:txBody>
      </p:sp>
      <p:grpSp>
        <p:nvGrpSpPr>
          <p:cNvPr id="337" name="Group 336"/>
          <p:cNvGrpSpPr/>
          <p:nvPr/>
        </p:nvGrpSpPr>
        <p:grpSpPr>
          <a:xfrm>
            <a:off x="8234867" y="2732223"/>
            <a:ext cx="601163" cy="337001"/>
            <a:chOff x="2886562" y="2288295"/>
            <a:chExt cx="601248" cy="337049"/>
          </a:xfrm>
        </p:grpSpPr>
        <p:grpSp>
          <p:nvGrpSpPr>
            <p:cNvPr id="339" name="Group 338"/>
            <p:cNvGrpSpPr/>
            <p:nvPr/>
          </p:nvGrpSpPr>
          <p:grpSpPr>
            <a:xfrm>
              <a:off x="2886562" y="2288295"/>
              <a:ext cx="601248" cy="337049"/>
              <a:chOff x="3523102" y="1791568"/>
              <a:chExt cx="6746733" cy="3782104"/>
            </a:xfrm>
            <a:solidFill>
              <a:srgbClr val="7030A0"/>
            </a:solidFill>
          </p:grpSpPr>
          <p:sp>
            <p:nvSpPr>
              <p:cNvPr id="341" name="Rectangle 340"/>
              <p:cNvSpPr/>
              <p:nvPr/>
            </p:nvSpPr>
            <p:spPr>
              <a:xfrm>
                <a:off x="3757139" y="2148421"/>
                <a:ext cx="6278658" cy="3068399"/>
              </a:xfrm>
              <a:prstGeom prst="rect">
                <a:avLst/>
              </a:prstGeom>
              <a:solidFill>
                <a:srgbClr val="0079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45" name="Freeform 108"/>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46" name="Freeform 109"/>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340" name="Hexagon 339"/>
            <p:cNvSpPr/>
            <p:nvPr/>
          </p:nvSpPr>
          <p:spPr bwMode="auto">
            <a:xfrm>
              <a:off x="3051589" y="2333937"/>
              <a:ext cx="278243" cy="248925"/>
            </a:xfrm>
            <a:prstGeom prst="hexagon">
              <a:avLst/>
            </a:prstGeom>
            <a:solidFill>
              <a:srgbClr val="0079D6"/>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ysClr val="windowText" lastClr="000000"/>
                </a:solidFill>
                <a:effectLst/>
                <a:uLnTx/>
                <a:uFillTx/>
                <a:latin typeface="Segoe UI Light"/>
                <a:ea typeface="Segoe UI" pitchFamily="34" charset="0"/>
                <a:cs typeface="Segoe UI" pitchFamily="34" charset="0"/>
              </a:endParaRPr>
            </a:p>
          </p:txBody>
        </p:sp>
      </p:grpSp>
      <p:grpSp>
        <p:nvGrpSpPr>
          <p:cNvPr id="354" name="Group 353"/>
          <p:cNvGrpSpPr/>
          <p:nvPr/>
        </p:nvGrpSpPr>
        <p:grpSpPr>
          <a:xfrm>
            <a:off x="8234867" y="4833606"/>
            <a:ext cx="601163" cy="337001"/>
            <a:chOff x="1596268" y="2657736"/>
            <a:chExt cx="601248" cy="337049"/>
          </a:xfrm>
        </p:grpSpPr>
        <p:grpSp>
          <p:nvGrpSpPr>
            <p:cNvPr id="355" name="Group 354"/>
            <p:cNvGrpSpPr/>
            <p:nvPr/>
          </p:nvGrpSpPr>
          <p:grpSpPr>
            <a:xfrm>
              <a:off x="1596268" y="2657736"/>
              <a:ext cx="601248" cy="337049"/>
              <a:chOff x="3523102" y="1791568"/>
              <a:chExt cx="6746733" cy="3782104"/>
            </a:xfrm>
            <a:solidFill>
              <a:srgbClr val="00B050"/>
            </a:solidFill>
          </p:grpSpPr>
          <p:sp>
            <p:nvSpPr>
              <p:cNvPr id="365" name="Rectangle 364"/>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366" name="Freeform 92"/>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67" name="Freeform 93"/>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364" name="Hexagon 363"/>
            <p:cNvSpPr/>
            <p:nvPr/>
          </p:nvSpPr>
          <p:spPr bwMode="auto">
            <a:xfrm>
              <a:off x="1752996" y="2701797"/>
              <a:ext cx="278243" cy="248925"/>
            </a:xfrm>
            <a:prstGeom prst="hexagon">
              <a:avLst/>
            </a:prstGeom>
            <a:solidFill>
              <a:srgbClr val="92D050"/>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ysClr val="windowText" lastClr="000000"/>
                </a:solidFill>
                <a:effectLst/>
                <a:uLnTx/>
                <a:uFillTx/>
                <a:latin typeface="Segoe UI Light"/>
                <a:ea typeface="Segoe UI" pitchFamily="34" charset="0"/>
                <a:cs typeface="Segoe UI" pitchFamily="34" charset="0"/>
              </a:endParaRPr>
            </a:p>
          </p:txBody>
        </p:sp>
      </p:grpSp>
      <p:sp>
        <p:nvSpPr>
          <p:cNvPr id="373" name="Rounded Rectangle 66"/>
          <p:cNvSpPr/>
          <p:nvPr/>
        </p:nvSpPr>
        <p:spPr bwMode="auto">
          <a:xfrm>
            <a:off x="8071679" y="4378995"/>
            <a:ext cx="3665954" cy="988014"/>
          </a:xfrm>
          <a:prstGeom prst="roundRect">
            <a:avLst/>
          </a:prstGeom>
          <a:noFill/>
          <a:ln w="10795" cap="flat" cmpd="sng" algn="ctr">
            <a:solidFill>
              <a:srgbClr val="404040"/>
            </a:solidFill>
            <a:prstDash val="lgDash"/>
            <a:headEnd type="none" w="med" len="med"/>
            <a:tailEnd type="none" w="med" len="med"/>
          </a:ln>
          <a:effectLst/>
        </p:spPr>
        <p:txBody>
          <a:bodyPr lIns="91427" tIns="91427" rIns="34289" bIns="34289" rtlCol="0" anchor="b" anchorCtr="0"/>
          <a:lstStyle/>
          <a:p>
            <a:pPr marL="0" marR="0" lvl="0" indent="0" algn="ctr" defTabSz="932227"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8" name="Picture 2" descr="Resultado de imagen para Redis cache Azure ic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76821" y="2568500"/>
            <a:ext cx="672105" cy="672105"/>
          </a:xfrm>
          <a:prstGeom prst="rect">
            <a:avLst/>
          </a:prstGeom>
          <a:noFill/>
          <a:extLst>
            <a:ext uri="{909E8E84-426E-40DD-AFC4-6F175D3DCCD1}">
              <a14:hiddenFill xmlns:a14="http://schemas.microsoft.com/office/drawing/2010/main">
                <a:solidFill>
                  <a:srgbClr val="FFFFFF"/>
                </a:solidFill>
              </a14:hiddenFill>
            </a:ext>
          </a:extLst>
        </p:spPr>
      </p:pic>
      <p:cxnSp>
        <p:nvCxnSpPr>
          <p:cNvPr id="377" name="Straight Arrow Connector 376"/>
          <p:cNvCxnSpPr>
            <a:cxnSpLocks/>
            <a:endCxn id="48" idx="1"/>
          </p:cNvCxnSpPr>
          <p:nvPr/>
        </p:nvCxnSpPr>
        <p:spPr>
          <a:xfrm>
            <a:off x="8848193" y="2896999"/>
            <a:ext cx="628628" cy="7554"/>
          </a:xfrm>
          <a:prstGeom prst="straightConnector1">
            <a:avLst/>
          </a:prstGeom>
          <a:noFill/>
          <a:ln w="12700" cap="flat" cmpd="sng" algn="ctr">
            <a:solidFill>
              <a:sysClr val="windowText" lastClr="000000"/>
            </a:solidFill>
            <a:prstDash val="solid"/>
            <a:miter lim="800000"/>
            <a:tailEnd type="triangle"/>
          </a:ln>
          <a:effectLst/>
        </p:spPr>
      </p:cxnSp>
      <p:sp>
        <p:nvSpPr>
          <p:cNvPr id="73" name="Rectangle 72"/>
          <p:cNvSpPr/>
          <p:nvPr/>
        </p:nvSpPr>
        <p:spPr>
          <a:xfrm>
            <a:off x="10496536" y="4787997"/>
            <a:ext cx="986167" cy="338554"/>
          </a:xfrm>
          <a:prstGeom prst="rect">
            <a:avLst/>
          </a:prstGeom>
        </p:spPr>
        <p:txBody>
          <a:bodyPr wrap="none">
            <a:spAutoFit/>
          </a:bodyPr>
          <a:lstStyle/>
          <a:p>
            <a:pPr marL="0" marR="0" lvl="0" indent="0" algn="l" defTabSz="932238"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Segoe UI Light" pitchFamily="34" charset="0"/>
                <a:ea typeface="+mn-ea"/>
                <a:cs typeface="+mn-cs"/>
              </a:rPr>
              <a:t>Database</a:t>
            </a:r>
          </a:p>
        </p:txBody>
      </p:sp>
      <p:sp>
        <p:nvSpPr>
          <p:cNvPr id="386" name="Rectangle 385"/>
          <p:cNvSpPr/>
          <p:nvPr/>
        </p:nvSpPr>
        <p:spPr>
          <a:xfrm>
            <a:off x="8174977" y="4339934"/>
            <a:ext cx="2330446" cy="338554"/>
          </a:xfrm>
          <a:prstGeom prst="rect">
            <a:avLst/>
          </a:prstGeom>
        </p:spPr>
        <p:txBody>
          <a:bodyPr wrap="none">
            <a:spAutoFit/>
          </a:bodyPr>
          <a:lstStyle/>
          <a:p>
            <a:pPr marL="0" marR="0" lvl="0" indent="0" algn="l" defTabSz="932238"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Ordering Microservice</a:t>
            </a:r>
          </a:p>
        </p:txBody>
      </p:sp>
      <p:sp>
        <p:nvSpPr>
          <p:cNvPr id="389" name="Rounded Rectangle 66"/>
          <p:cNvSpPr/>
          <p:nvPr/>
        </p:nvSpPr>
        <p:spPr bwMode="auto">
          <a:xfrm>
            <a:off x="8071679" y="2289241"/>
            <a:ext cx="3665954" cy="988014"/>
          </a:xfrm>
          <a:prstGeom prst="roundRect">
            <a:avLst/>
          </a:prstGeom>
          <a:noFill/>
          <a:ln w="10795" cap="flat" cmpd="sng" algn="ctr">
            <a:solidFill>
              <a:srgbClr val="404040"/>
            </a:solidFill>
            <a:prstDash val="lgDash"/>
            <a:headEnd type="none" w="med" len="med"/>
            <a:tailEnd type="none" w="med" len="med"/>
          </a:ln>
          <a:effectLst/>
        </p:spPr>
        <p:txBody>
          <a:bodyPr lIns="91427" tIns="91427" rIns="34289" bIns="34289" rtlCol="0" anchor="b" anchorCtr="0"/>
          <a:lstStyle/>
          <a:p>
            <a:pPr marL="0" marR="0" lvl="0" indent="0" algn="ctr" defTabSz="932227"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0" name="Rectangle 389"/>
          <p:cNvSpPr/>
          <p:nvPr/>
        </p:nvSpPr>
        <p:spPr>
          <a:xfrm>
            <a:off x="8174977" y="2250180"/>
            <a:ext cx="2101537" cy="338554"/>
          </a:xfrm>
          <a:prstGeom prst="rect">
            <a:avLst/>
          </a:prstGeom>
        </p:spPr>
        <p:txBody>
          <a:bodyPr wrap="none">
            <a:spAutoFit/>
          </a:bodyPr>
          <a:lstStyle/>
          <a:p>
            <a:pPr marL="0" marR="0" lvl="0" indent="0" algn="l" defTabSz="932238"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Basket Microservice</a:t>
            </a:r>
          </a:p>
        </p:txBody>
      </p:sp>
      <p:sp>
        <p:nvSpPr>
          <p:cNvPr id="393" name="Rectangle 392"/>
          <p:cNvSpPr/>
          <p:nvPr/>
        </p:nvSpPr>
        <p:spPr>
          <a:xfrm>
            <a:off x="10117612" y="2601582"/>
            <a:ext cx="1279517" cy="584775"/>
          </a:xfrm>
          <a:prstGeom prst="rect">
            <a:avLst/>
          </a:prstGeom>
        </p:spPr>
        <p:txBody>
          <a:bodyPr wrap="none">
            <a:spAutoFit/>
          </a:bodyPr>
          <a:lstStyle/>
          <a:p>
            <a:pPr marL="0" marR="0" lvl="0" indent="0" algn="l" defTabSz="932238"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Segoe UI Light" pitchFamily="34" charset="0"/>
                <a:ea typeface="+mn-ea"/>
                <a:cs typeface="+mn-cs"/>
              </a:rPr>
              <a:t>Database as </a:t>
            </a:r>
          </a:p>
          <a:p>
            <a:pPr marL="0" marR="0" lvl="0" indent="0" algn="l" defTabSz="932238"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Segoe UI Light" pitchFamily="34" charset="0"/>
                <a:ea typeface="+mn-ea"/>
                <a:cs typeface="+mn-cs"/>
              </a:rPr>
              <a:t>Cache</a:t>
            </a:r>
          </a:p>
        </p:txBody>
      </p:sp>
      <p:sp>
        <p:nvSpPr>
          <p:cNvPr id="398" name="Rectangle 397"/>
          <p:cNvSpPr/>
          <p:nvPr/>
        </p:nvSpPr>
        <p:spPr>
          <a:xfrm>
            <a:off x="8205086" y="5115659"/>
            <a:ext cx="647678" cy="276999"/>
          </a:xfrm>
          <a:prstGeom prst="rect">
            <a:avLst/>
          </a:prstGeom>
        </p:spPr>
        <p:txBody>
          <a:bodyPr wrap="none">
            <a:spAutoFit/>
          </a:bodyPr>
          <a:lstStyle/>
          <a:p>
            <a:pPr marL="0" marR="0" lvl="0" indent="0" algn="l" defTabSz="932238"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05050"/>
                </a:solidFill>
                <a:effectLst/>
                <a:uLnTx/>
                <a:uFillTx/>
                <a:latin typeface="Segoe UI Light" pitchFamily="34" charset="0"/>
                <a:ea typeface="+mn-ea"/>
                <a:cs typeface="+mn-cs"/>
              </a:rPr>
              <a:t>Service</a:t>
            </a:r>
          </a:p>
        </p:txBody>
      </p:sp>
      <p:sp>
        <p:nvSpPr>
          <p:cNvPr id="400" name="Rectangle 399"/>
          <p:cNvSpPr/>
          <p:nvPr/>
        </p:nvSpPr>
        <p:spPr>
          <a:xfrm>
            <a:off x="8218055" y="3019283"/>
            <a:ext cx="647678" cy="276999"/>
          </a:xfrm>
          <a:prstGeom prst="rect">
            <a:avLst/>
          </a:prstGeom>
        </p:spPr>
        <p:txBody>
          <a:bodyPr wrap="none">
            <a:spAutoFit/>
          </a:bodyPr>
          <a:lstStyle/>
          <a:p>
            <a:pPr marL="0" marR="0" lvl="0" indent="0" algn="l" defTabSz="932238"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05050"/>
                </a:solidFill>
                <a:effectLst/>
                <a:uLnTx/>
                <a:uFillTx/>
                <a:latin typeface="Segoe UI Light" pitchFamily="34" charset="0"/>
                <a:ea typeface="+mn-ea"/>
                <a:cs typeface="+mn-cs"/>
              </a:rPr>
              <a:t>Service</a:t>
            </a:r>
          </a:p>
        </p:txBody>
      </p:sp>
      <p:cxnSp>
        <p:nvCxnSpPr>
          <p:cNvPr id="75" name="Straight Arrow Connector 74"/>
          <p:cNvCxnSpPr>
            <a:cxnSpLocks/>
            <a:stCxn id="91" idx="2"/>
            <a:endCxn id="118" idx="0"/>
          </p:cNvCxnSpPr>
          <p:nvPr/>
        </p:nvCxnSpPr>
        <p:spPr>
          <a:xfrm flipH="1">
            <a:off x="2892813" y="4072909"/>
            <a:ext cx="5384" cy="414593"/>
          </a:xfrm>
          <a:prstGeom prst="straightConnector1">
            <a:avLst/>
          </a:prstGeom>
          <a:noFill/>
          <a:ln w="12700" cap="flat" cmpd="sng" algn="ctr">
            <a:solidFill>
              <a:sysClr val="windowText" lastClr="000000"/>
            </a:solidFill>
            <a:prstDash val="solid"/>
            <a:miter lim="800000"/>
            <a:tailEnd type="triangle"/>
          </a:ln>
          <a:effectLst/>
        </p:spPr>
      </p:cxnSp>
      <p:sp>
        <p:nvSpPr>
          <p:cNvPr id="84" name="Rounded Rectangle 66"/>
          <p:cNvSpPr/>
          <p:nvPr/>
        </p:nvSpPr>
        <p:spPr bwMode="auto">
          <a:xfrm>
            <a:off x="1249152" y="2950385"/>
            <a:ext cx="3622298" cy="2198000"/>
          </a:xfrm>
          <a:prstGeom prst="roundRect">
            <a:avLst/>
          </a:prstGeom>
          <a:noFill/>
          <a:ln w="10795" cap="flat" cmpd="sng" algn="ctr">
            <a:solidFill>
              <a:srgbClr val="404040"/>
            </a:solidFill>
            <a:prstDash val="lgDash"/>
            <a:headEnd type="none" w="med" len="med"/>
            <a:tailEnd type="none" w="med" len="med"/>
          </a:ln>
          <a:effectLst/>
        </p:spPr>
        <p:txBody>
          <a:bodyPr lIns="91427" tIns="91427" rIns="34289" bIns="34289" rtlCol="0" anchor="b" anchorCtr="0"/>
          <a:lstStyle/>
          <a:p>
            <a:pPr marL="0" marR="0" lvl="0" indent="0" algn="ctr" defTabSz="932227"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5" name="Rectangle 84"/>
          <p:cNvSpPr/>
          <p:nvPr/>
        </p:nvSpPr>
        <p:spPr>
          <a:xfrm>
            <a:off x="1457225" y="2940069"/>
            <a:ext cx="2615075" cy="338554"/>
          </a:xfrm>
          <a:prstGeom prst="rect">
            <a:avLst/>
          </a:prstGeom>
        </p:spPr>
        <p:txBody>
          <a:bodyPr wrap="none">
            <a:spAutoFit/>
          </a:bodyPr>
          <a:lstStyle/>
          <a:p>
            <a:pPr marL="0" marR="0" lvl="0" indent="0" algn="l" defTabSz="932238"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User-Profile Microservice</a:t>
            </a:r>
          </a:p>
        </p:txBody>
      </p:sp>
      <p:sp>
        <p:nvSpPr>
          <p:cNvPr id="86" name="Rectangle 85"/>
          <p:cNvSpPr/>
          <p:nvPr/>
        </p:nvSpPr>
        <p:spPr>
          <a:xfrm>
            <a:off x="2191055" y="3251257"/>
            <a:ext cx="1418334" cy="276999"/>
          </a:xfrm>
          <a:prstGeom prst="rect">
            <a:avLst/>
          </a:prstGeom>
        </p:spPr>
        <p:txBody>
          <a:bodyPr wrap="square">
            <a:spAutoFit/>
          </a:bodyPr>
          <a:lstStyle/>
          <a:p>
            <a:pPr marL="0" marR="0" lvl="0" indent="0" algn="ctr" defTabSz="932238"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05050"/>
                </a:solidFill>
                <a:effectLst/>
                <a:uLnTx/>
                <a:uFillTx/>
                <a:latin typeface="Segoe UI Light" pitchFamily="34" charset="0"/>
                <a:ea typeface="+mn-ea"/>
                <a:cs typeface="+mn-cs"/>
              </a:rPr>
              <a:t>Web API Service</a:t>
            </a:r>
          </a:p>
        </p:txBody>
      </p:sp>
      <p:grpSp>
        <p:nvGrpSpPr>
          <p:cNvPr id="88" name="Group 87"/>
          <p:cNvGrpSpPr>
            <a:grpSpLocks noChangeAspect="1"/>
          </p:cNvGrpSpPr>
          <p:nvPr/>
        </p:nvGrpSpPr>
        <p:grpSpPr>
          <a:xfrm>
            <a:off x="2367996" y="3534553"/>
            <a:ext cx="1060403" cy="594443"/>
            <a:chOff x="2244917" y="2288296"/>
            <a:chExt cx="601248" cy="337049"/>
          </a:xfrm>
        </p:grpSpPr>
        <p:grpSp>
          <p:nvGrpSpPr>
            <p:cNvPr id="89" name="Group 88"/>
            <p:cNvGrpSpPr/>
            <p:nvPr/>
          </p:nvGrpSpPr>
          <p:grpSpPr>
            <a:xfrm>
              <a:off x="2244917" y="2288296"/>
              <a:ext cx="601248" cy="337049"/>
              <a:chOff x="3523102" y="1791568"/>
              <a:chExt cx="6746733" cy="3782104"/>
            </a:xfrm>
            <a:solidFill>
              <a:srgbClr val="C00000"/>
            </a:solidFill>
          </p:grpSpPr>
          <p:sp>
            <p:nvSpPr>
              <p:cNvPr id="91" name="Rectangle 90"/>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92" name="Freeform 100"/>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93" name="Freeform 101"/>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90" name="Hexagon 89"/>
            <p:cNvSpPr/>
            <p:nvPr/>
          </p:nvSpPr>
          <p:spPr bwMode="auto">
            <a:xfrm>
              <a:off x="2406419" y="2333937"/>
              <a:ext cx="278243" cy="248925"/>
            </a:xfrm>
            <a:prstGeom prst="hexagon">
              <a:avLst/>
            </a:prstGeom>
            <a:solidFill>
              <a:srgbClr val="FF0000"/>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ysClr val="windowText" lastClr="000000"/>
                </a:solidFill>
                <a:effectLst/>
                <a:uLnTx/>
                <a:uFillTx/>
                <a:latin typeface="Segoe UI Light"/>
                <a:ea typeface="Segoe UI" pitchFamily="34" charset="0"/>
                <a:cs typeface="Segoe UI" pitchFamily="34" charset="0"/>
              </a:endParaRPr>
            </a:p>
          </p:txBody>
        </p:sp>
      </p:grpSp>
      <p:grpSp>
        <p:nvGrpSpPr>
          <p:cNvPr id="116" name="Group 115"/>
          <p:cNvGrpSpPr/>
          <p:nvPr/>
        </p:nvGrpSpPr>
        <p:grpSpPr>
          <a:xfrm>
            <a:off x="2352004" y="4429387"/>
            <a:ext cx="1081619" cy="615930"/>
            <a:chOff x="3523102" y="1791568"/>
            <a:chExt cx="6746733" cy="3782104"/>
          </a:xfrm>
          <a:solidFill>
            <a:srgbClr val="C00000"/>
          </a:solidFill>
        </p:grpSpPr>
        <p:sp>
          <p:nvSpPr>
            <p:cNvPr id="118" name="Rectangle 117"/>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19" name="Freeform 100"/>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20" name="Freeform 101"/>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121" name="Flowchart: Magnetic Disk 120"/>
          <p:cNvSpPr/>
          <p:nvPr/>
        </p:nvSpPr>
        <p:spPr>
          <a:xfrm>
            <a:off x="2730277" y="4545598"/>
            <a:ext cx="339891" cy="347953"/>
          </a:xfrm>
          <a:prstGeom prst="flowChartMagneticDisk">
            <a:avLst/>
          </a:prstGeom>
          <a:solidFill>
            <a:srgbClr val="C00000"/>
          </a:solidFill>
          <a:ln w="15875" cap="flat" cmpd="sng" algn="ctr">
            <a:solidFill>
              <a:sysClr val="window" lastClr="FFFFFF"/>
            </a:solidFill>
            <a:prstDash val="solid"/>
            <a:headEnd type="none" w="med" len="med"/>
            <a:tailEnd type="none" w="med" len="med"/>
          </a:ln>
          <a:effectLst/>
        </p:spPr>
        <p:txBody>
          <a:bodyPr lIns="91427" tIns="91427" rIns="34289" bIns="34289" rtlCol="0" anchor="b" anchorCtr="0"/>
          <a:lstStyle/>
          <a:p>
            <a:pPr marL="0" marR="0" lvl="0" indent="0" algn="ctr" defTabSz="932227"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 name="Group 1"/>
          <p:cNvGrpSpPr/>
          <p:nvPr/>
        </p:nvGrpSpPr>
        <p:grpSpPr>
          <a:xfrm>
            <a:off x="9463783" y="4691336"/>
            <a:ext cx="1038180" cy="578704"/>
            <a:chOff x="3011394" y="2282383"/>
            <a:chExt cx="1038180" cy="578704"/>
          </a:xfrm>
        </p:grpSpPr>
        <p:grpSp>
          <p:nvGrpSpPr>
            <p:cNvPr id="123" name="Group 122"/>
            <p:cNvGrpSpPr/>
            <p:nvPr/>
          </p:nvGrpSpPr>
          <p:grpSpPr>
            <a:xfrm>
              <a:off x="3011394" y="2282383"/>
              <a:ext cx="1038180" cy="578704"/>
              <a:chOff x="3523102" y="1791568"/>
              <a:chExt cx="6746733" cy="3782104"/>
            </a:xfrm>
            <a:solidFill>
              <a:srgbClr val="00B050"/>
            </a:solidFill>
          </p:grpSpPr>
          <p:sp>
            <p:nvSpPr>
              <p:cNvPr id="125" name="Rectangle 124"/>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126" name="Freeform 92"/>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27" name="Freeform 93"/>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128" name="Flowchart: Magnetic Disk 127"/>
            <p:cNvSpPr/>
            <p:nvPr/>
          </p:nvSpPr>
          <p:spPr>
            <a:xfrm>
              <a:off x="3378692" y="2397757"/>
              <a:ext cx="339891" cy="347953"/>
            </a:xfrm>
            <a:prstGeom prst="flowChartMagneticDisk">
              <a:avLst/>
            </a:prstGeom>
            <a:solidFill>
              <a:srgbClr val="00B050"/>
            </a:solidFill>
            <a:ln w="15875" cap="flat" cmpd="sng" algn="ctr">
              <a:solidFill>
                <a:sysClr val="window" lastClr="FFFFFF"/>
              </a:solidFill>
              <a:prstDash val="solid"/>
              <a:headEnd type="none" w="med" len="med"/>
              <a:tailEnd type="none" w="med" len="med"/>
            </a:ln>
            <a:effectLst/>
          </p:spPr>
          <p:txBody>
            <a:bodyPr lIns="91427" tIns="91427" rIns="34289" bIns="34289" rtlCol="0" anchor="b" anchorCtr="0"/>
            <a:lstStyle/>
            <a:p>
              <a:pPr marL="0" marR="0" lvl="0" indent="0" algn="ctr" defTabSz="932227"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129" name="Straight Arrow Connector 128"/>
          <p:cNvCxnSpPr>
            <a:cxnSpLocks/>
          </p:cNvCxnSpPr>
          <p:nvPr/>
        </p:nvCxnSpPr>
        <p:spPr>
          <a:xfrm>
            <a:off x="8857889" y="4987202"/>
            <a:ext cx="615545" cy="8413"/>
          </a:xfrm>
          <a:prstGeom prst="straightConnector1">
            <a:avLst/>
          </a:prstGeom>
          <a:noFill/>
          <a:ln w="12700" cap="flat" cmpd="sng" algn="ctr">
            <a:solidFill>
              <a:sysClr val="windowText" lastClr="000000"/>
            </a:solidFill>
            <a:prstDash val="solid"/>
            <a:miter lim="800000"/>
            <a:tailEnd type="triangle"/>
          </a:ln>
          <a:effectLst/>
        </p:spPr>
      </p:cxnSp>
      <p:sp>
        <p:nvSpPr>
          <p:cNvPr id="131" name="Rectangle 130"/>
          <p:cNvSpPr/>
          <p:nvPr/>
        </p:nvSpPr>
        <p:spPr>
          <a:xfrm>
            <a:off x="1588590" y="4596003"/>
            <a:ext cx="784189" cy="276999"/>
          </a:xfrm>
          <a:prstGeom prst="rect">
            <a:avLst/>
          </a:prstGeom>
        </p:spPr>
        <p:txBody>
          <a:bodyPr wrap="none">
            <a:spAutoFit/>
          </a:bodyPr>
          <a:lstStyle/>
          <a:p>
            <a:pPr marL="0" marR="0" lvl="0" indent="0" algn="l" defTabSz="932238"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05050"/>
                </a:solidFill>
                <a:effectLst/>
                <a:uLnTx/>
                <a:uFillTx/>
                <a:latin typeface="Segoe UI Light" pitchFamily="34" charset="0"/>
                <a:ea typeface="+mn-ea"/>
                <a:cs typeface="+mn-cs"/>
              </a:rPr>
              <a:t>Database</a:t>
            </a:r>
          </a:p>
        </p:txBody>
      </p:sp>
      <p:cxnSp>
        <p:nvCxnSpPr>
          <p:cNvPr id="137" name="Straight Arrow Connector 136"/>
          <p:cNvCxnSpPr>
            <a:cxnSpLocks/>
          </p:cNvCxnSpPr>
          <p:nvPr/>
        </p:nvCxnSpPr>
        <p:spPr>
          <a:xfrm>
            <a:off x="904411" y="3815379"/>
            <a:ext cx="1388946" cy="1"/>
          </a:xfrm>
          <a:prstGeom prst="straightConnector1">
            <a:avLst/>
          </a:prstGeom>
          <a:noFill/>
          <a:ln w="12700" cap="flat" cmpd="sng" algn="ctr">
            <a:solidFill>
              <a:sysClr val="windowText" lastClr="000000"/>
            </a:solidFill>
            <a:prstDash val="solid"/>
            <a:miter lim="800000"/>
            <a:tailEnd type="triangle"/>
          </a:ln>
          <a:effectLst/>
        </p:spPr>
      </p:cxnSp>
      <p:sp>
        <p:nvSpPr>
          <p:cNvPr id="103" name="Rectangle 102"/>
          <p:cNvSpPr/>
          <p:nvPr/>
        </p:nvSpPr>
        <p:spPr>
          <a:xfrm>
            <a:off x="904411" y="1837834"/>
            <a:ext cx="1203727" cy="400110"/>
          </a:xfrm>
          <a:prstGeom prst="rect">
            <a:avLst/>
          </a:prstGeom>
        </p:spPr>
        <p:txBody>
          <a:bodyPr wrap="none">
            <a:spAutoFit/>
          </a:bodyPr>
          <a:lstStyle/>
          <a:p>
            <a:pPr marL="0" marR="0" lvl="0" indent="0" algn="l" defTabSz="932238"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Backend</a:t>
            </a:r>
          </a:p>
        </p:txBody>
      </p:sp>
      <p:cxnSp>
        <p:nvCxnSpPr>
          <p:cNvPr id="104" name="Straight Arrow Connector 103"/>
          <p:cNvCxnSpPr>
            <a:cxnSpLocks/>
            <a:endCxn id="6" idx="1"/>
          </p:cNvCxnSpPr>
          <p:nvPr/>
        </p:nvCxnSpPr>
        <p:spPr>
          <a:xfrm>
            <a:off x="3184310" y="3805140"/>
            <a:ext cx="1814728" cy="10239"/>
          </a:xfrm>
          <a:prstGeom prst="straightConnector1">
            <a:avLst/>
          </a:prstGeom>
          <a:noFill/>
          <a:ln w="12700" cap="flat" cmpd="sng" algn="ctr">
            <a:solidFill>
              <a:sysClr val="windowText" lastClr="000000"/>
            </a:solidFill>
            <a:prstDash val="solid"/>
            <a:miter lim="800000"/>
            <a:tailEnd type="triangle"/>
          </a:ln>
          <a:effectLst/>
        </p:spPr>
      </p:cxnSp>
      <p:sp>
        <p:nvSpPr>
          <p:cNvPr id="109" name="Rectangle 108"/>
          <p:cNvSpPr/>
          <p:nvPr/>
        </p:nvSpPr>
        <p:spPr>
          <a:xfrm>
            <a:off x="3352058" y="3771519"/>
            <a:ext cx="1595027" cy="461665"/>
          </a:xfrm>
          <a:prstGeom prst="rect">
            <a:avLst/>
          </a:prstGeom>
        </p:spPr>
        <p:txBody>
          <a:bodyPr wrap="square">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UserUpdated event </a:t>
            </a: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(Publish Action)</a:t>
            </a:r>
          </a:p>
        </p:txBody>
      </p:sp>
      <p:sp>
        <p:nvSpPr>
          <p:cNvPr id="6" name="Cylinder 5"/>
          <p:cNvSpPr/>
          <p:nvPr/>
        </p:nvSpPr>
        <p:spPr bwMode="auto">
          <a:xfrm rot="16200000">
            <a:off x="6048602" y="2497283"/>
            <a:ext cx="537065" cy="2636193"/>
          </a:xfrm>
          <a:prstGeom prst="can">
            <a:avLst/>
          </a:prstGeom>
          <a:no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pic>
        <p:nvPicPr>
          <p:cNvPr id="11" name="Picture 10"/>
          <p:cNvPicPr>
            <a:picLocks noChangeAspect="1"/>
          </p:cNvPicPr>
          <p:nvPr/>
        </p:nvPicPr>
        <p:blipFill>
          <a:blip r:embed="rId4"/>
          <a:stretch>
            <a:fillRect/>
          </a:stretch>
        </p:blipFill>
        <p:spPr>
          <a:xfrm>
            <a:off x="3989767" y="3534250"/>
            <a:ext cx="294718" cy="230885"/>
          </a:xfrm>
          <a:prstGeom prst="rect">
            <a:avLst/>
          </a:prstGeom>
        </p:spPr>
      </p:pic>
      <p:sp>
        <p:nvSpPr>
          <p:cNvPr id="12" name="Rectangle 11"/>
          <p:cNvSpPr/>
          <p:nvPr/>
        </p:nvSpPr>
        <p:spPr>
          <a:xfrm>
            <a:off x="5072001" y="3501992"/>
            <a:ext cx="2579552" cy="584775"/>
          </a:xfrm>
          <a:prstGeom prst="rect">
            <a:avLst/>
          </a:prstGeom>
        </p:spPr>
        <p:txBody>
          <a:bodyPr wrap="none">
            <a:spAutoFit/>
          </a:bodyPr>
          <a:lstStyle/>
          <a:p>
            <a:pPr marL="0" marR="0" lvl="0" indent="0" algn="ctr" defTabSz="932238"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Segoe UI Light" pitchFamily="34" charset="0"/>
                <a:ea typeface="+mn-ea"/>
                <a:cs typeface="+mn-cs"/>
              </a:rPr>
              <a:t>Event Bus</a:t>
            </a:r>
          </a:p>
          <a:p>
            <a:pPr marL="0" marR="0" lvl="0" indent="0" algn="ctr" defTabSz="932238"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Segoe UI Light" pitchFamily="34" charset="0"/>
                <a:ea typeface="+mn-ea"/>
                <a:cs typeface="+mn-cs"/>
              </a:rPr>
              <a:t>(Publish/Subscribe Channel)</a:t>
            </a:r>
          </a:p>
        </p:txBody>
      </p:sp>
      <p:cxnSp>
        <p:nvCxnSpPr>
          <p:cNvPr id="114" name="Straight Arrow Connector 113"/>
          <p:cNvCxnSpPr>
            <a:cxnSpLocks/>
            <a:stCxn id="6" idx="3"/>
          </p:cNvCxnSpPr>
          <p:nvPr/>
        </p:nvCxnSpPr>
        <p:spPr>
          <a:xfrm flipV="1">
            <a:off x="7635231" y="3251257"/>
            <a:ext cx="454190" cy="564122"/>
          </a:xfrm>
          <a:prstGeom prst="straightConnector1">
            <a:avLst/>
          </a:prstGeom>
          <a:noFill/>
          <a:ln w="12700" cap="flat" cmpd="sng" algn="ctr">
            <a:solidFill>
              <a:sysClr val="windowText" lastClr="000000"/>
            </a:solidFill>
            <a:prstDash val="solid"/>
            <a:miter lim="800000"/>
            <a:tailEnd type="triangle"/>
          </a:ln>
          <a:effectLst/>
        </p:spPr>
      </p:cxnSp>
      <p:cxnSp>
        <p:nvCxnSpPr>
          <p:cNvPr id="117" name="Straight Arrow Connector 116"/>
          <p:cNvCxnSpPr>
            <a:cxnSpLocks/>
            <a:stCxn id="6" idx="3"/>
          </p:cNvCxnSpPr>
          <p:nvPr/>
        </p:nvCxnSpPr>
        <p:spPr>
          <a:xfrm>
            <a:off x="7635231" y="3815379"/>
            <a:ext cx="454190" cy="614008"/>
          </a:xfrm>
          <a:prstGeom prst="straightConnector1">
            <a:avLst/>
          </a:prstGeom>
          <a:noFill/>
          <a:ln w="12700" cap="flat" cmpd="sng" algn="ctr">
            <a:solidFill>
              <a:sysClr val="windowText" lastClr="000000"/>
            </a:solidFill>
            <a:prstDash val="solid"/>
            <a:miter lim="800000"/>
            <a:tailEnd type="triangle"/>
          </a:ln>
          <a:effectLst/>
        </p:spPr>
      </p:cxnSp>
      <p:sp>
        <p:nvSpPr>
          <p:cNvPr id="135" name="Rectangle 134"/>
          <p:cNvSpPr/>
          <p:nvPr/>
        </p:nvSpPr>
        <p:spPr>
          <a:xfrm>
            <a:off x="1341437" y="3571393"/>
            <a:ext cx="1092816" cy="461665"/>
          </a:xfrm>
          <a:prstGeom prst="rect">
            <a:avLst/>
          </a:prstGeom>
        </p:spPr>
        <p:txBody>
          <a:bodyPr wrap="squar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UpdateUser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command</a:t>
            </a:r>
          </a:p>
        </p:txBody>
      </p:sp>
      <p:pic>
        <p:nvPicPr>
          <p:cNvPr id="145" name="Picture 144"/>
          <p:cNvPicPr>
            <a:picLocks noChangeAspect="1"/>
          </p:cNvPicPr>
          <p:nvPr/>
        </p:nvPicPr>
        <p:blipFill>
          <a:blip r:embed="rId4"/>
          <a:stretch>
            <a:fillRect/>
          </a:stretch>
        </p:blipFill>
        <p:spPr>
          <a:xfrm>
            <a:off x="8000798" y="3378208"/>
            <a:ext cx="294718" cy="230885"/>
          </a:xfrm>
          <a:prstGeom prst="rect">
            <a:avLst/>
          </a:prstGeom>
        </p:spPr>
      </p:pic>
      <p:pic>
        <p:nvPicPr>
          <p:cNvPr id="146" name="Picture 145"/>
          <p:cNvPicPr>
            <a:picLocks noChangeAspect="1"/>
          </p:cNvPicPr>
          <p:nvPr/>
        </p:nvPicPr>
        <p:blipFill>
          <a:blip r:embed="rId4"/>
          <a:stretch>
            <a:fillRect/>
          </a:stretch>
        </p:blipFill>
        <p:spPr>
          <a:xfrm>
            <a:off x="7997979" y="4021665"/>
            <a:ext cx="294718" cy="230885"/>
          </a:xfrm>
          <a:prstGeom prst="rect">
            <a:avLst/>
          </a:prstGeom>
        </p:spPr>
      </p:pic>
      <p:sp>
        <p:nvSpPr>
          <p:cNvPr id="147" name="Rectangle 146"/>
          <p:cNvSpPr/>
          <p:nvPr/>
        </p:nvSpPr>
        <p:spPr>
          <a:xfrm>
            <a:off x="8255721" y="3347153"/>
            <a:ext cx="3481912" cy="276999"/>
          </a:xfrm>
          <a:prstGeom prst="rect">
            <a:avLst/>
          </a:prstGeom>
        </p:spPr>
        <p:txBody>
          <a:bodyPr wrap="squar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UserUpdated event </a:t>
            </a:r>
            <a:r>
              <a:rPr kumimoji="0" lang="en-US" sz="1200" b="1"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sym typeface="Wingdings" panose="05000000000000000000" pitchFamily="2" charset="2"/>
              </a:rPr>
              <a:t> Buyer info </a:t>
            </a:r>
            <a:r>
              <a:rPr kumimoji="0" lang="en-US" sz="1200" b="1"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 </a:t>
            </a:r>
          </a:p>
        </p:txBody>
      </p:sp>
      <p:sp>
        <p:nvSpPr>
          <p:cNvPr id="149" name="Rectangle 148"/>
          <p:cNvSpPr/>
          <p:nvPr/>
        </p:nvSpPr>
        <p:spPr>
          <a:xfrm>
            <a:off x="8255721" y="3995485"/>
            <a:ext cx="3481912" cy="276999"/>
          </a:xfrm>
          <a:prstGeom prst="rect">
            <a:avLst/>
          </a:prstGeom>
        </p:spPr>
        <p:txBody>
          <a:bodyPr wrap="squar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UserUpdated event </a:t>
            </a:r>
            <a:r>
              <a:rPr kumimoji="0" lang="en-US" sz="1200" b="1"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sym typeface="Wingdings" panose="05000000000000000000" pitchFamily="2" charset="2"/>
              </a:rPr>
              <a:t> Buyer info </a:t>
            </a:r>
            <a:r>
              <a:rPr kumimoji="0" lang="en-US" sz="1200" b="1"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 </a:t>
            </a:r>
          </a:p>
        </p:txBody>
      </p:sp>
      <p:sp>
        <p:nvSpPr>
          <p:cNvPr id="46" name="Rectangle 45"/>
          <p:cNvSpPr/>
          <p:nvPr/>
        </p:nvSpPr>
        <p:spPr>
          <a:xfrm>
            <a:off x="1884513" y="5635921"/>
            <a:ext cx="9118265" cy="369332"/>
          </a:xfrm>
          <a:prstGeom prst="rect">
            <a:avLst/>
          </a:prstGeom>
        </p:spPr>
        <p:txBody>
          <a:bodyPr wrap="none">
            <a:spAutoFit/>
          </a:bodyPr>
          <a:lstStyle/>
          <a:p>
            <a:pPr marL="0" marR="0" lvl="0" indent="0" algn="l" defTabSz="932238"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Light" pitchFamily="34" charset="0"/>
                <a:ea typeface="+mn-ea"/>
                <a:cs typeface="+mn-cs"/>
              </a:rPr>
              <a:t>Eventual consistency across microservices’ data based on event-driven async communication</a:t>
            </a:r>
          </a:p>
        </p:txBody>
      </p:sp>
      <p:sp>
        <p:nvSpPr>
          <p:cNvPr id="4" name="Flowchart: Connector 3"/>
          <p:cNvSpPr/>
          <p:nvPr/>
        </p:nvSpPr>
        <p:spPr bwMode="auto">
          <a:xfrm>
            <a:off x="1675975" y="3277486"/>
            <a:ext cx="339101" cy="332362"/>
          </a:xfrm>
          <a:prstGeom prst="flowChartConnector">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rPr>
              <a:t>1</a:t>
            </a:r>
          </a:p>
        </p:txBody>
      </p:sp>
      <p:sp>
        <p:nvSpPr>
          <p:cNvPr id="66" name="Flowchart: Connector 65"/>
          <p:cNvSpPr/>
          <p:nvPr/>
        </p:nvSpPr>
        <p:spPr bwMode="auto">
          <a:xfrm>
            <a:off x="3650666" y="3281196"/>
            <a:ext cx="339101" cy="332362"/>
          </a:xfrm>
          <a:prstGeom prst="flowChartConnector">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rPr>
              <a:t>3</a:t>
            </a:r>
          </a:p>
        </p:txBody>
      </p:sp>
      <p:sp>
        <p:nvSpPr>
          <p:cNvPr id="67" name="Flowchart: Connector 66"/>
          <p:cNvSpPr/>
          <p:nvPr/>
        </p:nvSpPr>
        <p:spPr bwMode="auto">
          <a:xfrm>
            <a:off x="2528974" y="4106862"/>
            <a:ext cx="339101" cy="332362"/>
          </a:xfrm>
          <a:prstGeom prst="flowChartConnector">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rPr>
              <a:t>2</a:t>
            </a:r>
          </a:p>
        </p:txBody>
      </p:sp>
      <p:sp>
        <p:nvSpPr>
          <p:cNvPr id="68" name="Flowchart: Connector 67"/>
          <p:cNvSpPr/>
          <p:nvPr/>
        </p:nvSpPr>
        <p:spPr bwMode="auto">
          <a:xfrm>
            <a:off x="7725282" y="3648154"/>
            <a:ext cx="339101" cy="332362"/>
          </a:xfrm>
          <a:prstGeom prst="flowChartConnector">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rPr>
              <a:t>4</a:t>
            </a:r>
          </a:p>
        </p:txBody>
      </p:sp>
      <p:sp>
        <p:nvSpPr>
          <p:cNvPr id="69" name="Rectangle 68"/>
          <p:cNvSpPr/>
          <p:nvPr/>
        </p:nvSpPr>
        <p:spPr>
          <a:xfrm>
            <a:off x="2864636" y="4153404"/>
            <a:ext cx="867545" cy="276999"/>
          </a:xfrm>
          <a:prstGeom prst="rect">
            <a:avLst/>
          </a:prstGeom>
        </p:spPr>
        <p:txBody>
          <a:bodyPr wrap="none">
            <a:spAutoFit/>
          </a:bodyPr>
          <a:lstStyle/>
          <a:p>
            <a:pPr marL="0" marR="0" lvl="0" indent="0" algn="l" defTabSz="932238"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05050"/>
                </a:solidFill>
                <a:effectLst/>
                <a:uLnTx/>
                <a:uFillTx/>
                <a:latin typeface="Segoe UI Light" pitchFamily="34" charset="0"/>
                <a:ea typeface="+mn-ea"/>
                <a:cs typeface="+mn-cs"/>
              </a:rPr>
              <a:t>DB update</a:t>
            </a:r>
          </a:p>
        </p:txBody>
      </p:sp>
      <p:sp>
        <p:nvSpPr>
          <p:cNvPr id="3" name="Rectangle 2"/>
          <p:cNvSpPr/>
          <p:nvPr/>
        </p:nvSpPr>
        <p:spPr bwMode="auto">
          <a:xfrm>
            <a:off x="5072001" y="4153404"/>
            <a:ext cx="2517836" cy="334098"/>
          </a:xfrm>
          <a:prstGeom prst="rect">
            <a:avLst/>
          </a:prstGeom>
          <a:solidFill>
            <a:schemeClr val="bg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70" name="Rectangle 69"/>
          <p:cNvSpPr/>
          <p:nvPr/>
        </p:nvSpPr>
        <p:spPr bwMode="auto">
          <a:xfrm>
            <a:off x="5074570" y="4550069"/>
            <a:ext cx="2517836" cy="322933"/>
          </a:xfrm>
          <a:prstGeom prst="rect">
            <a:avLst/>
          </a:prstGeom>
          <a:solidFill>
            <a:srgbClr val="4B4B4B"/>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71" name="Rectangle 70"/>
          <p:cNvSpPr/>
          <p:nvPr/>
        </p:nvSpPr>
        <p:spPr>
          <a:xfrm>
            <a:off x="5064507" y="4181953"/>
            <a:ext cx="2561238" cy="276999"/>
          </a:xfrm>
          <a:prstGeom prst="rect">
            <a:avLst/>
          </a:prstGeom>
        </p:spPr>
        <p:txBody>
          <a:bodyPr wrap="square">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Event Bus Abstractions/Interface</a:t>
            </a:r>
          </a:p>
        </p:txBody>
      </p:sp>
      <p:sp>
        <p:nvSpPr>
          <p:cNvPr id="72" name="Rectangle 71"/>
          <p:cNvSpPr/>
          <p:nvPr/>
        </p:nvSpPr>
        <p:spPr>
          <a:xfrm>
            <a:off x="5076419" y="4573634"/>
            <a:ext cx="2561238" cy="276999"/>
          </a:xfrm>
          <a:prstGeom prst="rect">
            <a:avLst/>
          </a:prstGeom>
        </p:spPr>
        <p:txBody>
          <a:bodyPr wrap="square">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Event Bus Implementations</a:t>
            </a:r>
          </a:p>
        </p:txBody>
      </p:sp>
      <p:sp>
        <p:nvSpPr>
          <p:cNvPr id="74" name="Rectangle 73"/>
          <p:cNvSpPr/>
          <p:nvPr/>
        </p:nvSpPr>
        <p:spPr bwMode="auto">
          <a:xfrm>
            <a:off x="5072001" y="4866623"/>
            <a:ext cx="803577" cy="668122"/>
          </a:xfrm>
          <a:prstGeom prst="rect">
            <a:avLst/>
          </a:prstGeom>
          <a:solidFill>
            <a:srgbClr val="4B4B4B"/>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78" name="Rectangle 77"/>
          <p:cNvSpPr/>
          <p:nvPr/>
        </p:nvSpPr>
        <p:spPr bwMode="auto">
          <a:xfrm>
            <a:off x="5937400" y="4865403"/>
            <a:ext cx="815027" cy="668122"/>
          </a:xfrm>
          <a:prstGeom prst="rect">
            <a:avLst/>
          </a:prstGeom>
          <a:solidFill>
            <a:srgbClr val="4B4B4B"/>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79" name="Rectangle 78"/>
          <p:cNvSpPr/>
          <p:nvPr/>
        </p:nvSpPr>
        <p:spPr bwMode="auto">
          <a:xfrm>
            <a:off x="6814037" y="4865403"/>
            <a:ext cx="778369" cy="668122"/>
          </a:xfrm>
          <a:prstGeom prst="rect">
            <a:avLst/>
          </a:prstGeom>
          <a:solidFill>
            <a:srgbClr val="4B4B4B"/>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80" name="Rectangle 79"/>
          <p:cNvSpPr/>
          <p:nvPr/>
        </p:nvSpPr>
        <p:spPr>
          <a:xfrm>
            <a:off x="5007868" y="5056789"/>
            <a:ext cx="908678" cy="261610"/>
          </a:xfrm>
          <a:prstGeom prst="rect">
            <a:avLst/>
          </a:prstGeom>
        </p:spPr>
        <p:txBody>
          <a:bodyPr wrap="square">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RabbitMQ</a:t>
            </a:r>
          </a:p>
        </p:txBody>
      </p:sp>
      <p:sp>
        <p:nvSpPr>
          <p:cNvPr id="81" name="Rectangle 80"/>
          <p:cNvSpPr/>
          <p:nvPr/>
        </p:nvSpPr>
        <p:spPr>
          <a:xfrm>
            <a:off x="5875578" y="4899672"/>
            <a:ext cx="908678" cy="577081"/>
          </a:xfrm>
          <a:prstGeom prst="rect">
            <a:avLst/>
          </a:prstGeom>
        </p:spPr>
        <p:txBody>
          <a:bodyPr wrap="square">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Azure</a:t>
            </a: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Service</a:t>
            </a: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Bus</a:t>
            </a:r>
          </a:p>
        </p:txBody>
      </p:sp>
      <p:sp>
        <p:nvSpPr>
          <p:cNvPr id="82" name="Rectangle 81"/>
          <p:cNvSpPr/>
          <p:nvPr/>
        </p:nvSpPr>
        <p:spPr>
          <a:xfrm>
            <a:off x="6738722" y="4833606"/>
            <a:ext cx="940889" cy="900246"/>
          </a:xfrm>
          <a:prstGeom prst="rect">
            <a:avLst/>
          </a:prstGeom>
        </p:spPr>
        <p:txBody>
          <a:bodyPr wrap="square">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Other:</a:t>
            </a: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NServiceBus</a:t>
            </a: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MassTransit</a:t>
            </a: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etc.</a:t>
            </a:r>
          </a:p>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5854496"/>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Developing Microservices with ASP.NET Core</a:t>
            </a:r>
          </a:p>
        </p:txBody>
      </p:sp>
      <p:sp>
        <p:nvSpPr>
          <p:cNvPr id="5" name="Text Placeholder 4"/>
          <p:cNvSpPr>
            <a:spLocks noGrp="1"/>
          </p:cNvSpPr>
          <p:nvPr>
            <p:ph type="body" sz="quarter" idx="10"/>
          </p:nvPr>
        </p:nvSpPr>
        <p:spPr>
          <a:xfrm>
            <a:off x="2174616" y="1516062"/>
            <a:ext cx="9192455" cy="4727448"/>
          </a:xfrm>
        </p:spPr>
        <p:txBody>
          <a:bodyPr/>
          <a:lstStyle/>
          <a:p>
            <a:pPr marL="571500" indent="-571500">
              <a:buFont typeface="Wingdings" panose="05000000000000000000" pitchFamily="2" charset="2"/>
              <a:buChar char="§"/>
            </a:pPr>
            <a:r>
              <a:rPr lang="en-US" sz="3000" dirty="0"/>
              <a:t>ASP.NET Core – Web API services</a:t>
            </a:r>
          </a:p>
          <a:p>
            <a:pPr marL="1257300" lvl="4" indent="-571500">
              <a:buFont typeface="Arial" panose="020B0604020202020204" pitchFamily="34" charset="0"/>
              <a:buChar char="•"/>
            </a:pPr>
            <a:r>
              <a:rPr lang="en-US" dirty="0"/>
              <a:t>Unified controllers</a:t>
            </a:r>
          </a:p>
          <a:p>
            <a:pPr marL="1257300" lvl="4" indent="-571500">
              <a:buFont typeface="Arial" panose="020B0604020202020204" pitchFamily="34" charset="0"/>
              <a:buChar char="•"/>
            </a:pPr>
            <a:r>
              <a:rPr lang="en-US" dirty="0"/>
              <a:t>Dependency Injection out-of-the-box</a:t>
            </a:r>
          </a:p>
          <a:p>
            <a:pPr marL="1257300" lvl="4" indent="-571500">
              <a:buFont typeface="Arial" panose="020B0604020202020204" pitchFamily="34" charset="0"/>
              <a:buChar char="•"/>
            </a:pPr>
            <a:r>
              <a:rPr lang="en-US" dirty="0"/>
              <a:t>ASP.NET Core Middleware</a:t>
            </a:r>
          </a:p>
          <a:p>
            <a:pPr marL="1257300" lvl="4" indent="-571500">
              <a:buFont typeface="Arial" panose="020B0604020202020204" pitchFamily="34" charset="0"/>
              <a:buChar char="•"/>
            </a:pPr>
            <a:endParaRPr lang="en-US" dirty="0">
              <a:solidFill>
                <a:srgbClr val="FF0000"/>
              </a:solidFill>
            </a:endParaRPr>
          </a:p>
          <a:p>
            <a:pPr marL="571500" indent="-571500">
              <a:buFont typeface="Wingdings" panose="05000000000000000000" pitchFamily="2" charset="2"/>
              <a:buChar char="§"/>
            </a:pPr>
            <a:r>
              <a:rPr lang="en-US" sz="3000" dirty="0"/>
              <a:t>Implement techniques for resilient cloud apps</a:t>
            </a:r>
          </a:p>
          <a:p>
            <a:pPr marL="1257300" lvl="4" indent="-571500">
              <a:buFont typeface="Arial" panose="020B0604020202020204" pitchFamily="34" charset="0"/>
              <a:buChar char="•"/>
            </a:pPr>
            <a:r>
              <a:rPr lang="en-US" dirty="0"/>
              <a:t>Http call retries with exponential </a:t>
            </a:r>
            <a:r>
              <a:rPr lang="en-US" dirty="0" err="1"/>
              <a:t>backoff</a:t>
            </a:r>
            <a:r>
              <a:rPr lang="en-US" dirty="0"/>
              <a:t>, Circuit breakers, etc. (i.e. Polly’s policies)</a:t>
            </a:r>
            <a:endParaRPr lang="en-US" sz="3000" dirty="0"/>
          </a:p>
          <a:p>
            <a:pPr marL="571500" indent="-571500">
              <a:buFont typeface="Wingdings" panose="05000000000000000000" pitchFamily="2" charset="2"/>
              <a:buChar char="§"/>
            </a:pPr>
            <a:r>
              <a:rPr lang="en-US" sz="3000" dirty="0"/>
              <a:t>Use sync. Http for client apps up to 1</a:t>
            </a:r>
            <a:r>
              <a:rPr lang="en-US" sz="3000" baseline="30000" dirty="0"/>
              <a:t>st</a:t>
            </a:r>
            <a:r>
              <a:rPr lang="en-US" sz="3000" dirty="0"/>
              <a:t> level of internal  microservices, ideally</a:t>
            </a:r>
          </a:p>
          <a:p>
            <a:pPr marL="571500" indent="-571500">
              <a:buFont typeface="Wingdings" panose="05000000000000000000" pitchFamily="2" charset="2"/>
              <a:buChar char="§"/>
            </a:pPr>
            <a:r>
              <a:rPr lang="en-US" sz="3000" dirty="0"/>
              <a:t>Use </a:t>
            </a:r>
            <a:r>
              <a:rPr lang="en-US" sz="3000" dirty="0" err="1"/>
              <a:t>async</a:t>
            </a:r>
            <a:r>
              <a:rPr lang="en-US" sz="3000" dirty="0"/>
              <a:t>. message based comm. across internal microservices</a:t>
            </a:r>
          </a:p>
        </p:txBody>
      </p:sp>
    </p:spTree>
    <p:extLst>
      <p:ext uri="{BB962C8B-B14F-4D97-AF65-F5344CB8AC3E}">
        <p14:creationId xmlns:p14="http://schemas.microsoft.com/office/powerpoint/2010/main" val="327702344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8319" y="296897"/>
            <a:ext cx="10056812" cy="1846659"/>
          </a:xfrm>
        </p:spPr>
        <p:txBody>
          <a:bodyPr/>
          <a:lstStyle/>
          <a:p>
            <a:r>
              <a:rPr lang="en-US" dirty="0"/>
              <a:t>Demo </a:t>
            </a:r>
            <a:br>
              <a:rPr lang="en-US" dirty="0"/>
            </a:br>
            <a:r>
              <a:rPr lang="en-US" sz="4400" dirty="0"/>
              <a:t>eShopOnContainers and Docker Containers</a:t>
            </a:r>
            <a:endParaRPr lang="en-US" dirty="0"/>
          </a:p>
        </p:txBody>
      </p:sp>
      <p:pic>
        <p:nvPicPr>
          <p:cNvPr id="6" name="Picture 5"/>
          <p:cNvPicPr>
            <a:picLocks noChangeAspect="1"/>
          </p:cNvPicPr>
          <p:nvPr/>
        </p:nvPicPr>
        <p:blipFill>
          <a:blip r:embed="rId3"/>
          <a:stretch>
            <a:fillRect/>
          </a:stretch>
        </p:blipFill>
        <p:spPr>
          <a:xfrm>
            <a:off x="5303847" y="2159247"/>
            <a:ext cx="6597666" cy="4451006"/>
          </a:xfrm>
          <a:prstGeom prst="rect">
            <a:avLst/>
          </a:prstGeom>
        </p:spPr>
      </p:pic>
      <p:sp>
        <p:nvSpPr>
          <p:cNvPr id="7" name="Rectangle 6"/>
          <p:cNvSpPr/>
          <p:nvPr/>
        </p:nvSpPr>
        <p:spPr>
          <a:xfrm>
            <a:off x="549019" y="2308555"/>
            <a:ext cx="4754828" cy="2677656"/>
          </a:xfrm>
          <a:prstGeom prst="rect">
            <a:avLst/>
          </a:prstGeom>
        </p:spPr>
        <p:txBody>
          <a:bodyPr wrap="squar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Focus on:</a:t>
            </a:r>
          </a:p>
          <a:p>
            <a:pPr marR="0" lvl="0" algn="l" defTabSz="932742" rtl="0" eaLnBrk="1" fontAlgn="auto" latinLnBrk="0" hangingPunct="1">
              <a:lnSpc>
                <a:spcPct val="100000"/>
              </a:lnSpc>
              <a:spcBef>
                <a:spcPts val="0"/>
              </a:spcBef>
              <a:spcAft>
                <a:spcPts val="0"/>
              </a:spcAft>
              <a:buClrTx/>
              <a:buSzTx/>
              <a:tabLst/>
              <a:defRPr/>
            </a:pPr>
            <a:endParaRPr kumimoji="0" lang="en-US" sz="24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171450" marR="0" lvl="0" indent="-171450" algn="l" defTabSz="932742" rtl="0" eaLnBrk="1" fontAlgn="auto" latinLnBrk="0" hangingPunct="1">
              <a:lnSpc>
                <a:spcPct val="100000"/>
              </a:lnSpc>
              <a:spcBef>
                <a:spcPts val="0"/>
              </a:spcBef>
              <a:spcAft>
                <a:spcPts val="0"/>
              </a:spcAft>
              <a:buClrTx/>
              <a:buSzTx/>
              <a:buFontTx/>
              <a:buChar char="-"/>
              <a:tabLst/>
              <a:defRPr/>
            </a:pPr>
            <a:r>
              <a:rPr kumimoji="0" lang="en-US" sz="24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Retries and Circuit breakers</a:t>
            </a:r>
          </a:p>
          <a:p>
            <a:pPr marL="171450" marR="0" lvl="0" indent="-171450" algn="l" defTabSz="932742" rtl="0" eaLnBrk="1" fontAlgn="auto" latinLnBrk="0" hangingPunct="1">
              <a:lnSpc>
                <a:spcPct val="100000"/>
              </a:lnSpc>
              <a:spcBef>
                <a:spcPts val="0"/>
              </a:spcBef>
              <a:spcAft>
                <a:spcPts val="0"/>
              </a:spcAft>
              <a:buClrTx/>
              <a:buSzTx/>
              <a:buFontTx/>
              <a:buChar char="-"/>
              <a:tabLst/>
              <a:defRPr/>
            </a:pPr>
            <a:r>
              <a:rPr kumimoji="0" lang="en-US" sz="24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Health Checks</a:t>
            </a:r>
          </a:p>
          <a:p>
            <a:pPr marL="171450" marR="0" lvl="0" indent="-171450" algn="l" defTabSz="932742" rtl="0" eaLnBrk="1" fontAlgn="auto" latinLnBrk="0" hangingPunct="1">
              <a:lnSpc>
                <a:spcPct val="100000"/>
              </a:lnSpc>
              <a:spcBef>
                <a:spcPts val="0"/>
              </a:spcBef>
              <a:spcAft>
                <a:spcPts val="0"/>
              </a:spcAft>
              <a:buClrTx/>
              <a:buSzTx/>
              <a:buFontTx/>
              <a:buChar char="-"/>
              <a:tabLst/>
              <a:defRPr/>
            </a:pPr>
            <a:endParaRPr lang="en-US" sz="2400" dirty="0">
              <a:solidFill>
                <a:prstClr val="white"/>
              </a:solidFill>
              <a:latin typeface="Segoe UI Light" panose="020B0502040204020203" pitchFamily="34" charset="0"/>
              <a:cs typeface="Segoe UI Light" panose="020B0502040204020203" pitchFamily="34" charset="0"/>
            </a:endParaRPr>
          </a:p>
          <a:p>
            <a:pPr marL="171450" indent="-171450">
              <a:buFontTx/>
              <a:buChar char="-"/>
              <a:defRPr/>
            </a:pPr>
            <a:r>
              <a:rPr lang="en-US" sz="2400" dirty="0">
                <a:solidFill>
                  <a:srgbClr val="FFFFFF"/>
                </a:solidFill>
                <a:latin typeface="Segoe UI Light" panose="020B0502040204020203" pitchFamily="34" charset="0"/>
                <a:cs typeface="Segoe UI Light" panose="020B0502040204020203" pitchFamily="34" charset="0"/>
              </a:rPr>
              <a:t>Event Bus &amp; messaging</a:t>
            </a:r>
          </a:p>
          <a:p>
            <a:pPr marL="171450" marR="0" lvl="0" indent="-171450" algn="l" defTabSz="932742" rtl="0" eaLnBrk="1" fontAlgn="auto" latinLnBrk="0" hangingPunct="1">
              <a:lnSpc>
                <a:spcPct val="100000"/>
              </a:lnSpc>
              <a:spcBef>
                <a:spcPts val="0"/>
              </a:spcBef>
              <a:spcAft>
                <a:spcPts val="0"/>
              </a:spcAft>
              <a:buClrTx/>
              <a:buSzTx/>
              <a:buFontTx/>
              <a:buChar char="-"/>
              <a:tabLst/>
              <a:defRPr/>
            </a:pPr>
            <a:endParaRPr kumimoji="0" lang="en-US" sz="24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Tree>
    <p:extLst>
      <p:ext uri="{BB962C8B-B14F-4D97-AF65-F5344CB8AC3E}">
        <p14:creationId xmlns:p14="http://schemas.microsoft.com/office/powerpoint/2010/main" val="281301409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ounded Rectangle 27"/>
          <p:cNvSpPr/>
          <p:nvPr/>
        </p:nvSpPr>
        <p:spPr bwMode="auto">
          <a:xfrm>
            <a:off x="275480" y="5429759"/>
            <a:ext cx="1904730" cy="1343638"/>
          </a:xfrm>
          <a:prstGeom prst="roundRect">
            <a:avLst/>
          </a:prstGeom>
          <a:solidFill>
            <a:schemeClr val="accent4">
              <a:lumMod val="20000"/>
              <a:lumOff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65" name="Oval 64"/>
          <p:cNvSpPr/>
          <p:nvPr/>
        </p:nvSpPr>
        <p:spPr bwMode="auto">
          <a:xfrm>
            <a:off x="3296352" y="3146915"/>
            <a:ext cx="3717717" cy="2888576"/>
          </a:xfrm>
          <a:prstGeom prst="ellipse">
            <a:avLst/>
          </a:prstGeom>
          <a:no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ctr" defTabSz="950846"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9" name="Rounded Rectangle 58"/>
          <p:cNvSpPr/>
          <p:nvPr/>
        </p:nvSpPr>
        <p:spPr bwMode="auto">
          <a:xfrm>
            <a:off x="2591396" y="3636630"/>
            <a:ext cx="1813958" cy="723468"/>
          </a:xfrm>
          <a:prstGeom prst="roundRect">
            <a:avLst/>
          </a:prstGeom>
          <a:solidFill>
            <a:schemeClr val="bg1">
              <a:lumMod val="85000"/>
            </a:schemeClr>
          </a:solidFill>
          <a:ln w="10795" cap="flat" cmpd="sng" algn="ctr">
            <a:no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0" name="Rounded Rectangle 59"/>
          <p:cNvSpPr/>
          <p:nvPr/>
        </p:nvSpPr>
        <p:spPr bwMode="auto">
          <a:xfrm>
            <a:off x="4197599" y="2785183"/>
            <a:ext cx="1813958" cy="723468"/>
          </a:xfrm>
          <a:prstGeom prst="roundRect">
            <a:avLst/>
          </a:prstGeom>
          <a:solidFill>
            <a:schemeClr val="bg1">
              <a:lumMod val="85000"/>
            </a:schemeClr>
          </a:solidFill>
          <a:ln w="10795" cap="flat" cmpd="sng" algn="ctr">
            <a:no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1" name="Rounded Rectangle 60"/>
          <p:cNvSpPr/>
          <p:nvPr/>
        </p:nvSpPr>
        <p:spPr bwMode="auto">
          <a:xfrm>
            <a:off x="2591396" y="4706291"/>
            <a:ext cx="1813958" cy="723468"/>
          </a:xfrm>
          <a:prstGeom prst="roundRect">
            <a:avLst/>
          </a:prstGeom>
          <a:solidFill>
            <a:schemeClr val="bg1">
              <a:lumMod val="85000"/>
            </a:schemeClr>
          </a:solidFill>
          <a:ln w="10795" cap="flat" cmpd="sng" algn="ctr">
            <a:no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2" name="Rounded Rectangle 61"/>
          <p:cNvSpPr/>
          <p:nvPr/>
        </p:nvSpPr>
        <p:spPr bwMode="auto">
          <a:xfrm>
            <a:off x="5811521" y="3632182"/>
            <a:ext cx="1813958" cy="723468"/>
          </a:xfrm>
          <a:prstGeom prst="roundRect">
            <a:avLst/>
          </a:prstGeom>
          <a:solidFill>
            <a:schemeClr val="bg1">
              <a:lumMod val="85000"/>
            </a:schemeClr>
          </a:solidFill>
          <a:ln w="10795" cap="flat" cmpd="sng" algn="ctr">
            <a:no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3" name="Rounded Rectangle 62"/>
          <p:cNvSpPr/>
          <p:nvPr/>
        </p:nvSpPr>
        <p:spPr bwMode="auto">
          <a:xfrm>
            <a:off x="5800605" y="4671268"/>
            <a:ext cx="1813958" cy="723468"/>
          </a:xfrm>
          <a:prstGeom prst="roundRect">
            <a:avLst/>
          </a:prstGeom>
          <a:solidFill>
            <a:schemeClr val="bg1">
              <a:lumMod val="85000"/>
            </a:schemeClr>
          </a:solidFill>
          <a:ln w="10795" cap="flat" cmpd="sng" algn="ctr">
            <a:no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4" name="Rounded Rectangle 63"/>
          <p:cNvSpPr/>
          <p:nvPr/>
        </p:nvSpPr>
        <p:spPr bwMode="auto">
          <a:xfrm>
            <a:off x="4197599" y="5541678"/>
            <a:ext cx="1813958" cy="723468"/>
          </a:xfrm>
          <a:prstGeom prst="roundRect">
            <a:avLst/>
          </a:prstGeom>
          <a:solidFill>
            <a:schemeClr val="bg1">
              <a:lumMod val="85000"/>
            </a:schemeClr>
          </a:solidFill>
          <a:ln w="10795" cap="flat" cmpd="sng" algn="ctr">
            <a:no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Rectangle 8"/>
          <p:cNvSpPr/>
          <p:nvPr/>
        </p:nvSpPr>
        <p:spPr>
          <a:xfrm>
            <a:off x="404108" y="181571"/>
            <a:ext cx="11420203" cy="646331"/>
          </a:xfrm>
          <a:prstGeom prst="rect">
            <a:avLst/>
          </a:prstGeom>
        </p:spPr>
        <p:txBody>
          <a:bodyPr wrap="square">
            <a:spAutoFit/>
          </a:bodyPr>
          <a:lstStyle/>
          <a:p>
            <a:pPr marL="0" marR="0" lvl="0" indent="0" algn="ctr" defTabSz="932238" rtl="0" eaLnBrk="1" fontAlgn="auto" latinLnBrk="0" hangingPunct="1">
              <a:lnSpc>
                <a:spcPct val="100000"/>
              </a:lnSpc>
              <a:spcBef>
                <a:spcPts val="0"/>
              </a:spcBef>
              <a:spcAft>
                <a:spcPts val="0"/>
              </a:spcAft>
              <a:buClrTx/>
              <a:buSzTx/>
              <a:buFontTx/>
              <a:buNone/>
              <a:tabLst/>
              <a:defRPr/>
            </a:pPr>
            <a:r>
              <a:rPr kumimoji="0" lang="en-US" sz="3600" b="0" i="0" u="none" strike="noStrike" kern="0" cap="none" spc="0" normalizeH="0" baseline="0" noProof="0" dirty="0">
                <a:ln>
                  <a:noFill/>
                </a:ln>
                <a:solidFill>
                  <a:sysClr val="windowText" lastClr="000000"/>
                </a:solidFill>
                <a:effectLst/>
                <a:uLnTx/>
                <a:uFillTx/>
                <a:latin typeface="Segoe UI Light"/>
                <a:ea typeface="+mn-ea"/>
                <a:cs typeface="+mn-cs"/>
              </a:rPr>
              <a:t>Orchestrator’s Cluster managing microservices/containers</a:t>
            </a:r>
          </a:p>
        </p:txBody>
      </p:sp>
      <p:sp>
        <p:nvSpPr>
          <p:cNvPr id="10" name="Rectangle 9"/>
          <p:cNvSpPr/>
          <p:nvPr/>
        </p:nvSpPr>
        <p:spPr>
          <a:xfrm>
            <a:off x="600962" y="1079602"/>
            <a:ext cx="4817392" cy="1200329"/>
          </a:xfrm>
          <a:prstGeom prst="rect">
            <a:avLst/>
          </a:prstGeom>
        </p:spPr>
        <p:txBody>
          <a:bodyPr wrap="square">
            <a:spAutoFit/>
          </a:bodyPr>
          <a:lstStyle/>
          <a:p>
            <a:pPr marL="0" marR="0" lvl="0" indent="0" algn="l" defTabSz="932238" rtl="0" eaLnBrk="1" fontAlgn="auto" latinLnBrk="0" hangingPunct="1">
              <a:lnSpc>
                <a:spcPct val="100000"/>
              </a:lnSpc>
              <a:spcBef>
                <a:spcPts val="0"/>
              </a:spcBef>
              <a:spcAft>
                <a:spcPts val="0"/>
              </a:spcAft>
              <a:buClrTx/>
              <a:buSzTx/>
              <a:buFontTx/>
              <a:buNone/>
              <a:tabLst/>
              <a:defRPr/>
            </a:pPr>
            <a:r>
              <a:rPr kumimoji="0" lang="en-US" sz="1800" b="0" i="1" u="none" strike="noStrike" kern="0" cap="none" spc="0" normalizeH="0" baseline="0" noProof="0" dirty="0">
                <a:ln>
                  <a:noFill/>
                </a:ln>
                <a:solidFill>
                  <a:sysClr val="windowText" lastClr="000000"/>
                </a:solidFill>
                <a:effectLst/>
                <a:uLnTx/>
                <a:uFillTx/>
                <a:latin typeface="Segoe UI"/>
                <a:ea typeface="+mn-ea"/>
                <a:cs typeface="+mn-cs"/>
              </a:rPr>
              <a:t>Clusters provide:</a:t>
            </a:r>
          </a:p>
          <a:p>
            <a:pPr marL="291380" marR="0" lvl="0" indent="-291380" algn="l" defTabSz="932238"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1" u="none" strike="noStrike" kern="0" cap="none" spc="0" normalizeH="0" baseline="0" noProof="0" dirty="0">
                <a:ln>
                  <a:noFill/>
                </a:ln>
                <a:solidFill>
                  <a:sysClr val="windowText" lastClr="000000"/>
                </a:solidFill>
                <a:effectLst/>
                <a:uLnTx/>
                <a:uFillTx/>
                <a:latin typeface="Segoe UI"/>
                <a:ea typeface="+mn-ea"/>
                <a:cs typeface="+mn-cs"/>
              </a:rPr>
              <a:t>High scalability</a:t>
            </a:r>
          </a:p>
          <a:p>
            <a:pPr marL="291380" marR="0" lvl="0" indent="-291380" algn="l" defTabSz="932238"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1" u="none" strike="noStrike" kern="0" cap="none" spc="0" normalizeH="0" baseline="0" noProof="0" dirty="0">
                <a:ln>
                  <a:noFill/>
                </a:ln>
                <a:solidFill>
                  <a:sysClr val="windowText" lastClr="000000"/>
                </a:solidFill>
                <a:effectLst/>
                <a:uLnTx/>
                <a:uFillTx/>
                <a:latin typeface="Segoe UI"/>
                <a:ea typeface="+mn-ea"/>
                <a:cs typeface="+mn-cs"/>
              </a:rPr>
              <a:t>Automatic High Availability and resiliency</a:t>
            </a:r>
          </a:p>
          <a:p>
            <a:pPr marL="291380" marR="0" lvl="0" indent="-291380" algn="l" defTabSz="932238"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1" u="none" strike="noStrike" kern="0" cap="none" spc="0" normalizeH="0" baseline="0" noProof="0" dirty="0">
                <a:ln>
                  <a:noFill/>
                </a:ln>
                <a:solidFill>
                  <a:sysClr val="windowText" lastClr="000000"/>
                </a:solidFill>
                <a:effectLst/>
                <a:uLnTx/>
                <a:uFillTx/>
                <a:latin typeface="Segoe UI"/>
                <a:ea typeface="+mn-ea"/>
                <a:cs typeface="+mn-cs"/>
              </a:rPr>
              <a:t>High services density per host</a:t>
            </a:r>
          </a:p>
        </p:txBody>
      </p:sp>
      <p:pic>
        <p:nvPicPr>
          <p:cNvPr id="143" name="Picture 4" descr="Image result for docker ic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80764" y="4262020"/>
            <a:ext cx="982808" cy="982808"/>
          </a:xfrm>
          <a:prstGeom prst="rect">
            <a:avLst/>
          </a:prstGeom>
          <a:noFill/>
          <a:extLst>
            <a:ext uri="{909E8E84-426E-40DD-AFC4-6F175D3DCCD1}">
              <a14:hiddenFill xmlns:a14="http://schemas.microsoft.com/office/drawing/2010/main">
                <a:solidFill>
                  <a:srgbClr val="FFFFFF"/>
                </a:solidFill>
              </a14:hiddenFill>
            </a:ext>
          </a:extLst>
        </p:spPr>
      </p:pic>
      <p:pic>
        <p:nvPicPr>
          <p:cNvPr id="162" name="Picture 10" descr="Image result for Node.js logo"/>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371647" y="6030013"/>
            <a:ext cx="604942" cy="370999"/>
          </a:xfrm>
          <a:prstGeom prst="rect">
            <a:avLst/>
          </a:prstGeom>
          <a:extLst>
            <a:ext uri="{909E8E84-426E-40DD-AFC4-6F175D3DCCD1}">
              <a14:hiddenFill xmlns:a14="http://schemas.microsoft.com/office/drawing/2010/main">
                <a:solidFill>
                  <a:srgbClr val="FFFFFF"/>
                </a:solidFill>
              </a14:hiddenFill>
            </a:ext>
          </a:extLst>
        </p:spPr>
      </p:pic>
      <p:pic>
        <p:nvPicPr>
          <p:cNvPr id="8" name="Picture 2" descr="Image result for Java logo "/>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064822" y="5921572"/>
            <a:ext cx="308612" cy="566342"/>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p:cNvPicPr>
            <a:picLocks noChangeAspect="1"/>
          </p:cNvPicPr>
          <p:nvPr/>
        </p:nvPicPr>
        <p:blipFill>
          <a:blip r:embed="rId6"/>
          <a:stretch>
            <a:fillRect/>
          </a:stretch>
        </p:blipFill>
        <p:spPr>
          <a:xfrm>
            <a:off x="9593346" y="5974320"/>
            <a:ext cx="729040" cy="510328"/>
          </a:xfrm>
          <a:prstGeom prst="rect">
            <a:avLst/>
          </a:prstGeom>
        </p:spPr>
      </p:pic>
      <p:pic>
        <p:nvPicPr>
          <p:cNvPr id="122" name="Picture 2" descr="Image result for windows icon"/>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037416" y="5232891"/>
            <a:ext cx="535550" cy="53555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Linux logo "/>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0745322" y="5272438"/>
            <a:ext cx="388749" cy="456457"/>
          </a:xfrm>
          <a:prstGeom prst="rect">
            <a:avLst/>
          </a:prstGeom>
          <a:noFill/>
          <a:extLst>
            <a:ext uri="{909E8E84-426E-40DD-AFC4-6F175D3DCCD1}">
              <a14:hiddenFill xmlns:a14="http://schemas.microsoft.com/office/drawing/2010/main">
                <a:solidFill>
                  <a:srgbClr val="FFFFFF"/>
                </a:solidFill>
              </a14:hiddenFill>
            </a:ext>
          </a:extLst>
        </p:spPr>
      </p:pic>
      <p:grpSp>
        <p:nvGrpSpPr>
          <p:cNvPr id="66" name="Group 65"/>
          <p:cNvGrpSpPr/>
          <p:nvPr/>
        </p:nvGrpSpPr>
        <p:grpSpPr>
          <a:xfrm>
            <a:off x="4316844" y="2805320"/>
            <a:ext cx="1254591" cy="685684"/>
            <a:chOff x="4316573" y="2805221"/>
            <a:chExt cx="1254769" cy="685781"/>
          </a:xfrm>
        </p:grpSpPr>
        <p:grpSp>
          <p:nvGrpSpPr>
            <p:cNvPr id="128" name="Group 127"/>
            <p:cNvGrpSpPr/>
            <p:nvPr/>
          </p:nvGrpSpPr>
          <p:grpSpPr>
            <a:xfrm>
              <a:off x="4316573" y="2805221"/>
              <a:ext cx="601248" cy="337049"/>
              <a:chOff x="1601399" y="2288295"/>
              <a:chExt cx="601248" cy="337049"/>
            </a:xfrm>
          </p:grpSpPr>
          <p:grpSp>
            <p:nvGrpSpPr>
              <p:cNvPr id="129" name="Group 128"/>
              <p:cNvGrpSpPr/>
              <p:nvPr/>
            </p:nvGrpSpPr>
            <p:grpSpPr>
              <a:xfrm>
                <a:off x="1601399" y="2288295"/>
                <a:ext cx="601248" cy="337049"/>
                <a:chOff x="3523102" y="1791568"/>
                <a:chExt cx="6746733" cy="3782104"/>
              </a:xfrm>
              <a:solidFill>
                <a:srgbClr val="002060"/>
              </a:solidFill>
            </p:grpSpPr>
            <p:sp>
              <p:nvSpPr>
                <p:cNvPr id="131" name="Rectangle 130"/>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32" name="Freeform 131"/>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46" name="Freeform 145"/>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130" name="Hexagon 129"/>
              <p:cNvSpPr/>
              <p:nvPr/>
            </p:nvSpPr>
            <p:spPr bwMode="auto">
              <a:xfrm>
                <a:off x="1759502" y="2333937"/>
                <a:ext cx="278243" cy="248925"/>
              </a:xfrm>
              <a:prstGeom prst="hexagon">
                <a:avLst/>
              </a:prstGeom>
              <a:solidFill>
                <a:srgbClr val="002060"/>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ysClr val="windowText" lastClr="000000"/>
                  </a:solidFill>
                  <a:effectLst/>
                  <a:uLnTx/>
                  <a:uFillTx/>
                  <a:latin typeface="Segoe UI Light"/>
                  <a:ea typeface="Segoe UI" pitchFamily="34" charset="0"/>
                  <a:cs typeface="Segoe UI" pitchFamily="34" charset="0"/>
                </a:endParaRPr>
              </a:p>
            </p:txBody>
          </p:sp>
        </p:grpSp>
        <p:grpSp>
          <p:nvGrpSpPr>
            <p:cNvPr id="150" name="Group 149"/>
            <p:cNvGrpSpPr/>
            <p:nvPr/>
          </p:nvGrpSpPr>
          <p:grpSpPr>
            <a:xfrm>
              <a:off x="4966685" y="2805221"/>
              <a:ext cx="601248" cy="337049"/>
              <a:chOff x="2886562" y="2288295"/>
              <a:chExt cx="601248" cy="337049"/>
            </a:xfrm>
          </p:grpSpPr>
          <p:grpSp>
            <p:nvGrpSpPr>
              <p:cNvPr id="151" name="Group 150"/>
              <p:cNvGrpSpPr/>
              <p:nvPr/>
            </p:nvGrpSpPr>
            <p:grpSpPr>
              <a:xfrm>
                <a:off x="2886562" y="2288295"/>
                <a:ext cx="601248" cy="337049"/>
                <a:chOff x="3523102" y="1791568"/>
                <a:chExt cx="6746733" cy="3782104"/>
              </a:xfrm>
              <a:solidFill>
                <a:srgbClr val="7030A0"/>
              </a:solidFill>
            </p:grpSpPr>
            <p:sp>
              <p:nvSpPr>
                <p:cNvPr id="155" name="Rectangle 154"/>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56" name="Freeform 155"/>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57" name="Freeform 156"/>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154" name="Hexagon 153"/>
              <p:cNvSpPr/>
              <p:nvPr/>
            </p:nvSpPr>
            <p:spPr bwMode="auto">
              <a:xfrm>
                <a:off x="3051589" y="2333937"/>
                <a:ext cx="278243" cy="248925"/>
              </a:xfrm>
              <a:prstGeom prst="hexagon">
                <a:avLst/>
              </a:prstGeom>
              <a:solidFill>
                <a:srgbClr val="7030A0"/>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ysClr val="windowText" lastClr="000000"/>
                  </a:solidFill>
                  <a:effectLst/>
                  <a:uLnTx/>
                  <a:uFillTx/>
                  <a:latin typeface="Segoe UI Light"/>
                  <a:ea typeface="Segoe UI" pitchFamily="34" charset="0"/>
                  <a:cs typeface="Segoe UI" pitchFamily="34" charset="0"/>
                </a:endParaRPr>
              </a:p>
            </p:txBody>
          </p:sp>
        </p:grpSp>
        <p:grpSp>
          <p:nvGrpSpPr>
            <p:cNvPr id="160" name="Group 159"/>
            <p:cNvGrpSpPr/>
            <p:nvPr/>
          </p:nvGrpSpPr>
          <p:grpSpPr>
            <a:xfrm>
              <a:off x="4316582" y="3153953"/>
              <a:ext cx="601248" cy="337049"/>
              <a:chOff x="2240670" y="2657736"/>
              <a:chExt cx="601248" cy="337049"/>
            </a:xfrm>
          </p:grpSpPr>
          <p:grpSp>
            <p:nvGrpSpPr>
              <p:cNvPr id="163" name="Group 162"/>
              <p:cNvGrpSpPr/>
              <p:nvPr/>
            </p:nvGrpSpPr>
            <p:grpSpPr>
              <a:xfrm>
                <a:off x="2240670" y="2657736"/>
                <a:ext cx="601248" cy="337049"/>
                <a:chOff x="3523102" y="1791568"/>
                <a:chExt cx="6746733" cy="3782104"/>
              </a:xfrm>
              <a:solidFill>
                <a:srgbClr val="FFC000"/>
              </a:solidFill>
            </p:grpSpPr>
            <p:sp>
              <p:nvSpPr>
                <p:cNvPr id="165" name="Rectangle 164"/>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66" name="Freeform 165"/>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67" name="Freeform 166"/>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164" name="Hexagon 163"/>
              <p:cNvSpPr/>
              <p:nvPr/>
            </p:nvSpPr>
            <p:spPr bwMode="auto">
              <a:xfrm>
                <a:off x="2398893" y="2701796"/>
                <a:ext cx="278243" cy="248925"/>
              </a:xfrm>
              <a:prstGeom prst="hexagon">
                <a:avLst/>
              </a:prstGeom>
              <a:solidFill>
                <a:srgbClr val="FFC000"/>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ysClr val="windowText" lastClr="000000"/>
                  </a:solidFill>
                  <a:effectLst/>
                  <a:uLnTx/>
                  <a:uFillTx/>
                  <a:latin typeface="Segoe UI Light"/>
                  <a:ea typeface="Segoe UI" pitchFamily="34" charset="0"/>
                  <a:cs typeface="Segoe UI" pitchFamily="34" charset="0"/>
                </a:endParaRPr>
              </a:p>
            </p:txBody>
          </p:sp>
        </p:grpSp>
        <p:grpSp>
          <p:nvGrpSpPr>
            <p:cNvPr id="168" name="Group 167"/>
            <p:cNvGrpSpPr/>
            <p:nvPr/>
          </p:nvGrpSpPr>
          <p:grpSpPr>
            <a:xfrm>
              <a:off x="4970094" y="3153953"/>
              <a:ext cx="601248" cy="337049"/>
              <a:chOff x="1596268" y="2657736"/>
              <a:chExt cx="601248" cy="337049"/>
            </a:xfrm>
          </p:grpSpPr>
          <p:grpSp>
            <p:nvGrpSpPr>
              <p:cNvPr id="169" name="Group 168"/>
              <p:cNvGrpSpPr/>
              <p:nvPr/>
            </p:nvGrpSpPr>
            <p:grpSpPr>
              <a:xfrm>
                <a:off x="1596268" y="2657736"/>
                <a:ext cx="601248" cy="337049"/>
                <a:chOff x="3523102" y="1791568"/>
                <a:chExt cx="6746733" cy="3782104"/>
              </a:xfrm>
              <a:solidFill>
                <a:srgbClr val="00B050"/>
              </a:solidFill>
            </p:grpSpPr>
            <p:sp>
              <p:nvSpPr>
                <p:cNvPr id="171" name="Rectangle 170"/>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72" name="Freeform 171"/>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73" name="Freeform 172"/>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170" name="Hexagon 169"/>
              <p:cNvSpPr/>
              <p:nvPr/>
            </p:nvSpPr>
            <p:spPr bwMode="auto">
              <a:xfrm>
                <a:off x="1752996" y="2701797"/>
                <a:ext cx="278243" cy="248925"/>
              </a:xfrm>
              <a:prstGeom prst="hexagon">
                <a:avLst/>
              </a:prstGeom>
              <a:solidFill>
                <a:srgbClr val="92D050"/>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ysClr val="windowText" lastClr="000000"/>
                  </a:solidFill>
                  <a:effectLst/>
                  <a:uLnTx/>
                  <a:uFillTx/>
                  <a:latin typeface="Segoe UI Light"/>
                  <a:ea typeface="Segoe UI" pitchFamily="34" charset="0"/>
                  <a:cs typeface="Segoe UI" pitchFamily="34" charset="0"/>
                </a:endParaRPr>
              </a:p>
            </p:txBody>
          </p:sp>
        </p:grpSp>
      </p:grpSp>
      <p:grpSp>
        <p:nvGrpSpPr>
          <p:cNvPr id="71" name="Group 70"/>
          <p:cNvGrpSpPr/>
          <p:nvPr/>
        </p:nvGrpSpPr>
        <p:grpSpPr>
          <a:xfrm>
            <a:off x="5920743" y="3649736"/>
            <a:ext cx="1262925" cy="696253"/>
            <a:chOff x="5920701" y="3649757"/>
            <a:chExt cx="1263104" cy="696352"/>
          </a:xfrm>
        </p:grpSpPr>
        <p:grpSp>
          <p:nvGrpSpPr>
            <p:cNvPr id="174" name="Group 173"/>
            <p:cNvGrpSpPr/>
            <p:nvPr/>
          </p:nvGrpSpPr>
          <p:grpSpPr>
            <a:xfrm>
              <a:off x="5924671" y="3655788"/>
              <a:ext cx="601248" cy="337049"/>
              <a:chOff x="1601399" y="2288295"/>
              <a:chExt cx="601248" cy="337049"/>
            </a:xfrm>
          </p:grpSpPr>
          <p:grpSp>
            <p:nvGrpSpPr>
              <p:cNvPr id="175" name="Group 174"/>
              <p:cNvGrpSpPr/>
              <p:nvPr/>
            </p:nvGrpSpPr>
            <p:grpSpPr>
              <a:xfrm>
                <a:off x="1601399" y="2288295"/>
                <a:ext cx="601248" cy="337049"/>
                <a:chOff x="3523102" y="1791568"/>
                <a:chExt cx="6746733" cy="3782104"/>
              </a:xfrm>
              <a:solidFill>
                <a:srgbClr val="002060"/>
              </a:solidFill>
            </p:grpSpPr>
            <p:sp>
              <p:nvSpPr>
                <p:cNvPr id="177" name="Rectangle 176"/>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78" name="Freeform 177"/>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79" name="Freeform 178"/>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176" name="Hexagon 175"/>
              <p:cNvSpPr/>
              <p:nvPr/>
            </p:nvSpPr>
            <p:spPr bwMode="auto">
              <a:xfrm>
                <a:off x="1759502" y="2333937"/>
                <a:ext cx="278243" cy="248925"/>
              </a:xfrm>
              <a:prstGeom prst="hexagon">
                <a:avLst/>
              </a:prstGeom>
              <a:solidFill>
                <a:srgbClr val="002060"/>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ysClr val="windowText" lastClr="000000"/>
                  </a:solidFill>
                  <a:effectLst/>
                  <a:uLnTx/>
                  <a:uFillTx/>
                  <a:latin typeface="Segoe UI Light"/>
                  <a:ea typeface="Segoe UI" pitchFamily="34" charset="0"/>
                  <a:cs typeface="Segoe UI" pitchFamily="34" charset="0"/>
                </a:endParaRPr>
              </a:p>
            </p:txBody>
          </p:sp>
        </p:grpSp>
        <p:grpSp>
          <p:nvGrpSpPr>
            <p:cNvPr id="180" name="Group 179"/>
            <p:cNvGrpSpPr/>
            <p:nvPr/>
          </p:nvGrpSpPr>
          <p:grpSpPr>
            <a:xfrm>
              <a:off x="5920701" y="4009060"/>
              <a:ext cx="601248" cy="337049"/>
              <a:chOff x="2886562" y="2288295"/>
              <a:chExt cx="601248" cy="337049"/>
            </a:xfrm>
          </p:grpSpPr>
          <p:grpSp>
            <p:nvGrpSpPr>
              <p:cNvPr id="181" name="Group 180"/>
              <p:cNvGrpSpPr/>
              <p:nvPr/>
            </p:nvGrpSpPr>
            <p:grpSpPr>
              <a:xfrm>
                <a:off x="2886562" y="2288295"/>
                <a:ext cx="601248" cy="337049"/>
                <a:chOff x="3523102" y="1791568"/>
                <a:chExt cx="6746733" cy="3782104"/>
              </a:xfrm>
              <a:solidFill>
                <a:srgbClr val="7030A0"/>
              </a:solidFill>
            </p:grpSpPr>
            <p:sp>
              <p:nvSpPr>
                <p:cNvPr id="183" name="Rectangle 182"/>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84" name="Freeform 183"/>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85" name="Freeform 184"/>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182" name="Hexagon 181"/>
              <p:cNvSpPr/>
              <p:nvPr/>
            </p:nvSpPr>
            <p:spPr bwMode="auto">
              <a:xfrm>
                <a:off x="3051589" y="2333937"/>
                <a:ext cx="278243" cy="248925"/>
              </a:xfrm>
              <a:prstGeom prst="hexagon">
                <a:avLst/>
              </a:prstGeom>
              <a:solidFill>
                <a:srgbClr val="7030A0"/>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ysClr val="windowText" lastClr="000000"/>
                  </a:solidFill>
                  <a:effectLst/>
                  <a:uLnTx/>
                  <a:uFillTx/>
                  <a:latin typeface="Segoe UI Light"/>
                  <a:ea typeface="Segoe UI" pitchFamily="34" charset="0"/>
                  <a:cs typeface="Segoe UI" pitchFamily="34" charset="0"/>
                </a:endParaRPr>
              </a:p>
            </p:txBody>
          </p:sp>
        </p:grpSp>
        <p:grpSp>
          <p:nvGrpSpPr>
            <p:cNvPr id="186" name="Group 185"/>
            <p:cNvGrpSpPr/>
            <p:nvPr/>
          </p:nvGrpSpPr>
          <p:grpSpPr>
            <a:xfrm>
              <a:off x="6582557" y="3649757"/>
              <a:ext cx="601248" cy="337049"/>
              <a:chOff x="2240670" y="2657736"/>
              <a:chExt cx="601248" cy="337049"/>
            </a:xfrm>
          </p:grpSpPr>
          <p:grpSp>
            <p:nvGrpSpPr>
              <p:cNvPr id="187" name="Group 186"/>
              <p:cNvGrpSpPr/>
              <p:nvPr/>
            </p:nvGrpSpPr>
            <p:grpSpPr>
              <a:xfrm>
                <a:off x="2240670" y="2657736"/>
                <a:ext cx="601248" cy="337049"/>
                <a:chOff x="3523102" y="1791568"/>
                <a:chExt cx="6746733" cy="3782104"/>
              </a:xfrm>
              <a:solidFill>
                <a:srgbClr val="FFC000"/>
              </a:solidFill>
            </p:grpSpPr>
            <p:sp>
              <p:nvSpPr>
                <p:cNvPr id="189" name="Rectangle 188"/>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90" name="Freeform 189"/>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91" name="Freeform 190"/>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188" name="Hexagon 187"/>
              <p:cNvSpPr/>
              <p:nvPr/>
            </p:nvSpPr>
            <p:spPr bwMode="auto">
              <a:xfrm>
                <a:off x="2398893" y="2701796"/>
                <a:ext cx="278243" cy="248925"/>
              </a:xfrm>
              <a:prstGeom prst="hexagon">
                <a:avLst/>
              </a:prstGeom>
              <a:solidFill>
                <a:srgbClr val="FFC000"/>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ysClr val="windowText" lastClr="000000"/>
                  </a:solidFill>
                  <a:effectLst/>
                  <a:uLnTx/>
                  <a:uFillTx/>
                  <a:latin typeface="Segoe UI Light"/>
                  <a:ea typeface="Segoe UI" pitchFamily="34" charset="0"/>
                  <a:cs typeface="Segoe UI" pitchFamily="34" charset="0"/>
                </a:endParaRPr>
              </a:p>
            </p:txBody>
          </p:sp>
        </p:grpSp>
        <p:grpSp>
          <p:nvGrpSpPr>
            <p:cNvPr id="192" name="Group 191"/>
            <p:cNvGrpSpPr/>
            <p:nvPr/>
          </p:nvGrpSpPr>
          <p:grpSpPr>
            <a:xfrm>
              <a:off x="6578192" y="4004520"/>
              <a:ext cx="601248" cy="337049"/>
              <a:chOff x="1596268" y="2657736"/>
              <a:chExt cx="601248" cy="337049"/>
            </a:xfrm>
          </p:grpSpPr>
          <p:grpSp>
            <p:nvGrpSpPr>
              <p:cNvPr id="193" name="Group 192"/>
              <p:cNvGrpSpPr/>
              <p:nvPr/>
            </p:nvGrpSpPr>
            <p:grpSpPr>
              <a:xfrm>
                <a:off x="1596268" y="2657736"/>
                <a:ext cx="601248" cy="337049"/>
                <a:chOff x="3523102" y="1791568"/>
                <a:chExt cx="6746733" cy="3782104"/>
              </a:xfrm>
              <a:solidFill>
                <a:srgbClr val="00B050"/>
              </a:solidFill>
            </p:grpSpPr>
            <p:sp>
              <p:nvSpPr>
                <p:cNvPr id="195" name="Rectangle 194"/>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96" name="Freeform 195"/>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97" name="Freeform 196"/>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194" name="Hexagon 193"/>
              <p:cNvSpPr/>
              <p:nvPr/>
            </p:nvSpPr>
            <p:spPr bwMode="auto">
              <a:xfrm>
                <a:off x="1752996" y="2701797"/>
                <a:ext cx="278243" cy="248925"/>
              </a:xfrm>
              <a:prstGeom prst="hexagon">
                <a:avLst/>
              </a:prstGeom>
              <a:solidFill>
                <a:srgbClr val="92D050"/>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ysClr val="windowText" lastClr="000000"/>
                  </a:solidFill>
                  <a:effectLst/>
                  <a:uLnTx/>
                  <a:uFillTx/>
                  <a:latin typeface="Segoe UI Light"/>
                  <a:ea typeface="Segoe UI" pitchFamily="34" charset="0"/>
                  <a:cs typeface="Segoe UI" pitchFamily="34" charset="0"/>
                </a:endParaRPr>
              </a:p>
            </p:txBody>
          </p:sp>
        </p:grpSp>
      </p:grpSp>
      <p:grpSp>
        <p:nvGrpSpPr>
          <p:cNvPr id="70" name="Group 69"/>
          <p:cNvGrpSpPr/>
          <p:nvPr/>
        </p:nvGrpSpPr>
        <p:grpSpPr>
          <a:xfrm>
            <a:off x="5916827" y="4687814"/>
            <a:ext cx="1254591" cy="685684"/>
            <a:chOff x="5916784" y="4687983"/>
            <a:chExt cx="1254769" cy="685781"/>
          </a:xfrm>
        </p:grpSpPr>
        <p:grpSp>
          <p:nvGrpSpPr>
            <p:cNvPr id="198" name="Group 197"/>
            <p:cNvGrpSpPr/>
            <p:nvPr/>
          </p:nvGrpSpPr>
          <p:grpSpPr>
            <a:xfrm>
              <a:off x="5916784" y="4687983"/>
              <a:ext cx="601248" cy="337049"/>
              <a:chOff x="1601399" y="2288295"/>
              <a:chExt cx="601248" cy="337049"/>
            </a:xfrm>
          </p:grpSpPr>
          <p:grpSp>
            <p:nvGrpSpPr>
              <p:cNvPr id="199" name="Group 198"/>
              <p:cNvGrpSpPr/>
              <p:nvPr/>
            </p:nvGrpSpPr>
            <p:grpSpPr>
              <a:xfrm>
                <a:off x="1601399" y="2288295"/>
                <a:ext cx="601248" cy="337049"/>
                <a:chOff x="3523102" y="1791568"/>
                <a:chExt cx="6746733" cy="3782104"/>
              </a:xfrm>
              <a:solidFill>
                <a:srgbClr val="002060"/>
              </a:solidFill>
            </p:grpSpPr>
            <p:sp>
              <p:nvSpPr>
                <p:cNvPr id="201" name="Rectangle 200"/>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02" name="Freeform 201"/>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03" name="Freeform 202"/>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200" name="Hexagon 199"/>
              <p:cNvSpPr/>
              <p:nvPr/>
            </p:nvSpPr>
            <p:spPr bwMode="auto">
              <a:xfrm>
                <a:off x="1759502" y="2333937"/>
                <a:ext cx="278243" cy="248925"/>
              </a:xfrm>
              <a:prstGeom prst="hexagon">
                <a:avLst/>
              </a:prstGeom>
              <a:solidFill>
                <a:srgbClr val="002060"/>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ysClr val="windowText" lastClr="000000"/>
                  </a:solidFill>
                  <a:effectLst/>
                  <a:uLnTx/>
                  <a:uFillTx/>
                  <a:latin typeface="Segoe UI Light"/>
                  <a:ea typeface="Segoe UI" pitchFamily="34" charset="0"/>
                  <a:cs typeface="Segoe UI" pitchFamily="34" charset="0"/>
                </a:endParaRPr>
              </a:p>
            </p:txBody>
          </p:sp>
        </p:grpSp>
        <p:grpSp>
          <p:nvGrpSpPr>
            <p:cNvPr id="204" name="Group 203"/>
            <p:cNvGrpSpPr/>
            <p:nvPr/>
          </p:nvGrpSpPr>
          <p:grpSpPr>
            <a:xfrm>
              <a:off x="6566896" y="4687983"/>
              <a:ext cx="601248" cy="337049"/>
              <a:chOff x="2886562" y="2288295"/>
              <a:chExt cx="601248" cy="337049"/>
            </a:xfrm>
          </p:grpSpPr>
          <p:grpSp>
            <p:nvGrpSpPr>
              <p:cNvPr id="205" name="Group 204"/>
              <p:cNvGrpSpPr/>
              <p:nvPr/>
            </p:nvGrpSpPr>
            <p:grpSpPr>
              <a:xfrm>
                <a:off x="2886562" y="2288295"/>
                <a:ext cx="601248" cy="337049"/>
                <a:chOff x="3523102" y="1791568"/>
                <a:chExt cx="6746733" cy="3782104"/>
              </a:xfrm>
              <a:solidFill>
                <a:srgbClr val="7030A0"/>
              </a:solidFill>
            </p:grpSpPr>
            <p:sp>
              <p:nvSpPr>
                <p:cNvPr id="207" name="Rectangle 206"/>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08" name="Freeform 207"/>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09" name="Freeform 208"/>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206" name="Hexagon 205"/>
              <p:cNvSpPr/>
              <p:nvPr/>
            </p:nvSpPr>
            <p:spPr bwMode="auto">
              <a:xfrm>
                <a:off x="3051589" y="2333937"/>
                <a:ext cx="278243" cy="248925"/>
              </a:xfrm>
              <a:prstGeom prst="hexagon">
                <a:avLst/>
              </a:prstGeom>
              <a:solidFill>
                <a:srgbClr val="7030A0"/>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ysClr val="windowText" lastClr="000000"/>
                  </a:solidFill>
                  <a:effectLst/>
                  <a:uLnTx/>
                  <a:uFillTx/>
                  <a:latin typeface="Segoe UI Light"/>
                  <a:ea typeface="Segoe UI" pitchFamily="34" charset="0"/>
                  <a:cs typeface="Segoe UI" pitchFamily="34" charset="0"/>
                </a:endParaRPr>
              </a:p>
            </p:txBody>
          </p:sp>
        </p:grpSp>
        <p:grpSp>
          <p:nvGrpSpPr>
            <p:cNvPr id="210" name="Group 209"/>
            <p:cNvGrpSpPr/>
            <p:nvPr/>
          </p:nvGrpSpPr>
          <p:grpSpPr>
            <a:xfrm>
              <a:off x="5916793" y="5036715"/>
              <a:ext cx="601248" cy="337049"/>
              <a:chOff x="2240670" y="2657736"/>
              <a:chExt cx="601248" cy="337049"/>
            </a:xfrm>
          </p:grpSpPr>
          <p:grpSp>
            <p:nvGrpSpPr>
              <p:cNvPr id="211" name="Group 210"/>
              <p:cNvGrpSpPr/>
              <p:nvPr/>
            </p:nvGrpSpPr>
            <p:grpSpPr>
              <a:xfrm>
                <a:off x="2240670" y="2657736"/>
                <a:ext cx="601248" cy="337049"/>
                <a:chOff x="3523102" y="1791568"/>
                <a:chExt cx="6746733" cy="3782104"/>
              </a:xfrm>
              <a:solidFill>
                <a:srgbClr val="FFC000"/>
              </a:solidFill>
            </p:grpSpPr>
            <p:sp>
              <p:nvSpPr>
                <p:cNvPr id="213" name="Rectangle 212"/>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14" name="Freeform 213"/>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15" name="Freeform 214"/>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212" name="Hexagon 211"/>
              <p:cNvSpPr/>
              <p:nvPr/>
            </p:nvSpPr>
            <p:spPr bwMode="auto">
              <a:xfrm>
                <a:off x="2398893" y="2701796"/>
                <a:ext cx="278243" cy="248925"/>
              </a:xfrm>
              <a:prstGeom prst="hexagon">
                <a:avLst/>
              </a:prstGeom>
              <a:solidFill>
                <a:srgbClr val="FFC000"/>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ysClr val="windowText" lastClr="000000"/>
                  </a:solidFill>
                  <a:effectLst/>
                  <a:uLnTx/>
                  <a:uFillTx/>
                  <a:latin typeface="Segoe UI Light"/>
                  <a:ea typeface="Segoe UI" pitchFamily="34" charset="0"/>
                  <a:cs typeface="Segoe UI" pitchFamily="34" charset="0"/>
                </a:endParaRPr>
              </a:p>
            </p:txBody>
          </p:sp>
        </p:grpSp>
        <p:grpSp>
          <p:nvGrpSpPr>
            <p:cNvPr id="216" name="Group 215"/>
            <p:cNvGrpSpPr/>
            <p:nvPr/>
          </p:nvGrpSpPr>
          <p:grpSpPr>
            <a:xfrm>
              <a:off x="6570305" y="5036715"/>
              <a:ext cx="601248" cy="337049"/>
              <a:chOff x="1596268" y="2657736"/>
              <a:chExt cx="601248" cy="337049"/>
            </a:xfrm>
          </p:grpSpPr>
          <p:grpSp>
            <p:nvGrpSpPr>
              <p:cNvPr id="217" name="Group 216"/>
              <p:cNvGrpSpPr/>
              <p:nvPr/>
            </p:nvGrpSpPr>
            <p:grpSpPr>
              <a:xfrm>
                <a:off x="1596268" y="2657736"/>
                <a:ext cx="601248" cy="337049"/>
                <a:chOff x="3523102" y="1791568"/>
                <a:chExt cx="6746733" cy="3782104"/>
              </a:xfrm>
              <a:solidFill>
                <a:srgbClr val="00B050"/>
              </a:solidFill>
            </p:grpSpPr>
            <p:sp>
              <p:nvSpPr>
                <p:cNvPr id="219" name="Rectangle 218"/>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20" name="Freeform 219"/>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21" name="Freeform 220"/>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218" name="Hexagon 217"/>
              <p:cNvSpPr/>
              <p:nvPr/>
            </p:nvSpPr>
            <p:spPr bwMode="auto">
              <a:xfrm>
                <a:off x="1752996" y="2701797"/>
                <a:ext cx="278243" cy="248925"/>
              </a:xfrm>
              <a:prstGeom prst="hexagon">
                <a:avLst/>
              </a:prstGeom>
              <a:solidFill>
                <a:srgbClr val="92D050"/>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ysClr val="windowText" lastClr="000000"/>
                  </a:solidFill>
                  <a:effectLst/>
                  <a:uLnTx/>
                  <a:uFillTx/>
                  <a:latin typeface="Segoe UI Light"/>
                  <a:ea typeface="Segoe UI" pitchFamily="34" charset="0"/>
                  <a:cs typeface="Segoe UI" pitchFamily="34" charset="0"/>
                </a:endParaRPr>
              </a:p>
            </p:txBody>
          </p:sp>
        </p:grpSp>
      </p:grpSp>
      <p:grpSp>
        <p:nvGrpSpPr>
          <p:cNvPr id="67" name="Group 66"/>
          <p:cNvGrpSpPr/>
          <p:nvPr/>
        </p:nvGrpSpPr>
        <p:grpSpPr>
          <a:xfrm>
            <a:off x="2704978" y="3656360"/>
            <a:ext cx="1244514" cy="692063"/>
            <a:chOff x="2704478" y="3656382"/>
            <a:chExt cx="1244691" cy="692161"/>
          </a:xfrm>
        </p:grpSpPr>
        <p:grpSp>
          <p:nvGrpSpPr>
            <p:cNvPr id="252" name="Group 251"/>
            <p:cNvGrpSpPr/>
            <p:nvPr/>
          </p:nvGrpSpPr>
          <p:grpSpPr>
            <a:xfrm>
              <a:off x="2711483" y="3656382"/>
              <a:ext cx="601248" cy="337049"/>
              <a:chOff x="2886562" y="2288295"/>
              <a:chExt cx="601248" cy="337049"/>
            </a:xfrm>
          </p:grpSpPr>
          <p:grpSp>
            <p:nvGrpSpPr>
              <p:cNvPr id="253" name="Group 252"/>
              <p:cNvGrpSpPr/>
              <p:nvPr/>
            </p:nvGrpSpPr>
            <p:grpSpPr>
              <a:xfrm>
                <a:off x="2886562" y="2288295"/>
                <a:ext cx="601248" cy="337049"/>
                <a:chOff x="3523102" y="1791568"/>
                <a:chExt cx="6746733" cy="3782104"/>
              </a:xfrm>
              <a:solidFill>
                <a:srgbClr val="7030A0"/>
              </a:solidFill>
            </p:grpSpPr>
            <p:sp>
              <p:nvSpPr>
                <p:cNvPr id="255" name="Rectangle 254"/>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56" name="Freeform 255"/>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57" name="Freeform 256"/>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254" name="Hexagon 253"/>
              <p:cNvSpPr/>
              <p:nvPr/>
            </p:nvSpPr>
            <p:spPr bwMode="auto">
              <a:xfrm>
                <a:off x="3051589" y="2333937"/>
                <a:ext cx="278243" cy="248925"/>
              </a:xfrm>
              <a:prstGeom prst="hexagon">
                <a:avLst/>
              </a:prstGeom>
              <a:solidFill>
                <a:srgbClr val="7030A0"/>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ysClr val="windowText" lastClr="000000"/>
                  </a:solidFill>
                  <a:effectLst/>
                  <a:uLnTx/>
                  <a:uFillTx/>
                  <a:latin typeface="Segoe UI Light"/>
                  <a:ea typeface="Segoe UI" pitchFamily="34" charset="0"/>
                  <a:cs typeface="Segoe UI" pitchFamily="34" charset="0"/>
                </a:endParaRPr>
              </a:p>
            </p:txBody>
          </p:sp>
        </p:grpSp>
        <p:grpSp>
          <p:nvGrpSpPr>
            <p:cNvPr id="282" name="Group 281"/>
            <p:cNvGrpSpPr/>
            <p:nvPr/>
          </p:nvGrpSpPr>
          <p:grpSpPr>
            <a:xfrm>
              <a:off x="2704478" y="4008867"/>
              <a:ext cx="601248" cy="337049"/>
              <a:chOff x="2240670" y="2657736"/>
              <a:chExt cx="601248" cy="337049"/>
            </a:xfrm>
          </p:grpSpPr>
          <p:grpSp>
            <p:nvGrpSpPr>
              <p:cNvPr id="283" name="Group 282"/>
              <p:cNvGrpSpPr/>
              <p:nvPr/>
            </p:nvGrpSpPr>
            <p:grpSpPr>
              <a:xfrm>
                <a:off x="2240670" y="2657736"/>
                <a:ext cx="601248" cy="337049"/>
                <a:chOff x="3523102" y="1791568"/>
                <a:chExt cx="6746733" cy="3782104"/>
              </a:xfrm>
              <a:solidFill>
                <a:srgbClr val="FFC000"/>
              </a:solidFill>
            </p:grpSpPr>
            <p:sp>
              <p:nvSpPr>
                <p:cNvPr id="285" name="Rectangle 284"/>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86" name="Freeform 285"/>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87" name="Freeform 286"/>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284" name="Hexagon 283"/>
              <p:cNvSpPr/>
              <p:nvPr/>
            </p:nvSpPr>
            <p:spPr bwMode="auto">
              <a:xfrm>
                <a:off x="2398893" y="2701796"/>
                <a:ext cx="278243" cy="248925"/>
              </a:xfrm>
              <a:prstGeom prst="hexagon">
                <a:avLst/>
              </a:prstGeom>
              <a:solidFill>
                <a:srgbClr val="FFC000"/>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ysClr val="windowText" lastClr="000000"/>
                  </a:solidFill>
                  <a:effectLst/>
                  <a:uLnTx/>
                  <a:uFillTx/>
                  <a:latin typeface="Segoe UI Light"/>
                  <a:ea typeface="Segoe UI" pitchFamily="34" charset="0"/>
                  <a:cs typeface="Segoe UI" pitchFamily="34" charset="0"/>
                </a:endParaRPr>
              </a:p>
            </p:txBody>
          </p:sp>
        </p:grpSp>
        <p:grpSp>
          <p:nvGrpSpPr>
            <p:cNvPr id="288" name="Group 287"/>
            <p:cNvGrpSpPr/>
            <p:nvPr/>
          </p:nvGrpSpPr>
          <p:grpSpPr>
            <a:xfrm>
              <a:off x="3347921" y="3660280"/>
              <a:ext cx="601248" cy="337049"/>
              <a:chOff x="1596268" y="2657736"/>
              <a:chExt cx="601248" cy="337049"/>
            </a:xfrm>
          </p:grpSpPr>
          <p:grpSp>
            <p:nvGrpSpPr>
              <p:cNvPr id="289" name="Group 288"/>
              <p:cNvGrpSpPr/>
              <p:nvPr/>
            </p:nvGrpSpPr>
            <p:grpSpPr>
              <a:xfrm>
                <a:off x="1596268" y="2657736"/>
                <a:ext cx="601248" cy="337049"/>
                <a:chOff x="3523102" y="1791568"/>
                <a:chExt cx="6746733" cy="3782104"/>
              </a:xfrm>
              <a:solidFill>
                <a:srgbClr val="00B050"/>
              </a:solidFill>
            </p:grpSpPr>
            <p:sp>
              <p:nvSpPr>
                <p:cNvPr id="291" name="Rectangle 290"/>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92" name="Freeform 291"/>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93" name="Freeform 292"/>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290" name="Hexagon 289"/>
              <p:cNvSpPr/>
              <p:nvPr/>
            </p:nvSpPr>
            <p:spPr bwMode="auto">
              <a:xfrm>
                <a:off x="1752996" y="2701797"/>
                <a:ext cx="278243" cy="248925"/>
              </a:xfrm>
              <a:prstGeom prst="hexagon">
                <a:avLst/>
              </a:prstGeom>
              <a:solidFill>
                <a:srgbClr val="92D050"/>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ysClr val="windowText" lastClr="000000"/>
                  </a:solidFill>
                  <a:effectLst/>
                  <a:uLnTx/>
                  <a:uFillTx/>
                  <a:latin typeface="Segoe UI Light"/>
                  <a:ea typeface="Segoe UI" pitchFamily="34" charset="0"/>
                  <a:cs typeface="Segoe UI" pitchFamily="34" charset="0"/>
                </a:endParaRPr>
              </a:p>
            </p:txBody>
          </p:sp>
        </p:grpSp>
        <p:grpSp>
          <p:nvGrpSpPr>
            <p:cNvPr id="294" name="Group 293"/>
            <p:cNvGrpSpPr/>
            <p:nvPr/>
          </p:nvGrpSpPr>
          <p:grpSpPr>
            <a:xfrm>
              <a:off x="3344923" y="4011494"/>
              <a:ext cx="601248" cy="337049"/>
              <a:chOff x="1601399" y="2288295"/>
              <a:chExt cx="601248" cy="337049"/>
            </a:xfrm>
          </p:grpSpPr>
          <p:grpSp>
            <p:nvGrpSpPr>
              <p:cNvPr id="295" name="Group 294"/>
              <p:cNvGrpSpPr/>
              <p:nvPr/>
            </p:nvGrpSpPr>
            <p:grpSpPr>
              <a:xfrm>
                <a:off x="1601399" y="2288295"/>
                <a:ext cx="601248" cy="337049"/>
                <a:chOff x="3523102" y="1791568"/>
                <a:chExt cx="6746733" cy="3782104"/>
              </a:xfrm>
              <a:solidFill>
                <a:srgbClr val="002060"/>
              </a:solidFill>
            </p:grpSpPr>
            <p:sp>
              <p:nvSpPr>
                <p:cNvPr id="297" name="Rectangle 296"/>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98" name="Freeform 297"/>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99" name="Freeform 298"/>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296" name="Hexagon 295"/>
              <p:cNvSpPr/>
              <p:nvPr/>
            </p:nvSpPr>
            <p:spPr bwMode="auto">
              <a:xfrm>
                <a:off x="1759502" y="2333937"/>
                <a:ext cx="278243" cy="248925"/>
              </a:xfrm>
              <a:prstGeom prst="hexagon">
                <a:avLst/>
              </a:prstGeom>
              <a:solidFill>
                <a:srgbClr val="002060"/>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ysClr val="windowText" lastClr="000000"/>
                  </a:solidFill>
                  <a:effectLst/>
                  <a:uLnTx/>
                  <a:uFillTx/>
                  <a:latin typeface="Segoe UI Light"/>
                  <a:ea typeface="Segoe UI" pitchFamily="34" charset="0"/>
                  <a:cs typeface="Segoe UI" pitchFamily="34" charset="0"/>
                </a:endParaRPr>
              </a:p>
            </p:txBody>
          </p:sp>
        </p:grpSp>
      </p:grpSp>
      <p:grpSp>
        <p:nvGrpSpPr>
          <p:cNvPr id="69" name="Group 68"/>
          <p:cNvGrpSpPr/>
          <p:nvPr/>
        </p:nvGrpSpPr>
        <p:grpSpPr>
          <a:xfrm>
            <a:off x="4290570" y="5553581"/>
            <a:ext cx="1260011" cy="694533"/>
            <a:chOff x="4290296" y="5553872"/>
            <a:chExt cx="1260190" cy="694632"/>
          </a:xfrm>
        </p:grpSpPr>
        <p:grpSp>
          <p:nvGrpSpPr>
            <p:cNvPr id="228" name="Group 227"/>
            <p:cNvGrpSpPr/>
            <p:nvPr/>
          </p:nvGrpSpPr>
          <p:grpSpPr>
            <a:xfrm>
              <a:off x="4290296" y="5554695"/>
              <a:ext cx="601248" cy="337049"/>
              <a:chOff x="2886562" y="2288295"/>
              <a:chExt cx="601248" cy="337049"/>
            </a:xfrm>
          </p:grpSpPr>
          <p:grpSp>
            <p:nvGrpSpPr>
              <p:cNvPr id="229" name="Group 228"/>
              <p:cNvGrpSpPr/>
              <p:nvPr/>
            </p:nvGrpSpPr>
            <p:grpSpPr>
              <a:xfrm>
                <a:off x="2886562" y="2288295"/>
                <a:ext cx="601248" cy="337049"/>
                <a:chOff x="3523102" y="1791568"/>
                <a:chExt cx="6746733" cy="3782104"/>
              </a:xfrm>
              <a:solidFill>
                <a:srgbClr val="7030A0"/>
              </a:solidFill>
            </p:grpSpPr>
            <p:sp>
              <p:nvSpPr>
                <p:cNvPr id="231" name="Rectangle 230"/>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32" name="Freeform 231"/>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33" name="Freeform 232"/>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230" name="Hexagon 229"/>
              <p:cNvSpPr/>
              <p:nvPr/>
            </p:nvSpPr>
            <p:spPr bwMode="auto">
              <a:xfrm>
                <a:off x="3051589" y="2333937"/>
                <a:ext cx="278243" cy="248925"/>
              </a:xfrm>
              <a:prstGeom prst="hexagon">
                <a:avLst/>
              </a:prstGeom>
              <a:solidFill>
                <a:srgbClr val="7030A0"/>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ysClr val="windowText" lastClr="000000"/>
                  </a:solidFill>
                  <a:effectLst/>
                  <a:uLnTx/>
                  <a:uFillTx/>
                  <a:latin typeface="Segoe UI Light"/>
                  <a:ea typeface="Segoe UI" pitchFamily="34" charset="0"/>
                  <a:cs typeface="Segoe UI" pitchFamily="34" charset="0"/>
                </a:endParaRPr>
              </a:p>
            </p:txBody>
          </p:sp>
        </p:grpSp>
        <p:grpSp>
          <p:nvGrpSpPr>
            <p:cNvPr id="234" name="Group 233"/>
            <p:cNvGrpSpPr/>
            <p:nvPr/>
          </p:nvGrpSpPr>
          <p:grpSpPr>
            <a:xfrm>
              <a:off x="4295726" y="5911455"/>
              <a:ext cx="601248" cy="337049"/>
              <a:chOff x="2240670" y="2657736"/>
              <a:chExt cx="601248" cy="337049"/>
            </a:xfrm>
          </p:grpSpPr>
          <p:grpSp>
            <p:nvGrpSpPr>
              <p:cNvPr id="235" name="Group 234"/>
              <p:cNvGrpSpPr/>
              <p:nvPr/>
            </p:nvGrpSpPr>
            <p:grpSpPr>
              <a:xfrm>
                <a:off x="2240670" y="2657736"/>
                <a:ext cx="601248" cy="337049"/>
                <a:chOff x="3523102" y="1791568"/>
                <a:chExt cx="6746733" cy="3782104"/>
              </a:xfrm>
              <a:solidFill>
                <a:srgbClr val="FFC000"/>
              </a:solidFill>
            </p:grpSpPr>
            <p:sp>
              <p:nvSpPr>
                <p:cNvPr id="237" name="Rectangle 236"/>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38" name="Freeform 237"/>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39" name="Freeform 238"/>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236" name="Hexagon 235"/>
              <p:cNvSpPr/>
              <p:nvPr/>
            </p:nvSpPr>
            <p:spPr bwMode="auto">
              <a:xfrm>
                <a:off x="2398893" y="2701796"/>
                <a:ext cx="278243" cy="248925"/>
              </a:xfrm>
              <a:prstGeom prst="hexagon">
                <a:avLst/>
              </a:prstGeom>
              <a:solidFill>
                <a:srgbClr val="FFC000"/>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ysClr val="windowText" lastClr="000000"/>
                  </a:solidFill>
                  <a:effectLst/>
                  <a:uLnTx/>
                  <a:uFillTx/>
                  <a:latin typeface="Segoe UI Light"/>
                  <a:ea typeface="Segoe UI" pitchFamily="34" charset="0"/>
                  <a:cs typeface="Segoe UI" pitchFamily="34" charset="0"/>
                </a:endParaRPr>
              </a:p>
            </p:txBody>
          </p:sp>
        </p:grpSp>
        <p:grpSp>
          <p:nvGrpSpPr>
            <p:cNvPr id="240" name="Group 239"/>
            <p:cNvGrpSpPr/>
            <p:nvPr/>
          </p:nvGrpSpPr>
          <p:grpSpPr>
            <a:xfrm>
              <a:off x="4949238" y="5911455"/>
              <a:ext cx="601248" cy="337049"/>
              <a:chOff x="1596268" y="2657736"/>
              <a:chExt cx="601248" cy="337049"/>
            </a:xfrm>
          </p:grpSpPr>
          <p:grpSp>
            <p:nvGrpSpPr>
              <p:cNvPr id="241" name="Group 240"/>
              <p:cNvGrpSpPr/>
              <p:nvPr/>
            </p:nvGrpSpPr>
            <p:grpSpPr>
              <a:xfrm>
                <a:off x="1596268" y="2657736"/>
                <a:ext cx="601248" cy="337049"/>
                <a:chOff x="3523102" y="1791568"/>
                <a:chExt cx="6746733" cy="3782104"/>
              </a:xfrm>
              <a:solidFill>
                <a:srgbClr val="00B050"/>
              </a:solidFill>
            </p:grpSpPr>
            <p:sp>
              <p:nvSpPr>
                <p:cNvPr id="243" name="Rectangle 242"/>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44" name="Freeform 243"/>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45" name="Freeform 244"/>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242" name="Hexagon 241"/>
              <p:cNvSpPr/>
              <p:nvPr/>
            </p:nvSpPr>
            <p:spPr bwMode="auto">
              <a:xfrm>
                <a:off x="1752996" y="2701797"/>
                <a:ext cx="278243" cy="248925"/>
              </a:xfrm>
              <a:prstGeom prst="hexagon">
                <a:avLst/>
              </a:prstGeom>
              <a:solidFill>
                <a:srgbClr val="92D050"/>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ysClr val="windowText" lastClr="000000"/>
                  </a:solidFill>
                  <a:effectLst/>
                  <a:uLnTx/>
                  <a:uFillTx/>
                  <a:latin typeface="Segoe UI Light"/>
                  <a:ea typeface="Segoe UI" pitchFamily="34" charset="0"/>
                  <a:cs typeface="Segoe UI" pitchFamily="34" charset="0"/>
                </a:endParaRPr>
              </a:p>
            </p:txBody>
          </p:sp>
        </p:grpSp>
        <p:grpSp>
          <p:nvGrpSpPr>
            <p:cNvPr id="300" name="Group 299"/>
            <p:cNvGrpSpPr/>
            <p:nvPr/>
          </p:nvGrpSpPr>
          <p:grpSpPr>
            <a:xfrm>
              <a:off x="4946351" y="5553872"/>
              <a:ext cx="601248" cy="337049"/>
              <a:chOff x="1601399" y="2288295"/>
              <a:chExt cx="601248" cy="337049"/>
            </a:xfrm>
          </p:grpSpPr>
          <p:grpSp>
            <p:nvGrpSpPr>
              <p:cNvPr id="301" name="Group 300"/>
              <p:cNvGrpSpPr/>
              <p:nvPr/>
            </p:nvGrpSpPr>
            <p:grpSpPr>
              <a:xfrm>
                <a:off x="1601399" y="2288295"/>
                <a:ext cx="601248" cy="337049"/>
                <a:chOff x="3523102" y="1791568"/>
                <a:chExt cx="6746733" cy="3782104"/>
              </a:xfrm>
              <a:solidFill>
                <a:srgbClr val="002060"/>
              </a:solidFill>
            </p:grpSpPr>
            <p:sp>
              <p:nvSpPr>
                <p:cNvPr id="303" name="Rectangle 302"/>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04" name="Freeform 303"/>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05" name="Freeform 304"/>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302" name="Hexagon 301"/>
              <p:cNvSpPr/>
              <p:nvPr/>
            </p:nvSpPr>
            <p:spPr bwMode="auto">
              <a:xfrm>
                <a:off x="1759502" y="2333937"/>
                <a:ext cx="278243" cy="248925"/>
              </a:xfrm>
              <a:prstGeom prst="hexagon">
                <a:avLst/>
              </a:prstGeom>
              <a:solidFill>
                <a:srgbClr val="002060"/>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ysClr val="windowText" lastClr="000000"/>
                  </a:solidFill>
                  <a:effectLst/>
                  <a:uLnTx/>
                  <a:uFillTx/>
                  <a:latin typeface="Segoe UI Light"/>
                  <a:ea typeface="Segoe UI" pitchFamily="34" charset="0"/>
                  <a:cs typeface="Segoe UI" pitchFamily="34" charset="0"/>
                </a:endParaRPr>
              </a:p>
            </p:txBody>
          </p:sp>
        </p:grpSp>
      </p:grpSp>
      <p:grpSp>
        <p:nvGrpSpPr>
          <p:cNvPr id="68" name="Group 67"/>
          <p:cNvGrpSpPr/>
          <p:nvPr/>
        </p:nvGrpSpPr>
        <p:grpSpPr>
          <a:xfrm>
            <a:off x="2695859" y="4721310"/>
            <a:ext cx="1253665" cy="692199"/>
            <a:chOff x="2695358" y="4721483"/>
            <a:chExt cx="1253843" cy="692297"/>
          </a:xfrm>
        </p:grpSpPr>
        <p:grpSp>
          <p:nvGrpSpPr>
            <p:cNvPr id="258" name="Group 257"/>
            <p:cNvGrpSpPr/>
            <p:nvPr/>
          </p:nvGrpSpPr>
          <p:grpSpPr>
            <a:xfrm>
              <a:off x="2701658" y="4721483"/>
              <a:ext cx="601248" cy="337049"/>
              <a:chOff x="2240670" y="2657736"/>
              <a:chExt cx="601248" cy="337049"/>
            </a:xfrm>
          </p:grpSpPr>
          <p:grpSp>
            <p:nvGrpSpPr>
              <p:cNvPr id="259" name="Group 258"/>
              <p:cNvGrpSpPr/>
              <p:nvPr/>
            </p:nvGrpSpPr>
            <p:grpSpPr>
              <a:xfrm>
                <a:off x="2240670" y="2657736"/>
                <a:ext cx="601248" cy="337049"/>
                <a:chOff x="3523102" y="1791568"/>
                <a:chExt cx="6746733" cy="3782104"/>
              </a:xfrm>
              <a:solidFill>
                <a:srgbClr val="FFC000"/>
              </a:solidFill>
            </p:grpSpPr>
            <p:sp>
              <p:nvSpPr>
                <p:cNvPr id="261" name="Rectangle 260"/>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62" name="Freeform 261"/>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63" name="Freeform 262"/>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260" name="Hexagon 259"/>
              <p:cNvSpPr/>
              <p:nvPr/>
            </p:nvSpPr>
            <p:spPr bwMode="auto">
              <a:xfrm>
                <a:off x="2398893" y="2701796"/>
                <a:ext cx="278243" cy="248925"/>
              </a:xfrm>
              <a:prstGeom prst="hexagon">
                <a:avLst/>
              </a:prstGeom>
              <a:solidFill>
                <a:srgbClr val="FFC000"/>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ysClr val="windowText" lastClr="000000"/>
                  </a:solidFill>
                  <a:effectLst/>
                  <a:uLnTx/>
                  <a:uFillTx/>
                  <a:latin typeface="Segoe UI Light"/>
                  <a:ea typeface="Segoe UI" pitchFamily="34" charset="0"/>
                  <a:cs typeface="Segoe UI" pitchFamily="34" charset="0"/>
                </a:endParaRPr>
              </a:p>
            </p:txBody>
          </p:sp>
        </p:grpSp>
        <p:grpSp>
          <p:nvGrpSpPr>
            <p:cNvPr id="264" name="Group 263"/>
            <p:cNvGrpSpPr/>
            <p:nvPr/>
          </p:nvGrpSpPr>
          <p:grpSpPr>
            <a:xfrm>
              <a:off x="2695358" y="5076731"/>
              <a:ext cx="601248" cy="337049"/>
              <a:chOff x="1596268" y="2657736"/>
              <a:chExt cx="601248" cy="337049"/>
            </a:xfrm>
          </p:grpSpPr>
          <p:grpSp>
            <p:nvGrpSpPr>
              <p:cNvPr id="265" name="Group 264"/>
              <p:cNvGrpSpPr/>
              <p:nvPr/>
            </p:nvGrpSpPr>
            <p:grpSpPr>
              <a:xfrm>
                <a:off x="1596268" y="2657736"/>
                <a:ext cx="601248" cy="337049"/>
                <a:chOff x="3523102" y="1791568"/>
                <a:chExt cx="6746733" cy="3782104"/>
              </a:xfrm>
              <a:solidFill>
                <a:srgbClr val="00B050"/>
              </a:solidFill>
            </p:grpSpPr>
            <p:sp>
              <p:nvSpPr>
                <p:cNvPr id="267" name="Rectangle 266"/>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68" name="Freeform 267"/>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69" name="Freeform 268"/>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266" name="Hexagon 265"/>
              <p:cNvSpPr/>
              <p:nvPr/>
            </p:nvSpPr>
            <p:spPr bwMode="auto">
              <a:xfrm>
                <a:off x="1752996" y="2701797"/>
                <a:ext cx="278243" cy="248925"/>
              </a:xfrm>
              <a:prstGeom prst="hexagon">
                <a:avLst/>
              </a:prstGeom>
              <a:solidFill>
                <a:srgbClr val="92D050"/>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ysClr val="windowText" lastClr="000000"/>
                  </a:solidFill>
                  <a:effectLst/>
                  <a:uLnTx/>
                  <a:uFillTx/>
                  <a:latin typeface="Segoe UI Light"/>
                  <a:ea typeface="Segoe UI" pitchFamily="34" charset="0"/>
                  <a:cs typeface="Segoe UI" pitchFamily="34" charset="0"/>
                </a:endParaRPr>
              </a:p>
            </p:txBody>
          </p:sp>
        </p:grpSp>
        <p:grpSp>
          <p:nvGrpSpPr>
            <p:cNvPr id="276" name="Group 275"/>
            <p:cNvGrpSpPr/>
            <p:nvPr/>
          </p:nvGrpSpPr>
          <p:grpSpPr>
            <a:xfrm>
              <a:off x="3347953" y="4728091"/>
              <a:ext cx="601248" cy="337049"/>
              <a:chOff x="2886562" y="2288295"/>
              <a:chExt cx="601248" cy="337049"/>
            </a:xfrm>
          </p:grpSpPr>
          <p:grpSp>
            <p:nvGrpSpPr>
              <p:cNvPr id="277" name="Group 276"/>
              <p:cNvGrpSpPr/>
              <p:nvPr/>
            </p:nvGrpSpPr>
            <p:grpSpPr>
              <a:xfrm>
                <a:off x="2886562" y="2288295"/>
                <a:ext cx="601248" cy="337049"/>
                <a:chOff x="3523102" y="1791568"/>
                <a:chExt cx="6746733" cy="3782104"/>
              </a:xfrm>
              <a:solidFill>
                <a:srgbClr val="7030A0"/>
              </a:solidFill>
            </p:grpSpPr>
            <p:sp>
              <p:nvSpPr>
                <p:cNvPr id="279" name="Rectangle 278"/>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80" name="Freeform 279"/>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81" name="Freeform 280"/>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278" name="Hexagon 277"/>
              <p:cNvSpPr/>
              <p:nvPr/>
            </p:nvSpPr>
            <p:spPr bwMode="auto">
              <a:xfrm>
                <a:off x="3051589" y="2333937"/>
                <a:ext cx="278243" cy="248925"/>
              </a:xfrm>
              <a:prstGeom prst="hexagon">
                <a:avLst/>
              </a:prstGeom>
              <a:solidFill>
                <a:srgbClr val="7030A0"/>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ysClr val="windowText" lastClr="000000"/>
                  </a:solidFill>
                  <a:effectLst/>
                  <a:uLnTx/>
                  <a:uFillTx/>
                  <a:latin typeface="Segoe UI Light"/>
                  <a:ea typeface="Segoe UI" pitchFamily="34" charset="0"/>
                  <a:cs typeface="Segoe UI" pitchFamily="34" charset="0"/>
                </a:endParaRPr>
              </a:p>
            </p:txBody>
          </p:sp>
        </p:grpSp>
        <p:grpSp>
          <p:nvGrpSpPr>
            <p:cNvPr id="306" name="Group 305"/>
            <p:cNvGrpSpPr/>
            <p:nvPr/>
          </p:nvGrpSpPr>
          <p:grpSpPr>
            <a:xfrm>
              <a:off x="3344923" y="5076729"/>
              <a:ext cx="601248" cy="337049"/>
              <a:chOff x="1601399" y="2288295"/>
              <a:chExt cx="601248" cy="337049"/>
            </a:xfrm>
          </p:grpSpPr>
          <p:grpSp>
            <p:nvGrpSpPr>
              <p:cNvPr id="307" name="Group 306"/>
              <p:cNvGrpSpPr/>
              <p:nvPr/>
            </p:nvGrpSpPr>
            <p:grpSpPr>
              <a:xfrm>
                <a:off x="1601399" y="2288295"/>
                <a:ext cx="601248" cy="337049"/>
                <a:chOff x="3523102" y="1791568"/>
                <a:chExt cx="6746733" cy="3782104"/>
              </a:xfrm>
              <a:solidFill>
                <a:srgbClr val="002060"/>
              </a:solidFill>
            </p:grpSpPr>
            <p:sp>
              <p:nvSpPr>
                <p:cNvPr id="309" name="Rectangle 308"/>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10" name="Freeform 309"/>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11" name="Freeform 310"/>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308" name="Hexagon 307"/>
              <p:cNvSpPr/>
              <p:nvPr/>
            </p:nvSpPr>
            <p:spPr bwMode="auto">
              <a:xfrm>
                <a:off x="1759502" y="2333937"/>
                <a:ext cx="278243" cy="248925"/>
              </a:xfrm>
              <a:prstGeom prst="hexagon">
                <a:avLst/>
              </a:prstGeom>
              <a:solidFill>
                <a:srgbClr val="002060"/>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ysClr val="windowText" lastClr="000000"/>
                  </a:solidFill>
                  <a:effectLst/>
                  <a:uLnTx/>
                  <a:uFillTx/>
                  <a:latin typeface="Segoe UI Light"/>
                  <a:ea typeface="Segoe UI" pitchFamily="34" charset="0"/>
                  <a:cs typeface="Segoe UI" pitchFamily="34" charset="0"/>
                </a:endParaRPr>
              </a:p>
            </p:txBody>
          </p:sp>
        </p:grpSp>
      </p:grpSp>
      <p:grpSp>
        <p:nvGrpSpPr>
          <p:cNvPr id="51" name="Group 50"/>
          <p:cNvGrpSpPr/>
          <p:nvPr/>
        </p:nvGrpSpPr>
        <p:grpSpPr>
          <a:xfrm>
            <a:off x="4209416" y="3789276"/>
            <a:ext cx="430345" cy="430345"/>
            <a:chOff x="4209130" y="3789317"/>
            <a:chExt cx="430406" cy="430406"/>
          </a:xfrm>
        </p:grpSpPr>
        <p:sp>
          <p:nvSpPr>
            <p:cNvPr id="49" name="Rectangle 48"/>
            <p:cNvSpPr/>
            <p:nvPr/>
          </p:nvSpPr>
          <p:spPr bwMode="auto">
            <a:xfrm>
              <a:off x="4239875" y="3837244"/>
              <a:ext cx="378162" cy="269618"/>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pic>
          <p:nvPicPr>
            <p:cNvPr id="312" name="Picture 311"/>
            <p:cNvPicPr>
              <a:picLocks noChangeAspect="1"/>
            </p:cNvPicPr>
            <p:nvPr/>
          </p:nvPicPr>
          <p:blipFill>
            <a:blip r:embed="rId9"/>
            <a:stretch>
              <a:fillRect/>
            </a:stretch>
          </p:blipFill>
          <p:spPr>
            <a:xfrm>
              <a:off x="4209130" y="3789317"/>
              <a:ext cx="430406" cy="430406"/>
            </a:xfrm>
            <a:prstGeom prst="rect">
              <a:avLst/>
            </a:prstGeom>
          </p:spPr>
        </p:pic>
      </p:grpSp>
      <p:grpSp>
        <p:nvGrpSpPr>
          <p:cNvPr id="313" name="Group 312"/>
          <p:cNvGrpSpPr/>
          <p:nvPr/>
        </p:nvGrpSpPr>
        <p:grpSpPr>
          <a:xfrm>
            <a:off x="4199928" y="4849812"/>
            <a:ext cx="430345" cy="430345"/>
            <a:chOff x="4209130" y="3789317"/>
            <a:chExt cx="430406" cy="430406"/>
          </a:xfrm>
        </p:grpSpPr>
        <p:sp>
          <p:nvSpPr>
            <p:cNvPr id="314" name="Rectangle 313"/>
            <p:cNvSpPr/>
            <p:nvPr/>
          </p:nvSpPr>
          <p:spPr bwMode="auto">
            <a:xfrm>
              <a:off x="4239875" y="3837244"/>
              <a:ext cx="378162" cy="269618"/>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pic>
          <p:nvPicPr>
            <p:cNvPr id="315" name="Picture 314"/>
            <p:cNvPicPr>
              <a:picLocks noChangeAspect="1"/>
            </p:cNvPicPr>
            <p:nvPr/>
          </p:nvPicPr>
          <p:blipFill>
            <a:blip r:embed="rId9"/>
            <a:stretch>
              <a:fillRect/>
            </a:stretch>
          </p:blipFill>
          <p:spPr>
            <a:xfrm>
              <a:off x="4209130" y="3789317"/>
              <a:ext cx="430406" cy="430406"/>
            </a:xfrm>
            <a:prstGeom prst="rect">
              <a:avLst/>
            </a:prstGeom>
          </p:spPr>
        </p:pic>
      </p:grpSp>
      <p:grpSp>
        <p:nvGrpSpPr>
          <p:cNvPr id="316" name="Group 315"/>
          <p:cNvGrpSpPr/>
          <p:nvPr/>
        </p:nvGrpSpPr>
        <p:grpSpPr>
          <a:xfrm>
            <a:off x="5811288" y="5695560"/>
            <a:ext cx="430345" cy="430345"/>
            <a:chOff x="4209130" y="3789317"/>
            <a:chExt cx="430406" cy="430406"/>
          </a:xfrm>
        </p:grpSpPr>
        <p:sp>
          <p:nvSpPr>
            <p:cNvPr id="317" name="Rectangle 316"/>
            <p:cNvSpPr/>
            <p:nvPr/>
          </p:nvSpPr>
          <p:spPr bwMode="auto">
            <a:xfrm>
              <a:off x="4239875" y="3837244"/>
              <a:ext cx="378162" cy="269618"/>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pic>
          <p:nvPicPr>
            <p:cNvPr id="318" name="Picture 317"/>
            <p:cNvPicPr>
              <a:picLocks noChangeAspect="1"/>
            </p:cNvPicPr>
            <p:nvPr/>
          </p:nvPicPr>
          <p:blipFill>
            <a:blip r:embed="rId9"/>
            <a:stretch>
              <a:fillRect/>
            </a:stretch>
          </p:blipFill>
          <p:spPr>
            <a:xfrm>
              <a:off x="4209130" y="3789317"/>
              <a:ext cx="430406" cy="430406"/>
            </a:xfrm>
            <a:prstGeom prst="rect">
              <a:avLst/>
            </a:prstGeom>
          </p:spPr>
        </p:pic>
      </p:grpSp>
      <p:grpSp>
        <p:nvGrpSpPr>
          <p:cNvPr id="319" name="Group 318"/>
          <p:cNvGrpSpPr/>
          <p:nvPr/>
        </p:nvGrpSpPr>
        <p:grpSpPr>
          <a:xfrm>
            <a:off x="7399469" y="4802546"/>
            <a:ext cx="430345" cy="430345"/>
            <a:chOff x="4209130" y="3789317"/>
            <a:chExt cx="430406" cy="430406"/>
          </a:xfrm>
        </p:grpSpPr>
        <p:sp>
          <p:nvSpPr>
            <p:cNvPr id="320" name="Rectangle 319"/>
            <p:cNvSpPr/>
            <p:nvPr/>
          </p:nvSpPr>
          <p:spPr bwMode="auto">
            <a:xfrm>
              <a:off x="4239875" y="3837244"/>
              <a:ext cx="378162" cy="269618"/>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pic>
          <p:nvPicPr>
            <p:cNvPr id="321" name="Picture 320"/>
            <p:cNvPicPr>
              <a:picLocks noChangeAspect="1"/>
            </p:cNvPicPr>
            <p:nvPr/>
          </p:nvPicPr>
          <p:blipFill>
            <a:blip r:embed="rId9"/>
            <a:stretch>
              <a:fillRect/>
            </a:stretch>
          </p:blipFill>
          <p:spPr>
            <a:xfrm>
              <a:off x="4209130" y="3789317"/>
              <a:ext cx="430406" cy="430406"/>
            </a:xfrm>
            <a:prstGeom prst="rect">
              <a:avLst/>
            </a:prstGeom>
          </p:spPr>
        </p:pic>
      </p:grpSp>
      <p:grpSp>
        <p:nvGrpSpPr>
          <p:cNvPr id="322" name="Group 321"/>
          <p:cNvGrpSpPr/>
          <p:nvPr/>
        </p:nvGrpSpPr>
        <p:grpSpPr>
          <a:xfrm>
            <a:off x="7423326" y="3771564"/>
            <a:ext cx="430345" cy="430345"/>
            <a:chOff x="4209130" y="3789317"/>
            <a:chExt cx="430406" cy="430406"/>
          </a:xfrm>
        </p:grpSpPr>
        <p:sp>
          <p:nvSpPr>
            <p:cNvPr id="323" name="Rectangle 322"/>
            <p:cNvSpPr/>
            <p:nvPr/>
          </p:nvSpPr>
          <p:spPr bwMode="auto">
            <a:xfrm>
              <a:off x="4239875" y="3837244"/>
              <a:ext cx="378162" cy="269618"/>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pic>
          <p:nvPicPr>
            <p:cNvPr id="324" name="Picture 323"/>
            <p:cNvPicPr>
              <a:picLocks noChangeAspect="1"/>
            </p:cNvPicPr>
            <p:nvPr/>
          </p:nvPicPr>
          <p:blipFill>
            <a:blip r:embed="rId9"/>
            <a:stretch>
              <a:fillRect/>
            </a:stretch>
          </p:blipFill>
          <p:spPr>
            <a:xfrm>
              <a:off x="4209130" y="3789317"/>
              <a:ext cx="430406" cy="430406"/>
            </a:xfrm>
            <a:prstGeom prst="rect">
              <a:avLst/>
            </a:prstGeom>
          </p:spPr>
        </p:pic>
      </p:grpSp>
      <p:grpSp>
        <p:nvGrpSpPr>
          <p:cNvPr id="325" name="Group 324"/>
          <p:cNvGrpSpPr/>
          <p:nvPr/>
        </p:nvGrpSpPr>
        <p:grpSpPr>
          <a:xfrm>
            <a:off x="5790980" y="2914539"/>
            <a:ext cx="430345" cy="430345"/>
            <a:chOff x="4209130" y="3789317"/>
            <a:chExt cx="430406" cy="430406"/>
          </a:xfrm>
        </p:grpSpPr>
        <p:sp>
          <p:nvSpPr>
            <p:cNvPr id="326" name="Rectangle 325"/>
            <p:cNvSpPr/>
            <p:nvPr/>
          </p:nvSpPr>
          <p:spPr bwMode="auto">
            <a:xfrm>
              <a:off x="4239875" y="3837244"/>
              <a:ext cx="378162" cy="269618"/>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pic>
          <p:nvPicPr>
            <p:cNvPr id="327" name="Picture 326"/>
            <p:cNvPicPr>
              <a:picLocks noChangeAspect="1"/>
            </p:cNvPicPr>
            <p:nvPr/>
          </p:nvPicPr>
          <p:blipFill>
            <a:blip r:embed="rId9"/>
            <a:stretch>
              <a:fillRect/>
            </a:stretch>
          </p:blipFill>
          <p:spPr>
            <a:xfrm>
              <a:off x="4209130" y="3789317"/>
              <a:ext cx="430406" cy="430406"/>
            </a:xfrm>
            <a:prstGeom prst="rect">
              <a:avLst/>
            </a:prstGeom>
          </p:spPr>
        </p:pic>
      </p:grpSp>
      <p:grpSp>
        <p:nvGrpSpPr>
          <p:cNvPr id="48" name="Group 47"/>
          <p:cNvGrpSpPr/>
          <p:nvPr/>
        </p:nvGrpSpPr>
        <p:grpSpPr>
          <a:xfrm>
            <a:off x="9339373" y="2814296"/>
            <a:ext cx="2521366" cy="1373429"/>
            <a:chOff x="9339373" y="2814296"/>
            <a:chExt cx="2521366" cy="1373429"/>
          </a:xfrm>
        </p:grpSpPr>
        <p:grpSp>
          <p:nvGrpSpPr>
            <p:cNvPr id="133" name="Group 132"/>
            <p:cNvGrpSpPr/>
            <p:nvPr/>
          </p:nvGrpSpPr>
          <p:grpSpPr>
            <a:xfrm>
              <a:off x="9908512" y="3441897"/>
              <a:ext cx="601163" cy="337001"/>
              <a:chOff x="10393630" y="3075193"/>
              <a:chExt cx="601248" cy="337049"/>
            </a:xfrm>
          </p:grpSpPr>
          <p:sp>
            <p:nvSpPr>
              <p:cNvPr id="119" name="Rectangle 118"/>
              <p:cNvSpPr/>
              <p:nvPr/>
            </p:nvSpPr>
            <p:spPr>
              <a:xfrm>
                <a:off x="10414487" y="3106995"/>
                <a:ext cx="559535" cy="273446"/>
              </a:xfrm>
              <a:prstGeom prst="rect">
                <a:avLst/>
              </a:prstGeom>
              <a:no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20" name="Freeform 119"/>
              <p:cNvSpPr/>
              <p:nvPr/>
            </p:nvSpPr>
            <p:spPr>
              <a:xfrm>
                <a:off x="10393630" y="3075193"/>
                <a:ext cx="49362" cy="337049"/>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21" name="Freeform 120"/>
              <p:cNvSpPr/>
              <p:nvPr/>
            </p:nvSpPr>
            <p:spPr>
              <a:xfrm flipH="1">
                <a:off x="10945516" y="3075193"/>
                <a:ext cx="49362" cy="337049"/>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grpSp>
          <p:nvGrpSpPr>
            <p:cNvPr id="123" name="Group 122"/>
            <p:cNvGrpSpPr/>
            <p:nvPr/>
          </p:nvGrpSpPr>
          <p:grpSpPr>
            <a:xfrm>
              <a:off x="10607320" y="3442663"/>
              <a:ext cx="601163" cy="337001"/>
              <a:chOff x="3523102" y="1791568"/>
              <a:chExt cx="6746733" cy="3782104"/>
            </a:xfrm>
            <a:solidFill>
              <a:schemeClr val="tx1">
                <a:lumMod val="50000"/>
              </a:schemeClr>
            </a:solidFill>
          </p:grpSpPr>
          <p:sp>
            <p:nvSpPr>
              <p:cNvPr id="125" name="Rectangle 124"/>
              <p:cNvSpPr/>
              <p:nvPr/>
            </p:nvSpPr>
            <p:spPr>
              <a:xfrm>
                <a:off x="3757139" y="2148421"/>
                <a:ext cx="6278658" cy="3068399"/>
              </a:xfrm>
              <a:prstGeom prst="rect">
                <a:avLst/>
              </a:prstGeom>
              <a:no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26" name="Freeform 125"/>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27" name="Freeform 126"/>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134" name="Rectangle 133"/>
            <p:cNvSpPr/>
            <p:nvPr/>
          </p:nvSpPr>
          <p:spPr>
            <a:xfrm>
              <a:off x="9339373" y="2814296"/>
              <a:ext cx="2521366" cy="376684"/>
            </a:xfrm>
            <a:prstGeom prst="rect">
              <a:avLst/>
            </a:prstGeom>
          </p:spPr>
          <p:txBody>
            <a:bodyPr wrap="none">
              <a:spAutoFit/>
            </a:bodyPr>
            <a:lstStyle/>
            <a:p>
              <a:pPr marL="0" marR="0" lvl="0" indent="0" algn="l" defTabSz="914224"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Segoe UI"/>
                  <a:ea typeface="+mn-ea"/>
                  <a:cs typeface="+mn-cs"/>
                </a:rPr>
                <a:t>Official Docker Images</a:t>
              </a:r>
            </a:p>
          </p:txBody>
        </p:sp>
        <p:grpSp>
          <p:nvGrpSpPr>
            <p:cNvPr id="135" name="Group 134"/>
            <p:cNvGrpSpPr/>
            <p:nvPr/>
          </p:nvGrpSpPr>
          <p:grpSpPr>
            <a:xfrm>
              <a:off x="9908512" y="3849958"/>
              <a:ext cx="601163" cy="337001"/>
              <a:chOff x="10393630" y="3075193"/>
              <a:chExt cx="601248" cy="337049"/>
            </a:xfrm>
          </p:grpSpPr>
          <p:sp>
            <p:nvSpPr>
              <p:cNvPr id="136" name="Rectangle 135"/>
              <p:cNvSpPr/>
              <p:nvPr/>
            </p:nvSpPr>
            <p:spPr>
              <a:xfrm>
                <a:off x="10414487" y="3106995"/>
                <a:ext cx="559535" cy="273446"/>
              </a:xfrm>
              <a:prstGeom prst="rect">
                <a:avLst/>
              </a:prstGeom>
              <a:no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37" name="Freeform 136"/>
              <p:cNvSpPr/>
              <p:nvPr/>
            </p:nvSpPr>
            <p:spPr>
              <a:xfrm>
                <a:off x="10393630" y="3075193"/>
                <a:ext cx="49362" cy="337049"/>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38" name="Freeform 137"/>
              <p:cNvSpPr/>
              <p:nvPr/>
            </p:nvSpPr>
            <p:spPr>
              <a:xfrm flipH="1">
                <a:off x="10945516" y="3075193"/>
                <a:ext cx="49362" cy="337049"/>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grpSp>
          <p:nvGrpSpPr>
            <p:cNvPr id="139" name="Group 138"/>
            <p:cNvGrpSpPr/>
            <p:nvPr/>
          </p:nvGrpSpPr>
          <p:grpSpPr>
            <a:xfrm>
              <a:off x="10607320" y="3850724"/>
              <a:ext cx="601163" cy="337001"/>
              <a:chOff x="3523102" y="1791568"/>
              <a:chExt cx="6746733" cy="3782104"/>
            </a:xfrm>
            <a:solidFill>
              <a:schemeClr val="tx1">
                <a:lumMod val="50000"/>
              </a:schemeClr>
            </a:solidFill>
          </p:grpSpPr>
          <p:sp>
            <p:nvSpPr>
              <p:cNvPr id="140" name="Rectangle 139"/>
              <p:cNvSpPr/>
              <p:nvPr/>
            </p:nvSpPr>
            <p:spPr>
              <a:xfrm>
                <a:off x="3757139" y="2148421"/>
                <a:ext cx="6278658" cy="3068399"/>
              </a:xfrm>
              <a:prstGeom prst="rect">
                <a:avLst/>
              </a:prstGeom>
              <a:no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41" name="Freeform 140"/>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42" name="Freeform 141"/>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pic>
          <p:nvPicPr>
            <p:cNvPr id="147" name="Picture 4" descr="Related image"/>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20457" r="22687"/>
            <a:stretch/>
          </p:blipFill>
          <p:spPr bwMode="auto">
            <a:xfrm>
              <a:off x="9971181" y="3499402"/>
              <a:ext cx="227726" cy="226386"/>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windows icon"/>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0202917" y="3468973"/>
              <a:ext cx="282081" cy="282081"/>
            </a:xfrm>
            <a:prstGeom prst="rect">
              <a:avLst/>
            </a:prstGeom>
            <a:noFill/>
            <a:extLst>
              <a:ext uri="{909E8E84-426E-40DD-AFC4-6F175D3DCCD1}">
                <a14:hiddenFill xmlns:a14="http://schemas.microsoft.com/office/drawing/2010/main">
                  <a:solidFill>
                    <a:srgbClr val="FFFFFF"/>
                  </a:solidFill>
                </a14:hiddenFill>
              </a:ext>
            </a:extLst>
          </p:spPr>
        </p:pic>
        <p:pic>
          <p:nvPicPr>
            <p:cNvPr id="148" name="Picture 4" descr="Related image"/>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20457" r="22687"/>
            <a:stretch/>
          </p:blipFill>
          <p:spPr bwMode="auto">
            <a:xfrm>
              <a:off x="10683363" y="3499402"/>
              <a:ext cx="227726" cy="226386"/>
            </a:xfrm>
            <a:prstGeom prst="rect">
              <a:avLst/>
            </a:prstGeom>
            <a:noFill/>
            <a:extLst>
              <a:ext uri="{909E8E84-426E-40DD-AFC4-6F175D3DCCD1}">
                <a14:hiddenFill xmlns:a14="http://schemas.microsoft.com/office/drawing/2010/main">
                  <a:solidFill>
                    <a:srgbClr val="FFFFFF"/>
                  </a:solidFill>
                </a14:hiddenFill>
              </a:ext>
            </a:extLst>
          </p:spPr>
        </p:pic>
        <p:pic>
          <p:nvPicPr>
            <p:cNvPr id="159" name="Picture 2" descr="Image result for windows icon"/>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0206668" y="3878002"/>
              <a:ext cx="282081" cy="282081"/>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result for Node.js logo"/>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9961389" y="3940292"/>
              <a:ext cx="254909" cy="156330"/>
            </a:xfrm>
            <a:prstGeom prst="rect">
              <a:avLst/>
            </a:prstGeom>
            <a:extLst>
              <a:ext uri="{909E8E84-426E-40DD-AFC4-6F175D3DCCD1}">
                <a14:hiddenFill xmlns:a14="http://schemas.microsoft.com/office/drawing/2010/main">
                  <a:solidFill>
                    <a:srgbClr val="FFFFFF"/>
                  </a:solidFill>
                </a14:hiddenFill>
              </a:ext>
            </a:extLst>
          </p:spPr>
        </p:pic>
        <p:pic>
          <p:nvPicPr>
            <p:cNvPr id="161" name="Picture 10" descr="Image result for Node.js logo"/>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0684788" y="3943106"/>
              <a:ext cx="254909" cy="156330"/>
            </a:xfrm>
            <a:prstGeom prst="rect">
              <a:avLst/>
            </a:prstGeom>
            <a:extLst>
              <a:ext uri="{909E8E84-426E-40DD-AFC4-6F175D3DCCD1}">
                <a14:hiddenFill xmlns:a14="http://schemas.microsoft.com/office/drawing/2010/main">
                  <a:solidFill>
                    <a:srgbClr val="FFFFFF"/>
                  </a:solidFill>
                </a14:hiddenFill>
              </a:ext>
            </a:extLst>
          </p:spPr>
        </p:pic>
        <p:sp>
          <p:nvSpPr>
            <p:cNvPr id="30" name="Rectangle 29"/>
            <p:cNvSpPr/>
            <p:nvPr/>
          </p:nvSpPr>
          <p:spPr>
            <a:xfrm>
              <a:off x="9526357" y="3081651"/>
              <a:ext cx="2179669" cy="313772"/>
            </a:xfrm>
            <a:prstGeom prst="rect">
              <a:avLst/>
            </a:prstGeom>
          </p:spPr>
          <p:txBody>
            <a:bodyPr wrap="none">
              <a:spAutoFit/>
            </a:bodyPr>
            <a:lstStyle/>
            <a:p>
              <a:pPr marL="0" marR="0" lvl="0" indent="0" algn="l" defTabSz="914224" rtl="0" eaLnBrk="1" fontAlgn="auto" latinLnBrk="0" hangingPunct="1">
                <a:lnSpc>
                  <a:spcPct val="100000"/>
                </a:lnSpc>
                <a:spcBef>
                  <a:spcPts val="0"/>
                </a:spcBef>
                <a:spcAft>
                  <a:spcPts val="0"/>
                </a:spcAft>
                <a:buClrTx/>
                <a:buSzTx/>
                <a:buFontTx/>
                <a:buNone/>
                <a:tabLst/>
                <a:defRPr/>
              </a:pPr>
              <a:r>
                <a:rPr kumimoji="0" lang="en-US" sz="1399" b="0" i="0" u="none" strike="noStrike" kern="0" cap="none" spc="0" normalizeH="0" baseline="0" noProof="0" dirty="0">
                  <a:ln>
                    <a:noFill/>
                  </a:ln>
                  <a:solidFill>
                    <a:sysClr val="windowText" lastClr="000000"/>
                  </a:solidFill>
                  <a:effectLst/>
                  <a:uLnTx/>
                  <a:uFillTx/>
                  <a:latin typeface="Segoe UI"/>
                  <a:ea typeface="+mn-ea"/>
                  <a:cs typeface="+mn-cs"/>
                  <a:hlinkClick r:id="rId13"/>
                </a:rPr>
                <a:t>https://hub.docker.com</a:t>
              </a:r>
              <a:r>
                <a:rPr kumimoji="0" lang="en-US" sz="1399" b="0" i="0" u="none" strike="noStrike" kern="0" cap="none" spc="0" normalizeH="0" baseline="0" noProof="0" dirty="0">
                  <a:ln>
                    <a:noFill/>
                  </a:ln>
                  <a:solidFill>
                    <a:sysClr val="windowText" lastClr="000000"/>
                  </a:solidFill>
                  <a:effectLst/>
                  <a:uLnTx/>
                  <a:uFillTx/>
                  <a:latin typeface="Segoe UI"/>
                  <a:ea typeface="+mn-ea"/>
                  <a:cs typeface="+mn-cs"/>
                </a:rPr>
                <a:t>  </a:t>
              </a:r>
            </a:p>
          </p:txBody>
        </p:sp>
        <p:pic>
          <p:nvPicPr>
            <p:cNvPr id="328" name="Picture 4" descr="Image result for Linux logo "/>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10961464" y="3508650"/>
              <a:ext cx="182148" cy="213872"/>
            </a:xfrm>
            <a:prstGeom prst="rect">
              <a:avLst/>
            </a:prstGeom>
            <a:noFill/>
            <a:extLst>
              <a:ext uri="{909E8E84-426E-40DD-AFC4-6F175D3DCCD1}">
                <a14:hiddenFill xmlns:a14="http://schemas.microsoft.com/office/drawing/2010/main">
                  <a:solidFill>
                    <a:srgbClr val="FFFFFF"/>
                  </a:solidFill>
                </a14:hiddenFill>
              </a:ext>
            </a:extLst>
          </p:spPr>
        </p:pic>
        <p:pic>
          <p:nvPicPr>
            <p:cNvPr id="329" name="Picture 4" descr="Image result for Linux logo "/>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10967809" y="3913522"/>
              <a:ext cx="182148" cy="21387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38" name="Group 337"/>
          <p:cNvGrpSpPr>
            <a:grpSpLocks noChangeAspect="1"/>
          </p:cNvGrpSpPr>
          <p:nvPr/>
        </p:nvGrpSpPr>
        <p:grpSpPr>
          <a:xfrm>
            <a:off x="379276" y="5729510"/>
            <a:ext cx="700201" cy="700201"/>
            <a:chOff x="4209130" y="3789317"/>
            <a:chExt cx="430406" cy="430406"/>
          </a:xfrm>
        </p:grpSpPr>
        <p:sp>
          <p:nvSpPr>
            <p:cNvPr id="342" name="Rectangle 341"/>
            <p:cNvSpPr/>
            <p:nvPr/>
          </p:nvSpPr>
          <p:spPr bwMode="auto">
            <a:xfrm>
              <a:off x="4239875" y="3837244"/>
              <a:ext cx="378162" cy="269618"/>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pic>
          <p:nvPicPr>
            <p:cNvPr id="343" name="Picture 342"/>
            <p:cNvPicPr>
              <a:picLocks noChangeAspect="1"/>
            </p:cNvPicPr>
            <p:nvPr/>
          </p:nvPicPr>
          <p:blipFill>
            <a:blip r:embed="rId9"/>
            <a:stretch>
              <a:fillRect/>
            </a:stretch>
          </p:blipFill>
          <p:spPr>
            <a:xfrm>
              <a:off x="4209130" y="3789317"/>
              <a:ext cx="430406" cy="430406"/>
            </a:xfrm>
            <a:prstGeom prst="rect">
              <a:avLst/>
            </a:prstGeom>
          </p:spPr>
        </p:pic>
      </p:grpSp>
      <p:pic>
        <p:nvPicPr>
          <p:cNvPr id="344" name="Picture 4" descr="Image result for docker ic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11664" y="2509586"/>
            <a:ext cx="982808" cy="982808"/>
          </a:xfrm>
          <a:prstGeom prst="rect">
            <a:avLst/>
          </a:prstGeom>
          <a:noFill/>
          <a:extLst>
            <a:ext uri="{909E8E84-426E-40DD-AFC4-6F175D3DCCD1}">
              <a14:hiddenFill xmlns:a14="http://schemas.microsoft.com/office/drawing/2010/main">
                <a:solidFill>
                  <a:srgbClr val="FFFFFF"/>
                </a:solidFill>
              </a14:hiddenFill>
            </a:ext>
          </a:extLst>
        </p:spPr>
      </p:pic>
      <p:pic>
        <p:nvPicPr>
          <p:cNvPr id="350" name="Picture 4" descr="Image result for Linux logo "/>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562894" y="5561243"/>
            <a:ext cx="388749" cy="456457"/>
          </a:xfrm>
          <a:prstGeom prst="rect">
            <a:avLst/>
          </a:prstGeom>
          <a:noFill/>
          <a:extLst>
            <a:ext uri="{909E8E84-426E-40DD-AFC4-6F175D3DCCD1}">
              <a14:hiddenFill xmlns:a14="http://schemas.microsoft.com/office/drawing/2010/main">
                <a:solidFill>
                  <a:srgbClr val="FFFFFF"/>
                </a:solidFill>
              </a14:hiddenFill>
            </a:ext>
          </a:extLst>
        </p:spPr>
      </p:pic>
      <p:pic>
        <p:nvPicPr>
          <p:cNvPr id="356" name="Picture 2" descr="Image result for windows icon"/>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457140" y="6158374"/>
            <a:ext cx="535550" cy="535550"/>
          </a:xfrm>
          <a:prstGeom prst="rect">
            <a:avLst/>
          </a:prstGeom>
          <a:noFill/>
          <a:extLst>
            <a:ext uri="{909E8E84-426E-40DD-AFC4-6F175D3DCCD1}">
              <a14:hiddenFill xmlns:a14="http://schemas.microsoft.com/office/drawing/2010/main">
                <a:solidFill>
                  <a:srgbClr val="FFFFFF"/>
                </a:solidFill>
              </a14:hiddenFill>
            </a:ext>
          </a:extLst>
        </p:spPr>
      </p:pic>
      <p:cxnSp>
        <p:nvCxnSpPr>
          <p:cNvPr id="46" name="Straight Arrow Connector 45"/>
          <p:cNvCxnSpPr/>
          <p:nvPr/>
        </p:nvCxnSpPr>
        <p:spPr>
          <a:xfrm flipV="1">
            <a:off x="1079478" y="5757349"/>
            <a:ext cx="411187" cy="27814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57" name="Straight Arrow Connector 356"/>
          <p:cNvCxnSpPr>
            <a:stCxn id="343" idx="3"/>
            <a:endCxn id="356" idx="1"/>
          </p:cNvCxnSpPr>
          <p:nvPr/>
        </p:nvCxnSpPr>
        <p:spPr>
          <a:xfrm>
            <a:off x="1079478" y="6079611"/>
            <a:ext cx="377663" cy="346538"/>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3" name="Rectangle 82"/>
          <p:cNvSpPr/>
          <p:nvPr/>
        </p:nvSpPr>
        <p:spPr>
          <a:xfrm>
            <a:off x="1217324" y="5903397"/>
            <a:ext cx="399247" cy="376684"/>
          </a:xfrm>
          <a:prstGeom prst="rect">
            <a:avLst/>
          </a:prstGeom>
        </p:spPr>
        <p:txBody>
          <a:bodyPr wrap="none">
            <a:spAutoFit/>
          </a:bodyPr>
          <a:lstStyle/>
          <a:p>
            <a:pPr marL="0" marR="0" lvl="0" indent="0" algn="l" defTabSz="914224"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Segoe UI Light" pitchFamily="34" charset="0"/>
                <a:ea typeface="+mn-ea"/>
                <a:cs typeface="+mn-cs"/>
              </a:rPr>
              <a:t>or</a:t>
            </a: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pic>
        <p:nvPicPr>
          <p:cNvPr id="358" name="Picture 4" descr="Image result for Linux logo "/>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7184595" y="4911601"/>
            <a:ext cx="205969" cy="241841"/>
          </a:xfrm>
          <a:prstGeom prst="rect">
            <a:avLst/>
          </a:prstGeom>
          <a:noFill/>
          <a:extLst>
            <a:ext uri="{909E8E84-426E-40DD-AFC4-6F175D3DCCD1}">
              <a14:hiddenFill xmlns:a14="http://schemas.microsoft.com/office/drawing/2010/main">
                <a:solidFill>
                  <a:srgbClr val="FFFFFF"/>
                </a:solidFill>
              </a14:hiddenFill>
            </a:ext>
          </a:extLst>
        </p:spPr>
      </p:pic>
      <p:pic>
        <p:nvPicPr>
          <p:cNvPr id="359" name="Picture 4" descr="Image result for Linux logo "/>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7208551" y="3849958"/>
            <a:ext cx="205969" cy="241841"/>
          </a:xfrm>
          <a:prstGeom prst="rect">
            <a:avLst/>
          </a:prstGeom>
          <a:noFill/>
          <a:extLst>
            <a:ext uri="{909E8E84-426E-40DD-AFC4-6F175D3DCCD1}">
              <a14:hiddenFill xmlns:a14="http://schemas.microsoft.com/office/drawing/2010/main">
                <a:solidFill>
                  <a:srgbClr val="FFFFFF"/>
                </a:solidFill>
              </a14:hiddenFill>
            </a:ext>
          </a:extLst>
        </p:spPr>
      </p:pic>
      <p:pic>
        <p:nvPicPr>
          <p:cNvPr id="360" name="Picture 4" descr="Image result for Linux logo "/>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5581175" y="2990197"/>
            <a:ext cx="205969" cy="241841"/>
          </a:xfrm>
          <a:prstGeom prst="rect">
            <a:avLst/>
          </a:prstGeom>
          <a:noFill/>
          <a:extLst>
            <a:ext uri="{909E8E84-426E-40DD-AFC4-6F175D3DCCD1}">
              <a14:hiddenFill xmlns:a14="http://schemas.microsoft.com/office/drawing/2010/main">
                <a:solidFill>
                  <a:srgbClr val="FFFFFF"/>
                </a:solidFill>
              </a14:hiddenFill>
            </a:ext>
          </a:extLst>
        </p:spPr>
      </p:pic>
      <p:pic>
        <p:nvPicPr>
          <p:cNvPr id="361" name="Picture 4" descr="Image result for Linux logo "/>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3974049" y="3854781"/>
            <a:ext cx="205969" cy="241841"/>
          </a:xfrm>
          <a:prstGeom prst="rect">
            <a:avLst/>
          </a:prstGeom>
          <a:noFill/>
          <a:extLst>
            <a:ext uri="{909E8E84-426E-40DD-AFC4-6F175D3DCCD1}">
              <a14:hiddenFill xmlns:a14="http://schemas.microsoft.com/office/drawing/2010/main">
                <a:solidFill>
                  <a:srgbClr val="FFFFFF"/>
                </a:solidFill>
              </a14:hiddenFill>
            </a:ext>
          </a:extLst>
        </p:spPr>
      </p:pic>
      <p:pic>
        <p:nvPicPr>
          <p:cNvPr id="362" name="Picture 4" descr="Image result for Linux logo "/>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3968576" y="4937390"/>
            <a:ext cx="205969" cy="241841"/>
          </a:xfrm>
          <a:prstGeom prst="rect">
            <a:avLst/>
          </a:prstGeom>
          <a:noFill/>
          <a:extLst>
            <a:ext uri="{909E8E84-426E-40DD-AFC4-6F175D3DCCD1}">
              <a14:hiddenFill xmlns:a14="http://schemas.microsoft.com/office/drawing/2010/main">
                <a:solidFill>
                  <a:srgbClr val="FFFFFF"/>
                </a:solidFill>
              </a14:hiddenFill>
            </a:ext>
          </a:extLst>
        </p:spPr>
      </p:pic>
      <p:pic>
        <p:nvPicPr>
          <p:cNvPr id="363" name="Picture 4" descr="Image result for Linux logo "/>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5588059" y="5757349"/>
            <a:ext cx="205969" cy="241841"/>
          </a:xfrm>
          <a:prstGeom prst="rect">
            <a:avLst/>
          </a:prstGeom>
          <a:noFill/>
          <a:extLst>
            <a:ext uri="{909E8E84-426E-40DD-AFC4-6F175D3DCCD1}">
              <a14:hiddenFill xmlns:a14="http://schemas.microsoft.com/office/drawing/2010/main">
                <a:solidFill>
                  <a:srgbClr val="FFFFFF"/>
                </a:solidFill>
              </a14:hiddenFill>
            </a:ext>
          </a:extLst>
        </p:spPr>
      </p:pic>
      <p:sp>
        <p:nvSpPr>
          <p:cNvPr id="84" name="Rectangle 83"/>
          <p:cNvSpPr/>
          <p:nvPr/>
        </p:nvSpPr>
        <p:spPr>
          <a:xfrm>
            <a:off x="4541837" y="4264044"/>
            <a:ext cx="1276311" cy="522964"/>
          </a:xfrm>
          <a:prstGeom prst="rect">
            <a:avLst/>
          </a:prstGeom>
        </p:spPr>
        <p:txBody>
          <a:bodyPr wrap="none">
            <a:spAutoFit/>
          </a:bodyPr>
          <a:lstStyle/>
          <a:p>
            <a:pPr marL="0" marR="0" lvl="0" indent="0" algn="ctr" defTabSz="914224" rtl="0" eaLnBrk="1" fontAlgn="auto" latinLnBrk="0" hangingPunct="1">
              <a:lnSpc>
                <a:spcPct val="100000"/>
              </a:lnSpc>
              <a:spcBef>
                <a:spcPts val="0"/>
              </a:spcBef>
              <a:spcAft>
                <a:spcPts val="0"/>
              </a:spcAft>
              <a:buClrTx/>
              <a:buSzTx/>
              <a:buFontTx/>
              <a:buNone/>
              <a:tabLst/>
              <a:defRPr/>
            </a:pPr>
            <a:r>
              <a:rPr kumimoji="0" lang="en-US" sz="1399" b="1" i="0" u="none" strike="noStrike" kern="0" cap="none" spc="0" normalizeH="0" baseline="0" noProof="0" dirty="0">
                <a:ln>
                  <a:noFill/>
                </a:ln>
                <a:solidFill>
                  <a:sysClr val="windowText" lastClr="000000"/>
                </a:solidFill>
                <a:effectLst/>
                <a:uLnTx/>
                <a:uFillTx/>
                <a:latin typeface="Segoe UI"/>
                <a:ea typeface="+mn-ea"/>
                <a:cs typeface="+mn-cs"/>
              </a:rPr>
              <a:t>Cluster of </a:t>
            </a:r>
          </a:p>
          <a:p>
            <a:pPr marL="0" marR="0" lvl="0" indent="0" algn="ctr" defTabSz="914224" rtl="0" eaLnBrk="1" fontAlgn="auto" latinLnBrk="0" hangingPunct="1">
              <a:lnSpc>
                <a:spcPct val="100000"/>
              </a:lnSpc>
              <a:spcBef>
                <a:spcPts val="0"/>
              </a:spcBef>
              <a:spcAft>
                <a:spcPts val="0"/>
              </a:spcAft>
              <a:buClrTx/>
              <a:buSzTx/>
              <a:buFontTx/>
              <a:buNone/>
              <a:tabLst/>
              <a:defRPr/>
            </a:pPr>
            <a:r>
              <a:rPr kumimoji="0" lang="en-US" sz="1399" b="1" i="0" u="none" strike="noStrike" kern="0" cap="none" spc="0" normalizeH="0" baseline="0" noProof="0" dirty="0">
                <a:ln>
                  <a:noFill/>
                </a:ln>
                <a:solidFill>
                  <a:sysClr val="windowText" lastClr="000000"/>
                </a:solidFill>
                <a:effectLst/>
                <a:uLnTx/>
                <a:uFillTx/>
                <a:latin typeface="Segoe UI"/>
                <a:ea typeface="+mn-ea"/>
                <a:cs typeface="+mn-cs"/>
              </a:rPr>
              <a:t>Nodes/Hosts</a:t>
            </a:r>
          </a:p>
        </p:txBody>
      </p:sp>
      <p:sp>
        <p:nvSpPr>
          <p:cNvPr id="424" name="Rectangle 423"/>
          <p:cNvSpPr/>
          <p:nvPr/>
        </p:nvSpPr>
        <p:spPr>
          <a:xfrm>
            <a:off x="504048" y="5429768"/>
            <a:ext cx="526770" cy="376684"/>
          </a:xfrm>
          <a:prstGeom prst="rect">
            <a:avLst/>
          </a:prstGeom>
        </p:spPr>
        <p:txBody>
          <a:bodyPr wrap="none">
            <a:spAutoFit/>
          </a:bodyPr>
          <a:lstStyle/>
          <a:p>
            <a:pPr marL="0" marR="0" lvl="0" indent="0" algn="l" defTabSz="914224"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Segoe UI Light" pitchFamily="34" charset="0"/>
                <a:ea typeface="+mn-ea"/>
                <a:cs typeface="+mn-cs"/>
              </a:rPr>
              <a:t>VM</a:t>
            </a: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grpSp>
        <p:nvGrpSpPr>
          <p:cNvPr id="72" name="Group 71"/>
          <p:cNvGrpSpPr/>
          <p:nvPr/>
        </p:nvGrpSpPr>
        <p:grpSpPr>
          <a:xfrm>
            <a:off x="6329729" y="879022"/>
            <a:ext cx="2555508" cy="1737594"/>
            <a:chOff x="6329729" y="879022"/>
            <a:chExt cx="2555508" cy="1737594"/>
          </a:xfrm>
        </p:grpSpPr>
        <p:grpSp>
          <p:nvGrpSpPr>
            <p:cNvPr id="2" name="Group 1"/>
            <p:cNvGrpSpPr/>
            <p:nvPr/>
          </p:nvGrpSpPr>
          <p:grpSpPr>
            <a:xfrm>
              <a:off x="6435096" y="893253"/>
              <a:ext cx="1043641" cy="1394623"/>
              <a:chOff x="6408519" y="912065"/>
              <a:chExt cx="1043789" cy="1394821"/>
            </a:xfrm>
          </p:grpSpPr>
          <p:sp>
            <p:nvSpPr>
              <p:cNvPr id="32" name="Hexagon 31"/>
              <p:cNvSpPr/>
              <p:nvPr/>
            </p:nvSpPr>
            <p:spPr bwMode="auto">
              <a:xfrm>
                <a:off x="6614545" y="1346247"/>
                <a:ext cx="373863" cy="315996"/>
              </a:xfrm>
              <a:prstGeom prst="hexagon">
                <a:avLst/>
              </a:prstGeom>
              <a:solidFill>
                <a:srgbClr val="FF0000"/>
              </a:solidFill>
              <a:ln w="9525" cap="flat" cmpd="sng" algn="ctr">
                <a:no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ysClr val="windowText" lastClr="000000"/>
                  </a:solidFill>
                  <a:effectLst/>
                  <a:uLnTx/>
                  <a:uFillTx/>
                  <a:latin typeface="Segoe UI Light"/>
                  <a:ea typeface="Segoe UI" pitchFamily="34" charset="0"/>
                  <a:cs typeface="Segoe UI" pitchFamily="34" charset="0"/>
                </a:endParaRPr>
              </a:p>
            </p:txBody>
          </p:sp>
          <p:sp>
            <p:nvSpPr>
              <p:cNvPr id="35" name="Rounded Rectangle 34"/>
              <p:cNvSpPr/>
              <p:nvPr/>
            </p:nvSpPr>
            <p:spPr bwMode="auto">
              <a:xfrm>
                <a:off x="6408519" y="1267300"/>
                <a:ext cx="1043789" cy="1039586"/>
              </a:xfrm>
              <a:prstGeom prst="roundRect">
                <a:avLst/>
              </a:prstGeom>
              <a:noFill/>
              <a:ln w="10795" cap="flat" cmpd="sng" algn="ctr">
                <a:solidFill>
                  <a:schemeClr val="tx1"/>
                </a:solidFill>
                <a:prstDash val="lgDash"/>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ysClr val="windowText" lastClr="000000"/>
                  </a:solidFill>
                  <a:effectLst/>
                  <a:uLnTx/>
                  <a:uFillTx/>
                  <a:latin typeface="Segoe UI Light"/>
                  <a:ea typeface="Segoe UI" pitchFamily="34" charset="0"/>
                  <a:cs typeface="Segoe UI" pitchFamily="34" charset="0"/>
                </a:endParaRPr>
              </a:p>
            </p:txBody>
          </p:sp>
          <p:sp>
            <p:nvSpPr>
              <p:cNvPr id="36" name="Rectangle 35"/>
              <p:cNvSpPr/>
              <p:nvPr/>
            </p:nvSpPr>
            <p:spPr>
              <a:xfrm>
                <a:off x="6572713" y="912065"/>
                <a:ext cx="757400" cy="382362"/>
              </a:xfrm>
              <a:prstGeom prst="rect">
                <a:avLst/>
              </a:prstGeom>
              <a:ln>
                <a:noFill/>
              </a:ln>
            </p:spPr>
            <p:txBody>
              <a:bodyPr wrap="none">
                <a:spAutoFit/>
              </a:bodyPr>
              <a:lstStyle/>
              <a:p>
                <a:pPr marL="0" marR="0" lvl="0" indent="0" algn="l" defTabSz="932238" rtl="0" eaLnBrk="1" fontAlgn="auto" latinLnBrk="0" hangingPunct="1">
                  <a:lnSpc>
                    <a:spcPct val="100000"/>
                  </a:lnSpc>
                  <a:spcBef>
                    <a:spcPts val="0"/>
                  </a:spcBef>
                  <a:spcAft>
                    <a:spcPts val="0"/>
                  </a:spcAft>
                  <a:buClrTx/>
                  <a:buSzTx/>
                  <a:buFontTx/>
                  <a:buNone/>
                  <a:tabLst/>
                  <a:defRPr/>
                </a:pPr>
                <a:r>
                  <a:rPr kumimoji="0" lang="en-US" sz="1836" b="0" i="0" u="none" strike="noStrike" kern="0" cap="none" spc="0" normalizeH="0" baseline="0" noProof="0" dirty="0">
                    <a:ln>
                      <a:noFill/>
                    </a:ln>
                    <a:solidFill>
                      <a:sysClr val="windowText" lastClr="000000"/>
                    </a:solidFill>
                    <a:effectLst/>
                    <a:uLnTx/>
                    <a:uFillTx/>
                    <a:latin typeface="Segoe UI Light"/>
                    <a:ea typeface="+mn-ea"/>
                    <a:cs typeface="+mn-cs"/>
                  </a:rPr>
                  <a:t>App 1</a:t>
                </a:r>
              </a:p>
            </p:txBody>
          </p:sp>
          <p:sp>
            <p:nvSpPr>
              <p:cNvPr id="33" name="Hexagon 32"/>
              <p:cNvSpPr/>
              <p:nvPr/>
            </p:nvSpPr>
            <p:spPr bwMode="auto">
              <a:xfrm>
                <a:off x="6614545" y="1921660"/>
                <a:ext cx="373863" cy="315996"/>
              </a:xfrm>
              <a:prstGeom prst="hexagon">
                <a:avLst/>
              </a:prstGeom>
              <a:solidFill>
                <a:srgbClr val="FFC000"/>
              </a:solidFill>
              <a:ln w="9525" cap="flat" cmpd="sng" algn="ctr">
                <a:no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ysClr val="windowText" lastClr="000000"/>
                  </a:solidFill>
                  <a:effectLst/>
                  <a:uLnTx/>
                  <a:uFillTx/>
                  <a:latin typeface="Segoe UI Light"/>
                  <a:ea typeface="Segoe UI" pitchFamily="34" charset="0"/>
                  <a:cs typeface="Segoe UI" pitchFamily="34" charset="0"/>
                </a:endParaRPr>
              </a:p>
            </p:txBody>
          </p:sp>
          <p:sp>
            <p:nvSpPr>
              <p:cNvPr id="34" name="Hexagon 33"/>
              <p:cNvSpPr/>
              <p:nvPr/>
            </p:nvSpPr>
            <p:spPr bwMode="auto">
              <a:xfrm>
                <a:off x="7040212" y="1640859"/>
                <a:ext cx="373863" cy="315996"/>
              </a:xfrm>
              <a:prstGeom prst="hexagon">
                <a:avLst/>
              </a:prstGeom>
              <a:solidFill>
                <a:srgbClr val="92D050"/>
              </a:solidFill>
              <a:ln w="9525" cap="flat" cmpd="sng" algn="ctr">
                <a:no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ysClr val="windowText" lastClr="000000"/>
                  </a:solidFill>
                  <a:effectLst/>
                  <a:uLnTx/>
                  <a:uFillTx/>
                  <a:latin typeface="Segoe UI Light"/>
                  <a:ea typeface="Segoe UI" pitchFamily="34" charset="0"/>
                  <a:cs typeface="Segoe UI" pitchFamily="34" charset="0"/>
                </a:endParaRPr>
              </a:p>
            </p:txBody>
          </p:sp>
        </p:grpSp>
        <p:grpSp>
          <p:nvGrpSpPr>
            <p:cNvPr id="3" name="Group 2"/>
            <p:cNvGrpSpPr/>
            <p:nvPr/>
          </p:nvGrpSpPr>
          <p:grpSpPr>
            <a:xfrm>
              <a:off x="7680811" y="879022"/>
              <a:ext cx="1043641" cy="1408081"/>
              <a:chOff x="7668006" y="898606"/>
              <a:chExt cx="1043789" cy="1408281"/>
            </a:xfrm>
          </p:grpSpPr>
          <p:sp>
            <p:nvSpPr>
              <p:cNvPr id="26" name="Rounded Rectangle 25"/>
              <p:cNvSpPr/>
              <p:nvPr/>
            </p:nvSpPr>
            <p:spPr bwMode="auto">
              <a:xfrm>
                <a:off x="7668006" y="1267301"/>
                <a:ext cx="1043789" cy="1039586"/>
              </a:xfrm>
              <a:prstGeom prst="roundRect">
                <a:avLst/>
              </a:prstGeom>
              <a:noFill/>
              <a:ln w="10795" cap="flat" cmpd="sng" algn="ctr">
                <a:solidFill>
                  <a:schemeClr val="tx1"/>
                </a:solidFill>
                <a:prstDash val="lgDash"/>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ysClr val="windowText" lastClr="000000"/>
                  </a:solidFill>
                  <a:effectLst/>
                  <a:uLnTx/>
                  <a:uFillTx/>
                  <a:latin typeface="Segoe UI Light"/>
                  <a:ea typeface="Segoe UI" pitchFamily="34" charset="0"/>
                  <a:cs typeface="Segoe UI" pitchFamily="34" charset="0"/>
                </a:endParaRPr>
              </a:p>
            </p:txBody>
          </p:sp>
          <p:sp>
            <p:nvSpPr>
              <p:cNvPr id="37" name="Rectangle 36"/>
              <p:cNvSpPr/>
              <p:nvPr/>
            </p:nvSpPr>
            <p:spPr>
              <a:xfrm>
                <a:off x="7817030" y="898606"/>
                <a:ext cx="796644" cy="382362"/>
              </a:xfrm>
              <a:prstGeom prst="rect">
                <a:avLst/>
              </a:prstGeom>
            </p:spPr>
            <p:txBody>
              <a:bodyPr wrap="none">
                <a:spAutoFit/>
              </a:bodyPr>
              <a:lstStyle/>
              <a:p>
                <a:pPr marL="0" marR="0" lvl="0" indent="0" algn="l" defTabSz="932238" rtl="0" eaLnBrk="1" fontAlgn="auto" latinLnBrk="0" hangingPunct="1">
                  <a:lnSpc>
                    <a:spcPct val="100000"/>
                  </a:lnSpc>
                  <a:spcBef>
                    <a:spcPts val="0"/>
                  </a:spcBef>
                  <a:spcAft>
                    <a:spcPts val="0"/>
                  </a:spcAft>
                  <a:buClrTx/>
                  <a:buSzTx/>
                  <a:buFontTx/>
                  <a:buNone/>
                  <a:tabLst/>
                  <a:defRPr/>
                </a:pPr>
                <a:r>
                  <a:rPr kumimoji="0" lang="en-US" sz="1836" b="0" i="0" u="none" strike="noStrike" kern="0" cap="none" spc="0" normalizeH="0" baseline="0" noProof="0" dirty="0">
                    <a:ln>
                      <a:noFill/>
                    </a:ln>
                    <a:solidFill>
                      <a:sysClr val="windowText" lastClr="000000"/>
                    </a:solidFill>
                    <a:effectLst/>
                    <a:uLnTx/>
                    <a:uFillTx/>
                    <a:latin typeface="Segoe UI Light"/>
                    <a:ea typeface="+mn-ea"/>
                    <a:cs typeface="+mn-cs"/>
                  </a:rPr>
                  <a:t>App 2</a:t>
                </a:r>
              </a:p>
            </p:txBody>
          </p:sp>
          <p:sp>
            <p:nvSpPr>
              <p:cNvPr id="23" name="Hexagon 22"/>
              <p:cNvSpPr/>
              <p:nvPr/>
            </p:nvSpPr>
            <p:spPr bwMode="auto">
              <a:xfrm>
                <a:off x="7836759" y="1338396"/>
                <a:ext cx="373863" cy="315996"/>
              </a:xfrm>
              <a:prstGeom prst="hexagon">
                <a:avLst/>
              </a:prstGeom>
              <a:solidFill>
                <a:srgbClr val="002060"/>
              </a:solidFill>
              <a:ln w="9525" cap="flat" cmpd="sng" algn="ctr">
                <a:no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ysClr val="windowText" lastClr="000000"/>
                  </a:solidFill>
                  <a:effectLst/>
                  <a:uLnTx/>
                  <a:uFillTx/>
                  <a:latin typeface="Segoe UI Light"/>
                  <a:ea typeface="Segoe UI" pitchFamily="34" charset="0"/>
                  <a:cs typeface="Segoe UI" pitchFamily="34" charset="0"/>
                </a:endParaRPr>
              </a:p>
            </p:txBody>
          </p:sp>
          <p:sp>
            <p:nvSpPr>
              <p:cNvPr id="25" name="Hexagon 24"/>
              <p:cNvSpPr/>
              <p:nvPr/>
            </p:nvSpPr>
            <p:spPr bwMode="auto">
              <a:xfrm>
                <a:off x="8262426" y="1633009"/>
                <a:ext cx="373863" cy="315996"/>
              </a:xfrm>
              <a:prstGeom prst="hexagon">
                <a:avLst/>
              </a:prstGeom>
              <a:solidFill>
                <a:srgbClr val="7030A0"/>
              </a:solidFill>
              <a:ln w="9525" cap="flat" cmpd="sng" algn="ctr">
                <a:no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ysClr val="windowText" lastClr="000000"/>
                  </a:solidFill>
                  <a:effectLst/>
                  <a:uLnTx/>
                  <a:uFillTx/>
                  <a:latin typeface="Segoe UI Light"/>
                  <a:ea typeface="Segoe UI" pitchFamily="34" charset="0"/>
                  <a:cs typeface="Segoe UI" pitchFamily="34" charset="0"/>
                </a:endParaRPr>
              </a:p>
            </p:txBody>
          </p:sp>
          <p:sp>
            <p:nvSpPr>
              <p:cNvPr id="24" name="Hexagon 23"/>
              <p:cNvSpPr/>
              <p:nvPr/>
            </p:nvSpPr>
            <p:spPr bwMode="auto">
              <a:xfrm>
                <a:off x="7836759" y="1913810"/>
                <a:ext cx="373863" cy="315996"/>
              </a:xfrm>
              <a:prstGeom prst="hexagon">
                <a:avLst/>
              </a:prstGeom>
              <a:solidFill>
                <a:srgbClr val="FF8C00">
                  <a:lumMod val="75000"/>
                </a:srgbClr>
              </a:solidFill>
              <a:ln w="9525" cap="flat" cmpd="sng" algn="ctr">
                <a:no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ysClr val="windowText" lastClr="000000"/>
                  </a:solidFill>
                  <a:effectLst/>
                  <a:uLnTx/>
                  <a:uFillTx/>
                  <a:latin typeface="Segoe UI Light"/>
                  <a:ea typeface="Segoe UI" pitchFamily="34" charset="0"/>
                  <a:cs typeface="Segoe UI" pitchFamily="34" charset="0"/>
                </a:endParaRPr>
              </a:p>
            </p:txBody>
          </p:sp>
        </p:grpSp>
        <p:sp>
          <p:nvSpPr>
            <p:cNvPr id="12" name="Hexagon 11"/>
            <p:cNvSpPr/>
            <p:nvPr/>
          </p:nvSpPr>
          <p:spPr bwMode="auto">
            <a:xfrm>
              <a:off x="6700434" y="1367147"/>
              <a:ext cx="278203" cy="248890"/>
            </a:xfrm>
            <a:prstGeom prst="hexagon">
              <a:avLst/>
            </a:prstGeom>
            <a:solidFill>
              <a:srgbClr val="FF0000"/>
            </a:solidFill>
            <a:ln w="9525" cap="flat" cmpd="sng" algn="ctr">
              <a:no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ysClr val="windowText" lastClr="000000"/>
                </a:solidFill>
                <a:effectLst/>
                <a:uLnTx/>
                <a:uFillTx/>
                <a:latin typeface="Segoe UI Light"/>
                <a:ea typeface="Segoe UI" pitchFamily="34" charset="0"/>
                <a:cs typeface="Segoe UI" pitchFamily="34" charset="0"/>
              </a:endParaRPr>
            </a:p>
          </p:txBody>
        </p:sp>
        <p:sp>
          <p:nvSpPr>
            <p:cNvPr id="13" name="Hexagon 12"/>
            <p:cNvSpPr/>
            <p:nvPr/>
          </p:nvSpPr>
          <p:spPr bwMode="auto">
            <a:xfrm>
              <a:off x="7903597" y="1905507"/>
              <a:ext cx="278203" cy="248890"/>
            </a:xfrm>
            <a:prstGeom prst="hexagon">
              <a:avLst/>
            </a:prstGeom>
            <a:solidFill>
              <a:srgbClr val="FF8C00">
                <a:lumMod val="75000"/>
              </a:srgbClr>
            </a:solidFill>
            <a:ln w="9525" cap="flat" cmpd="sng" algn="ctr">
              <a:no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ysClr val="windowText" lastClr="000000"/>
                </a:solidFill>
                <a:effectLst/>
                <a:uLnTx/>
                <a:uFillTx/>
                <a:latin typeface="Segoe UI Light"/>
                <a:ea typeface="Segoe UI" pitchFamily="34" charset="0"/>
                <a:cs typeface="Segoe UI" pitchFamily="34" charset="0"/>
              </a:endParaRPr>
            </a:p>
          </p:txBody>
        </p:sp>
        <p:sp>
          <p:nvSpPr>
            <p:cNvPr id="14" name="Hexagon 13"/>
            <p:cNvSpPr/>
            <p:nvPr/>
          </p:nvSpPr>
          <p:spPr bwMode="auto">
            <a:xfrm>
              <a:off x="8345031" y="1658389"/>
              <a:ext cx="278203" cy="248890"/>
            </a:xfrm>
            <a:prstGeom prst="hexagon">
              <a:avLst/>
            </a:prstGeom>
            <a:solidFill>
              <a:srgbClr val="7030A0"/>
            </a:solidFill>
            <a:ln w="9525" cap="flat" cmpd="sng" algn="ctr">
              <a:no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ysClr val="windowText" lastClr="000000"/>
                </a:solidFill>
                <a:effectLst/>
                <a:uLnTx/>
                <a:uFillTx/>
                <a:latin typeface="Segoe UI Light"/>
                <a:ea typeface="Segoe UI" pitchFamily="34" charset="0"/>
                <a:cs typeface="Segoe UI" pitchFamily="34" charset="0"/>
              </a:endParaRPr>
            </a:p>
          </p:txBody>
        </p:sp>
        <p:sp>
          <p:nvSpPr>
            <p:cNvPr id="15" name="Hexagon 14"/>
            <p:cNvSpPr/>
            <p:nvPr/>
          </p:nvSpPr>
          <p:spPr bwMode="auto">
            <a:xfrm>
              <a:off x="6679037" y="1389862"/>
              <a:ext cx="278203" cy="248890"/>
            </a:xfrm>
            <a:prstGeom prst="hexagon">
              <a:avLst/>
            </a:prstGeom>
            <a:solidFill>
              <a:srgbClr val="FF0000"/>
            </a:solidFill>
            <a:ln w="9525" cap="flat" cmpd="sng" algn="ctr">
              <a:no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ysClr val="windowText" lastClr="000000"/>
                </a:solidFill>
                <a:effectLst/>
                <a:uLnTx/>
                <a:uFillTx/>
                <a:latin typeface="Segoe UI Light"/>
                <a:ea typeface="Segoe UI" pitchFamily="34" charset="0"/>
                <a:cs typeface="Segoe UI" pitchFamily="34" charset="0"/>
              </a:endParaRPr>
            </a:p>
          </p:txBody>
        </p:sp>
        <p:sp>
          <p:nvSpPr>
            <p:cNvPr id="17" name="Hexagon 16"/>
            <p:cNvSpPr/>
            <p:nvPr/>
          </p:nvSpPr>
          <p:spPr bwMode="auto">
            <a:xfrm>
              <a:off x="6700013" y="1934026"/>
              <a:ext cx="278203" cy="248890"/>
            </a:xfrm>
            <a:prstGeom prst="hexagon">
              <a:avLst>
                <a:gd name="adj" fmla="val 55889"/>
                <a:gd name="vf" fmla="val 115470"/>
              </a:avLst>
            </a:prstGeom>
            <a:solidFill>
              <a:srgbClr val="FFC000"/>
            </a:solidFill>
            <a:ln w="9525" cap="flat" cmpd="sng" algn="ctr">
              <a:no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ysClr val="windowText" lastClr="000000"/>
                </a:solidFill>
                <a:effectLst/>
                <a:uLnTx/>
                <a:uFillTx/>
                <a:latin typeface="Segoe UI Light"/>
                <a:ea typeface="Segoe UI" pitchFamily="34" charset="0"/>
                <a:cs typeface="Segoe UI" pitchFamily="34" charset="0"/>
              </a:endParaRPr>
            </a:p>
          </p:txBody>
        </p:sp>
        <p:sp>
          <p:nvSpPr>
            <p:cNvPr id="18" name="Hexagon 17"/>
            <p:cNvSpPr/>
            <p:nvPr/>
          </p:nvSpPr>
          <p:spPr bwMode="auto">
            <a:xfrm>
              <a:off x="6668821" y="1905507"/>
              <a:ext cx="278203" cy="248890"/>
            </a:xfrm>
            <a:prstGeom prst="hexagon">
              <a:avLst/>
            </a:prstGeom>
            <a:solidFill>
              <a:srgbClr val="FFC000"/>
            </a:solidFill>
            <a:ln w="9525" cap="flat" cmpd="sng" algn="ctr">
              <a:no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ysClr val="windowText" lastClr="000000"/>
                </a:solidFill>
                <a:effectLst/>
                <a:uLnTx/>
                <a:uFillTx/>
                <a:latin typeface="Segoe UI Light"/>
                <a:ea typeface="Segoe UI" pitchFamily="34" charset="0"/>
                <a:cs typeface="Segoe UI" pitchFamily="34" charset="0"/>
              </a:endParaRPr>
            </a:p>
          </p:txBody>
        </p:sp>
        <p:sp>
          <p:nvSpPr>
            <p:cNvPr id="19" name="Hexagon 18"/>
            <p:cNvSpPr/>
            <p:nvPr/>
          </p:nvSpPr>
          <p:spPr bwMode="auto">
            <a:xfrm>
              <a:off x="6686385" y="1952750"/>
              <a:ext cx="278203" cy="248890"/>
            </a:xfrm>
            <a:prstGeom prst="hexagon">
              <a:avLst/>
            </a:prstGeom>
            <a:solidFill>
              <a:srgbClr val="FFC000"/>
            </a:solidFill>
            <a:ln w="9525" cap="flat" cmpd="sng" algn="ctr">
              <a:no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ysClr val="windowText" lastClr="000000"/>
                </a:solidFill>
                <a:effectLst/>
                <a:uLnTx/>
                <a:uFillTx/>
                <a:latin typeface="Segoe UI Light"/>
                <a:ea typeface="Segoe UI" pitchFamily="34" charset="0"/>
                <a:cs typeface="Segoe UI" pitchFamily="34" charset="0"/>
              </a:endParaRPr>
            </a:p>
          </p:txBody>
        </p:sp>
        <p:sp>
          <p:nvSpPr>
            <p:cNvPr id="20" name="Hexagon 19"/>
            <p:cNvSpPr/>
            <p:nvPr/>
          </p:nvSpPr>
          <p:spPr bwMode="auto">
            <a:xfrm>
              <a:off x="7107466" y="1692115"/>
              <a:ext cx="278203" cy="248890"/>
            </a:xfrm>
            <a:prstGeom prst="hexagon">
              <a:avLst/>
            </a:prstGeom>
            <a:solidFill>
              <a:srgbClr val="92D050"/>
            </a:solidFill>
            <a:ln w="9525" cap="flat" cmpd="sng" algn="ctr">
              <a:no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ysClr val="windowText" lastClr="000000"/>
                </a:solidFill>
                <a:effectLst/>
                <a:uLnTx/>
                <a:uFillTx/>
                <a:latin typeface="Segoe UI Light"/>
                <a:ea typeface="Segoe UI" pitchFamily="34" charset="0"/>
                <a:cs typeface="Segoe UI" pitchFamily="34" charset="0"/>
              </a:endParaRPr>
            </a:p>
          </p:txBody>
        </p:sp>
        <p:sp>
          <p:nvSpPr>
            <p:cNvPr id="21" name="Hexagon 20"/>
            <p:cNvSpPr/>
            <p:nvPr/>
          </p:nvSpPr>
          <p:spPr bwMode="auto">
            <a:xfrm>
              <a:off x="7149599" y="1642095"/>
              <a:ext cx="278203" cy="248890"/>
            </a:xfrm>
            <a:prstGeom prst="hexagon">
              <a:avLst/>
            </a:prstGeom>
            <a:solidFill>
              <a:srgbClr val="92D050"/>
            </a:solidFill>
            <a:ln w="9525" cap="flat" cmpd="sng" algn="ctr">
              <a:no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ysClr val="windowText" lastClr="000000"/>
                </a:solidFill>
                <a:effectLst/>
                <a:uLnTx/>
                <a:uFillTx/>
                <a:latin typeface="Segoe UI Light"/>
                <a:ea typeface="Segoe UI" pitchFamily="34" charset="0"/>
                <a:cs typeface="Segoe UI" pitchFamily="34" charset="0"/>
              </a:endParaRPr>
            </a:p>
          </p:txBody>
        </p:sp>
        <p:sp>
          <p:nvSpPr>
            <p:cNvPr id="22" name="Hexagon 21"/>
            <p:cNvSpPr/>
            <p:nvPr/>
          </p:nvSpPr>
          <p:spPr bwMode="auto">
            <a:xfrm>
              <a:off x="7105556" y="1656980"/>
              <a:ext cx="278203" cy="248890"/>
            </a:xfrm>
            <a:prstGeom prst="hexagon">
              <a:avLst/>
            </a:prstGeom>
            <a:solidFill>
              <a:srgbClr val="92D050"/>
            </a:solidFill>
            <a:ln w="9525" cap="flat" cmpd="sng" algn="ctr">
              <a:no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ysClr val="windowText" lastClr="000000"/>
                </a:solidFill>
                <a:effectLst/>
                <a:uLnTx/>
                <a:uFillTx/>
                <a:latin typeface="Segoe UI Light"/>
                <a:ea typeface="Segoe UI" pitchFamily="34" charset="0"/>
                <a:cs typeface="Segoe UI" pitchFamily="34" charset="0"/>
              </a:endParaRPr>
            </a:p>
          </p:txBody>
        </p:sp>
        <p:sp>
          <p:nvSpPr>
            <p:cNvPr id="38" name="Hexagon 37"/>
            <p:cNvSpPr/>
            <p:nvPr/>
          </p:nvSpPr>
          <p:spPr bwMode="auto">
            <a:xfrm>
              <a:off x="7896943" y="1376520"/>
              <a:ext cx="278203" cy="248890"/>
            </a:xfrm>
            <a:prstGeom prst="hexagon">
              <a:avLst/>
            </a:prstGeom>
            <a:solidFill>
              <a:srgbClr val="002060"/>
            </a:solidFill>
            <a:ln w="9525" cap="flat" cmpd="sng" algn="ctr">
              <a:no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ysClr val="windowText" lastClr="000000"/>
                </a:solidFill>
                <a:effectLst/>
                <a:uLnTx/>
                <a:uFillTx/>
                <a:latin typeface="Segoe UI Light"/>
                <a:ea typeface="Segoe UI" pitchFamily="34" charset="0"/>
                <a:cs typeface="Segoe UI" pitchFamily="34" charset="0"/>
              </a:endParaRPr>
            </a:p>
          </p:txBody>
        </p:sp>
        <p:sp>
          <p:nvSpPr>
            <p:cNvPr id="39" name="Hexagon 38"/>
            <p:cNvSpPr/>
            <p:nvPr/>
          </p:nvSpPr>
          <p:spPr bwMode="auto">
            <a:xfrm>
              <a:off x="7896943" y="1367147"/>
              <a:ext cx="278203" cy="248890"/>
            </a:xfrm>
            <a:prstGeom prst="hexagon">
              <a:avLst/>
            </a:prstGeom>
            <a:solidFill>
              <a:srgbClr val="002060"/>
            </a:solidFill>
            <a:ln w="9525" cap="flat" cmpd="sng" algn="ctr">
              <a:no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ysClr val="windowText" lastClr="000000"/>
                </a:solidFill>
                <a:effectLst/>
                <a:uLnTx/>
                <a:uFillTx/>
                <a:latin typeface="Segoe UI Light"/>
                <a:ea typeface="Segoe UI" pitchFamily="34" charset="0"/>
                <a:cs typeface="Segoe UI" pitchFamily="34" charset="0"/>
              </a:endParaRPr>
            </a:p>
          </p:txBody>
        </p:sp>
        <p:sp>
          <p:nvSpPr>
            <p:cNvPr id="40" name="Hexagon 39"/>
            <p:cNvSpPr/>
            <p:nvPr/>
          </p:nvSpPr>
          <p:spPr bwMode="auto">
            <a:xfrm>
              <a:off x="7912227" y="1323136"/>
              <a:ext cx="278203" cy="248890"/>
            </a:xfrm>
            <a:prstGeom prst="hexagon">
              <a:avLst/>
            </a:prstGeom>
            <a:solidFill>
              <a:srgbClr val="002060"/>
            </a:solidFill>
            <a:ln w="9525" cap="flat" cmpd="sng" algn="ctr">
              <a:no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ysClr val="windowText" lastClr="000000"/>
                </a:solidFill>
                <a:effectLst/>
                <a:uLnTx/>
                <a:uFillTx/>
                <a:latin typeface="Segoe UI Light"/>
                <a:ea typeface="Segoe UI" pitchFamily="34" charset="0"/>
                <a:cs typeface="Segoe UI" pitchFamily="34" charset="0"/>
              </a:endParaRPr>
            </a:p>
          </p:txBody>
        </p:sp>
        <p:sp>
          <p:nvSpPr>
            <p:cNvPr id="41" name="Hexagon 40"/>
            <p:cNvSpPr/>
            <p:nvPr/>
          </p:nvSpPr>
          <p:spPr bwMode="auto">
            <a:xfrm>
              <a:off x="7856896" y="1918729"/>
              <a:ext cx="278203" cy="248890"/>
            </a:xfrm>
            <a:prstGeom prst="hexagon">
              <a:avLst/>
            </a:prstGeom>
            <a:solidFill>
              <a:srgbClr val="FF8C00">
                <a:lumMod val="75000"/>
              </a:srgbClr>
            </a:solidFill>
            <a:ln w="9525" cap="flat" cmpd="sng" algn="ctr">
              <a:no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ysClr val="windowText" lastClr="000000"/>
                </a:solidFill>
                <a:effectLst/>
                <a:uLnTx/>
                <a:uFillTx/>
                <a:latin typeface="Segoe UI Light"/>
                <a:ea typeface="Segoe UI" pitchFamily="34" charset="0"/>
                <a:cs typeface="Segoe UI" pitchFamily="34" charset="0"/>
              </a:endParaRPr>
            </a:p>
          </p:txBody>
        </p:sp>
        <p:sp>
          <p:nvSpPr>
            <p:cNvPr id="42" name="Hexagon 41"/>
            <p:cNvSpPr/>
            <p:nvPr/>
          </p:nvSpPr>
          <p:spPr bwMode="auto">
            <a:xfrm>
              <a:off x="8358533" y="1635276"/>
              <a:ext cx="278203" cy="248890"/>
            </a:xfrm>
            <a:prstGeom prst="hexagon">
              <a:avLst/>
            </a:prstGeom>
            <a:solidFill>
              <a:srgbClr val="7030A0"/>
            </a:solidFill>
            <a:ln w="9525" cap="flat" cmpd="sng" algn="ctr">
              <a:no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ysClr val="windowText" lastClr="000000"/>
                </a:solidFill>
                <a:effectLst/>
                <a:uLnTx/>
                <a:uFillTx/>
                <a:latin typeface="Segoe UI Light"/>
                <a:ea typeface="Segoe UI" pitchFamily="34" charset="0"/>
                <a:cs typeface="Segoe UI" pitchFamily="34" charset="0"/>
              </a:endParaRPr>
            </a:p>
          </p:txBody>
        </p:sp>
        <p:sp>
          <p:nvSpPr>
            <p:cNvPr id="44" name="Hexagon 43"/>
            <p:cNvSpPr/>
            <p:nvPr/>
          </p:nvSpPr>
          <p:spPr bwMode="auto">
            <a:xfrm>
              <a:off x="7941345" y="1915082"/>
              <a:ext cx="278203" cy="248890"/>
            </a:xfrm>
            <a:prstGeom prst="hexagon">
              <a:avLst/>
            </a:prstGeom>
            <a:solidFill>
              <a:srgbClr val="FF8C00">
                <a:lumMod val="75000"/>
              </a:srgbClr>
            </a:solidFill>
            <a:ln w="9525" cap="flat" cmpd="sng" algn="ctr">
              <a:no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ysClr val="windowText" lastClr="000000"/>
                </a:solidFill>
                <a:effectLst/>
                <a:uLnTx/>
                <a:uFillTx/>
                <a:latin typeface="Segoe UI Light"/>
                <a:ea typeface="Segoe UI" pitchFamily="34" charset="0"/>
                <a:cs typeface="Segoe UI" pitchFamily="34" charset="0"/>
              </a:endParaRPr>
            </a:p>
          </p:txBody>
        </p:sp>
        <p:sp>
          <p:nvSpPr>
            <p:cNvPr id="52" name="Hexagon 51"/>
            <p:cNvSpPr/>
            <p:nvPr/>
          </p:nvSpPr>
          <p:spPr bwMode="auto">
            <a:xfrm>
              <a:off x="6668227" y="1943600"/>
              <a:ext cx="278203" cy="248890"/>
            </a:xfrm>
            <a:prstGeom prst="hexagon">
              <a:avLst/>
            </a:prstGeom>
            <a:solidFill>
              <a:srgbClr val="FFC000"/>
            </a:solidFill>
            <a:ln w="9525" cap="flat" cmpd="sng" algn="ctr">
              <a:no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ysClr val="windowText" lastClr="000000"/>
                </a:solidFill>
                <a:effectLst/>
                <a:uLnTx/>
                <a:uFillTx/>
                <a:latin typeface="Segoe UI Light"/>
                <a:ea typeface="Segoe UI" pitchFamily="34" charset="0"/>
                <a:cs typeface="Segoe UI" pitchFamily="34" charset="0"/>
              </a:endParaRPr>
            </a:p>
          </p:txBody>
        </p:sp>
        <p:sp>
          <p:nvSpPr>
            <p:cNvPr id="54" name="Hexagon 53"/>
            <p:cNvSpPr/>
            <p:nvPr/>
          </p:nvSpPr>
          <p:spPr bwMode="auto">
            <a:xfrm>
              <a:off x="7891123" y="1359493"/>
              <a:ext cx="278203" cy="248890"/>
            </a:xfrm>
            <a:prstGeom prst="hexagon">
              <a:avLst/>
            </a:prstGeom>
            <a:solidFill>
              <a:srgbClr val="002060"/>
            </a:solidFill>
            <a:ln w="9525" cap="flat" cmpd="sng" algn="ctr">
              <a:no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ysClr val="windowText" lastClr="000000"/>
                </a:solidFill>
                <a:effectLst/>
                <a:uLnTx/>
                <a:uFillTx/>
                <a:latin typeface="Segoe UI Light"/>
                <a:ea typeface="Segoe UI" pitchFamily="34" charset="0"/>
                <a:cs typeface="Segoe UI" pitchFamily="34" charset="0"/>
              </a:endParaRPr>
            </a:p>
          </p:txBody>
        </p:sp>
        <p:sp>
          <p:nvSpPr>
            <p:cNvPr id="55" name="Hexagon 54"/>
            <p:cNvSpPr/>
            <p:nvPr/>
          </p:nvSpPr>
          <p:spPr bwMode="auto">
            <a:xfrm>
              <a:off x="7896991" y="1372583"/>
              <a:ext cx="278203" cy="248890"/>
            </a:xfrm>
            <a:prstGeom prst="hexagon">
              <a:avLst/>
            </a:prstGeom>
            <a:solidFill>
              <a:srgbClr val="002060"/>
            </a:solidFill>
            <a:ln w="9525" cap="flat" cmpd="sng" algn="ctr">
              <a:no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ysClr val="windowText" lastClr="000000"/>
                </a:solidFill>
                <a:effectLst/>
                <a:uLnTx/>
                <a:uFillTx/>
                <a:latin typeface="Segoe UI Light"/>
                <a:ea typeface="Segoe UI" pitchFamily="34" charset="0"/>
                <a:cs typeface="Segoe UI" pitchFamily="34" charset="0"/>
              </a:endParaRPr>
            </a:p>
          </p:txBody>
        </p:sp>
        <p:sp>
          <p:nvSpPr>
            <p:cNvPr id="57" name="Hexagon 56"/>
            <p:cNvSpPr/>
            <p:nvPr/>
          </p:nvSpPr>
          <p:spPr bwMode="auto">
            <a:xfrm>
              <a:off x="7102754" y="1677613"/>
              <a:ext cx="278203" cy="248890"/>
            </a:xfrm>
            <a:prstGeom prst="hexagon">
              <a:avLst/>
            </a:prstGeom>
            <a:solidFill>
              <a:srgbClr val="92D050"/>
            </a:solidFill>
            <a:ln w="9525" cap="flat" cmpd="sng" algn="ctr">
              <a:no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ysClr val="windowText" lastClr="000000"/>
                </a:solidFill>
                <a:effectLst/>
                <a:uLnTx/>
                <a:uFillTx/>
                <a:latin typeface="Segoe UI Light"/>
                <a:ea typeface="Segoe UI" pitchFamily="34" charset="0"/>
                <a:cs typeface="Segoe UI" pitchFamily="34" charset="0"/>
              </a:endParaRPr>
            </a:p>
          </p:txBody>
        </p:sp>
        <p:sp>
          <p:nvSpPr>
            <p:cNvPr id="331" name="Rectangle 330"/>
            <p:cNvSpPr/>
            <p:nvPr/>
          </p:nvSpPr>
          <p:spPr>
            <a:xfrm>
              <a:off x="6329729" y="2278062"/>
              <a:ext cx="2555508" cy="338554"/>
            </a:xfrm>
            <a:prstGeom prst="rect">
              <a:avLst/>
            </a:prstGeom>
          </p:spPr>
          <p:txBody>
            <a:bodyPr wrap="none">
              <a:spAutoFit/>
            </a:bodyPr>
            <a:lstStyle/>
            <a:p>
              <a:pPr marL="0" marR="0" lvl="0" indent="0" algn="l" defTabSz="914224"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latin typeface="Segoe UI"/>
                  <a:ea typeface="+mn-ea"/>
                  <a:cs typeface="+mn-cs"/>
                </a:rPr>
                <a:t>My ASP.NET Core Services</a:t>
              </a:r>
            </a:p>
          </p:txBody>
        </p:sp>
      </p:grpSp>
      <p:sp>
        <p:nvSpPr>
          <p:cNvPr id="45" name="Arrow: Down 44"/>
          <p:cNvSpPr/>
          <p:nvPr/>
        </p:nvSpPr>
        <p:spPr bwMode="auto">
          <a:xfrm rot="3178732">
            <a:off x="8091718" y="2470529"/>
            <a:ext cx="775471" cy="1167086"/>
          </a:xfrm>
          <a:prstGeom prst="downArrow">
            <a:avLst/>
          </a:prstGeom>
          <a:solidFill>
            <a:srgbClr val="3A8BB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grpSp>
        <p:nvGrpSpPr>
          <p:cNvPr id="76" name="Group 75"/>
          <p:cNvGrpSpPr/>
          <p:nvPr/>
        </p:nvGrpSpPr>
        <p:grpSpPr>
          <a:xfrm>
            <a:off x="8935859" y="1022188"/>
            <a:ext cx="2577412" cy="1739831"/>
            <a:chOff x="8935859" y="1022188"/>
            <a:chExt cx="2577412" cy="1739831"/>
          </a:xfrm>
        </p:grpSpPr>
        <p:grpSp>
          <p:nvGrpSpPr>
            <p:cNvPr id="74" name="Group 73"/>
            <p:cNvGrpSpPr/>
            <p:nvPr/>
          </p:nvGrpSpPr>
          <p:grpSpPr>
            <a:xfrm>
              <a:off x="8935859" y="1022188"/>
              <a:ext cx="2577412" cy="1739831"/>
              <a:chOff x="8935859" y="1022188"/>
              <a:chExt cx="2577412" cy="1739831"/>
            </a:xfrm>
          </p:grpSpPr>
          <p:grpSp>
            <p:nvGrpSpPr>
              <p:cNvPr id="6" name="Group 5"/>
              <p:cNvGrpSpPr/>
              <p:nvPr/>
            </p:nvGrpSpPr>
            <p:grpSpPr>
              <a:xfrm>
                <a:off x="10270555" y="1441460"/>
                <a:ext cx="601163" cy="337001"/>
                <a:chOff x="2244917" y="2288296"/>
                <a:chExt cx="601248" cy="337049"/>
              </a:xfrm>
            </p:grpSpPr>
            <p:grpSp>
              <p:nvGrpSpPr>
                <p:cNvPr id="99" name="Group 98"/>
                <p:cNvGrpSpPr/>
                <p:nvPr/>
              </p:nvGrpSpPr>
              <p:grpSpPr>
                <a:xfrm>
                  <a:off x="2244917" y="2288296"/>
                  <a:ext cx="601248" cy="337049"/>
                  <a:chOff x="3523102" y="1791568"/>
                  <a:chExt cx="6746733" cy="3782104"/>
                </a:xfrm>
                <a:solidFill>
                  <a:srgbClr val="C00000"/>
                </a:solidFill>
              </p:grpSpPr>
              <p:sp>
                <p:nvSpPr>
                  <p:cNvPr id="100" name="Rectangle 99"/>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01" name="Freeform 100"/>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02" name="Freeform 101"/>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16" name="Hexagon 15"/>
                <p:cNvSpPr/>
                <p:nvPr/>
              </p:nvSpPr>
              <p:spPr bwMode="auto">
                <a:xfrm>
                  <a:off x="2406419" y="2333937"/>
                  <a:ext cx="278243" cy="248925"/>
                </a:xfrm>
                <a:prstGeom prst="hexagon">
                  <a:avLst/>
                </a:prstGeom>
                <a:solidFill>
                  <a:srgbClr val="FF0000"/>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ysClr val="windowText" lastClr="000000"/>
                    </a:solidFill>
                    <a:effectLst/>
                    <a:uLnTx/>
                    <a:uFillTx/>
                    <a:latin typeface="Segoe UI Light"/>
                    <a:ea typeface="Segoe UI" pitchFamily="34" charset="0"/>
                    <a:cs typeface="Segoe UI" pitchFamily="34" charset="0"/>
                  </a:endParaRPr>
                </a:p>
              </p:txBody>
            </p:sp>
          </p:grpSp>
          <p:grpSp>
            <p:nvGrpSpPr>
              <p:cNvPr id="11" name="Group 10"/>
              <p:cNvGrpSpPr/>
              <p:nvPr/>
            </p:nvGrpSpPr>
            <p:grpSpPr>
              <a:xfrm>
                <a:off x="10912108" y="1441459"/>
                <a:ext cx="601163" cy="337001"/>
                <a:chOff x="2886562" y="2288295"/>
                <a:chExt cx="601248" cy="337049"/>
              </a:xfrm>
            </p:grpSpPr>
            <p:grpSp>
              <p:nvGrpSpPr>
                <p:cNvPr id="107" name="Group 106"/>
                <p:cNvGrpSpPr/>
                <p:nvPr/>
              </p:nvGrpSpPr>
              <p:grpSpPr>
                <a:xfrm>
                  <a:off x="2886562" y="2288295"/>
                  <a:ext cx="601248" cy="337049"/>
                  <a:chOff x="3523102" y="1791568"/>
                  <a:chExt cx="6746733" cy="3782104"/>
                </a:xfrm>
                <a:solidFill>
                  <a:srgbClr val="7030A0"/>
                </a:solidFill>
              </p:grpSpPr>
              <p:sp>
                <p:nvSpPr>
                  <p:cNvPr id="108" name="Rectangle 107"/>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09" name="Freeform 108"/>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10" name="Freeform 109"/>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43" name="Hexagon 42"/>
                <p:cNvSpPr/>
                <p:nvPr/>
              </p:nvSpPr>
              <p:spPr bwMode="auto">
                <a:xfrm>
                  <a:off x="3051589" y="2333937"/>
                  <a:ext cx="278243" cy="248925"/>
                </a:xfrm>
                <a:prstGeom prst="hexagon">
                  <a:avLst/>
                </a:prstGeom>
                <a:solidFill>
                  <a:srgbClr val="7030A0"/>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ysClr val="windowText" lastClr="000000"/>
                    </a:solidFill>
                    <a:effectLst/>
                    <a:uLnTx/>
                    <a:uFillTx/>
                    <a:latin typeface="Segoe UI Light"/>
                    <a:ea typeface="Segoe UI" pitchFamily="34" charset="0"/>
                    <a:cs typeface="Segoe UI" pitchFamily="34" charset="0"/>
                  </a:endParaRPr>
                </a:p>
              </p:txBody>
            </p:sp>
          </p:grpSp>
          <p:grpSp>
            <p:nvGrpSpPr>
              <p:cNvPr id="7" name="Group 6"/>
              <p:cNvGrpSpPr/>
              <p:nvPr/>
            </p:nvGrpSpPr>
            <p:grpSpPr>
              <a:xfrm>
                <a:off x="10266308" y="1810848"/>
                <a:ext cx="601163" cy="337001"/>
                <a:chOff x="2240670" y="2657736"/>
                <a:chExt cx="601248" cy="337049"/>
              </a:xfrm>
            </p:grpSpPr>
            <p:grpSp>
              <p:nvGrpSpPr>
                <p:cNvPr id="103" name="Group 102"/>
                <p:cNvGrpSpPr/>
                <p:nvPr/>
              </p:nvGrpSpPr>
              <p:grpSpPr>
                <a:xfrm>
                  <a:off x="2240670" y="2657736"/>
                  <a:ext cx="601248" cy="337049"/>
                  <a:chOff x="3523102" y="1791568"/>
                  <a:chExt cx="6746733" cy="3782104"/>
                </a:xfrm>
                <a:solidFill>
                  <a:srgbClr val="FFC000"/>
                </a:solidFill>
              </p:grpSpPr>
              <p:sp>
                <p:nvSpPr>
                  <p:cNvPr id="104" name="Rectangle 103"/>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05" name="Freeform 104"/>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06" name="Freeform 105"/>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53" name="Hexagon 52"/>
                <p:cNvSpPr/>
                <p:nvPr/>
              </p:nvSpPr>
              <p:spPr bwMode="auto">
                <a:xfrm>
                  <a:off x="2398893" y="2701796"/>
                  <a:ext cx="278243" cy="248925"/>
                </a:xfrm>
                <a:prstGeom prst="hexagon">
                  <a:avLst/>
                </a:prstGeom>
                <a:solidFill>
                  <a:srgbClr val="FFC000"/>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ysClr val="windowText" lastClr="000000"/>
                    </a:solidFill>
                    <a:effectLst/>
                    <a:uLnTx/>
                    <a:uFillTx/>
                    <a:latin typeface="Segoe UI Light"/>
                    <a:ea typeface="Segoe UI" pitchFamily="34" charset="0"/>
                    <a:cs typeface="Segoe UI" pitchFamily="34" charset="0"/>
                  </a:endParaRPr>
                </a:p>
              </p:txBody>
            </p:sp>
          </p:grpSp>
          <p:grpSp>
            <p:nvGrpSpPr>
              <p:cNvPr id="4" name="Group 3"/>
              <p:cNvGrpSpPr/>
              <p:nvPr/>
            </p:nvGrpSpPr>
            <p:grpSpPr>
              <a:xfrm>
                <a:off x="9627128" y="1441459"/>
                <a:ext cx="601163" cy="337001"/>
                <a:chOff x="1601399" y="2288295"/>
                <a:chExt cx="601248" cy="337049"/>
              </a:xfrm>
            </p:grpSpPr>
            <p:grpSp>
              <p:nvGrpSpPr>
                <p:cNvPr id="95" name="Group 94"/>
                <p:cNvGrpSpPr/>
                <p:nvPr/>
              </p:nvGrpSpPr>
              <p:grpSpPr>
                <a:xfrm>
                  <a:off x="1601399" y="2288295"/>
                  <a:ext cx="601248" cy="337049"/>
                  <a:chOff x="3523102" y="1791568"/>
                  <a:chExt cx="6746733" cy="3782104"/>
                </a:xfrm>
                <a:solidFill>
                  <a:srgbClr val="002060"/>
                </a:solidFill>
              </p:grpSpPr>
              <p:sp>
                <p:nvSpPr>
                  <p:cNvPr id="96" name="Rectangle 95"/>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97" name="Freeform 96"/>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98" name="Freeform 97"/>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56" name="Hexagon 55"/>
                <p:cNvSpPr/>
                <p:nvPr/>
              </p:nvSpPr>
              <p:spPr bwMode="auto">
                <a:xfrm>
                  <a:off x="1759502" y="2333937"/>
                  <a:ext cx="278243" cy="248925"/>
                </a:xfrm>
                <a:prstGeom prst="hexagon">
                  <a:avLst/>
                </a:prstGeom>
                <a:solidFill>
                  <a:srgbClr val="002060"/>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ysClr val="windowText" lastClr="000000"/>
                    </a:solidFill>
                    <a:effectLst/>
                    <a:uLnTx/>
                    <a:uFillTx/>
                    <a:latin typeface="Segoe UI Light"/>
                    <a:ea typeface="Segoe UI" pitchFamily="34" charset="0"/>
                    <a:cs typeface="Segoe UI" pitchFamily="34" charset="0"/>
                  </a:endParaRPr>
                </a:p>
              </p:txBody>
            </p:sp>
          </p:grpSp>
          <p:grpSp>
            <p:nvGrpSpPr>
              <p:cNvPr id="5" name="Group 4"/>
              <p:cNvGrpSpPr/>
              <p:nvPr/>
            </p:nvGrpSpPr>
            <p:grpSpPr>
              <a:xfrm>
                <a:off x="9621998" y="1810848"/>
                <a:ext cx="601163" cy="337001"/>
                <a:chOff x="1596268" y="2657736"/>
                <a:chExt cx="601248" cy="337049"/>
              </a:xfrm>
            </p:grpSpPr>
            <p:grpSp>
              <p:nvGrpSpPr>
                <p:cNvPr id="91" name="Group 90"/>
                <p:cNvGrpSpPr/>
                <p:nvPr/>
              </p:nvGrpSpPr>
              <p:grpSpPr>
                <a:xfrm>
                  <a:off x="1596268" y="2657736"/>
                  <a:ext cx="601248" cy="337049"/>
                  <a:chOff x="3523102" y="1791568"/>
                  <a:chExt cx="6746733" cy="3782104"/>
                </a:xfrm>
                <a:solidFill>
                  <a:srgbClr val="00B050"/>
                </a:solidFill>
              </p:grpSpPr>
              <p:sp>
                <p:nvSpPr>
                  <p:cNvPr id="92" name="Rectangle 91"/>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93" name="Freeform 92"/>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94" name="Freeform 93"/>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58" name="Hexagon 57"/>
                <p:cNvSpPr/>
                <p:nvPr/>
              </p:nvSpPr>
              <p:spPr bwMode="auto">
                <a:xfrm>
                  <a:off x="1752996" y="2701797"/>
                  <a:ext cx="278243" cy="248925"/>
                </a:xfrm>
                <a:prstGeom prst="hexagon">
                  <a:avLst/>
                </a:prstGeom>
                <a:solidFill>
                  <a:srgbClr val="92D050"/>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ysClr val="windowText" lastClr="000000"/>
                    </a:solidFill>
                    <a:effectLst/>
                    <a:uLnTx/>
                    <a:uFillTx/>
                    <a:latin typeface="Segoe UI Light"/>
                    <a:ea typeface="Segoe UI" pitchFamily="34" charset="0"/>
                    <a:cs typeface="Segoe UI" pitchFamily="34" charset="0"/>
                  </a:endParaRPr>
                </a:p>
              </p:txBody>
            </p:sp>
          </p:grpSp>
          <p:grpSp>
            <p:nvGrpSpPr>
              <p:cNvPr id="31" name="Group 30"/>
              <p:cNvGrpSpPr/>
              <p:nvPr/>
            </p:nvGrpSpPr>
            <p:grpSpPr>
              <a:xfrm>
                <a:off x="10912108" y="1804237"/>
                <a:ext cx="601163" cy="337001"/>
                <a:chOff x="2886562" y="2651124"/>
                <a:chExt cx="601248" cy="337049"/>
              </a:xfrm>
            </p:grpSpPr>
            <p:grpSp>
              <p:nvGrpSpPr>
                <p:cNvPr id="111" name="Group 110"/>
                <p:cNvGrpSpPr/>
                <p:nvPr/>
              </p:nvGrpSpPr>
              <p:grpSpPr>
                <a:xfrm>
                  <a:off x="2886562" y="2651124"/>
                  <a:ext cx="601248" cy="337049"/>
                  <a:chOff x="3523102" y="1791568"/>
                  <a:chExt cx="6746733" cy="3782104"/>
                </a:xfrm>
                <a:solidFill>
                  <a:schemeClr val="bg1">
                    <a:lumMod val="50000"/>
                  </a:schemeClr>
                </a:solidFill>
              </p:grpSpPr>
              <p:sp>
                <p:nvSpPr>
                  <p:cNvPr id="112" name="Rectangle 111"/>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13" name="Freeform 112"/>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14" name="Freeform 113"/>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115" name="Hexagon 114"/>
                <p:cNvSpPr/>
                <p:nvPr/>
              </p:nvSpPr>
              <p:spPr bwMode="auto">
                <a:xfrm>
                  <a:off x="3051589" y="2695497"/>
                  <a:ext cx="278243" cy="248925"/>
                </a:xfrm>
                <a:prstGeom prst="hexagon">
                  <a:avLst/>
                </a:prstGeom>
                <a:solidFill>
                  <a:srgbClr val="7F7F7F"/>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ysClr val="windowText" lastClr="000000"/>
                    </a:solidFill>
                    <a:effectLst/>
                    <a:uLnTx/>
                    <a:uFillTx/>
                    <a:latin typeface="Segoe UI Light"/>
                    <a:ea typeface="Segoe UI" pitchFamily="34" charset="0"/>
                    <a:cs typeface="Segoe UI" pitchFamily="34" charset="0"/>
                  </a:endParaRPr>
                </a:p>
              </p:txBody>
            </p:sp>
          </p:grpSp>
          <p:sp>
            <p:nvSpPr>
              <p:cNvPr id="81" name="Rectangle 80"/>
              <p:cNvSpPr/>
              <p:nvPr/>
            </p:nvSpPr>
            <p:spPr>
              <a:xfrm>
                <a:off x="9571037" y="1022188"/>
                <a:ext cx="1871025" cy="338554"/>
              </a:xfrm>
              <a:prstGeom prst="rect">
                <a:avLst/>
              </a:prstGeom>
            </p:spPr>
            <p:txBody>
              <a:bodyPr wrap="none">
                <a:spAutoFit/>
              </a:bodyPr>
              <a:lstStyle/>
              <a:p>
                <a:pPr marL="0" marR="0" lvl="0" indent="0" algn="l" defTabSz="914224"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latin typeface="Segoe UI"/>
                    <a:ea typeface="+mn-ea"/>
                    <a:cs typeface="+mn-cs"/>
                  </a:rPr>
                  <a:t>My Docker Images</a:t>
                </a:r>
              </a:p>
            </p:txBody>
          </p:sp>
          <p:sp>
            <p:nvSpPr>
              <p:cNvPr id="73" name="Arrow: Right 72"/>
              <p:cNvSpPr/>
              <p:nvPr/>
            </p:nvSpPr>
            <p:spPr bwMode="auto">
              <a:xfrm>
                <a:off x="8935859" y="1591666"/>
                <a:ext cx="533400" cy="332968"/>
              </a:xfrm>
              <a:prstGeom prst="rightArrow">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330" name="Arrow: Right 329"/>
              <p:cNvSpPr/>
              <p:nvPr/>
            </p:nvSpPr>
            <p:spPr bwMode="auto">
              <a:xfrm rot="16200000">
                <a:off x="10292268" y="2328835"/>
                <a:ext cx="533400" cy="332968"/>
              </a:xfrm>
              <a:prstGeom prst="rightArrow">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grpSp>
        <p:grpSp>
          <p:nvGrpSpPr>
            <p:cNvPr id="75" name="Group 74"/>
            <p:cNvGrpSpPr/>
            <p:nvPr/>
          </p:nvGrpSpPr>
          <p:grpSpPr>
            <a:xfrm>
              <a:off x="10737582" y="2403125"/>
              <a:ext cx="601163" cy="337001"/>
              <a:chOff x="8411793" y="6096911"/>
              <a:chExt cx="601163" cy="337001"/>
            </a:xfrm>
          </p:grpSpPr>
          <p:grpSp>
            <p:nvGrpSpPr>
              <p:cNvPr id="334" name="Group 333"/>
              <p:cNvGrpSpPr/>
              <p:nvPr/>
            </p:nvGrpSpPr>
            <p:grpSpPr>
              <a:xfrm>
                <a:off x="8411793" y="6096911"/>
                <a:ext cx="601163" cy="337001"/>
                <a:chOff x="3523102" y="1791568"/>
                <a:chExt cx="6746733" cy="3782104"/>
              </a:xfrm>
              <a:solidFill>
                <a:schemeClr val="tx1">
                  <a:lumMod val="50000"/>
                </a:schemeClr>
              </a:solidFill>
            </p:grpSpPr>
            <p:sp>
              <p:nvSpPr>
                <p:cNvPr id="366" name="Rectangle 365"/>
                <p:cNvSpPr/>
                <p:nvPr/>
              </p:nvSpPr>
              <p:spPr>
                <a:xfrm>
                  <a:off x="3757139" y="2148421"/>
                  <a:ext cx="6278658" cy="3068399"/>
                </a:xfrm>
                <a:prstGeom prst="rect">
                  <a:avLst/>
                </a:prstGeom>
                <a:no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67" name="Freeform 125"/>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68" name="Freeform 126"/>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pic>
            <p:nvPicPr>
              <p:cNvPr id="341" name="Picture 4" descr="Related image"/>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20457" r="22687"/>
              <a:stretch/>
            </p:blipFill>
            <p:spPr bwMode="auto">
              <a:xfrm>
                <a:off x="8487836" y="6153650"/>
                <a:ext cx="227726" cy="226386"/>
              </a:xfrm>
              <a:prstGeom prst="rect">
                <a:avLst/>
              </a:prstGeom>
              <a:noFill/>
              <a:extLst>
                <a:ext uri="{909E8E84-426E-40DD-AFC4-6F175D3DCCD1}">
                  <a14:hiddenFill xmlns:a14="http://schemas.microsoft.com/office/drawing/2010/main">
                    <a:solidFill>
                      <a:srgbClr val="FFFFFF"/>
                    </a:solidFill>
                  </a14:hiddenFill>
                </a:ext>
              </a:extLst>
            </p:spPr>
          </p:pic>
          <p:pic>
            <p:nvPicPr>
              <p:cNvPr id="349" name="Picture 4" descr="Image result for Linux logo "/>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8765937" y="6162898"/>
                <a:ext cx="182148" cy="213872"/>
              </a:xfrm>
              <a:prstGeom prst="rect">
                <a:avLst/>
              </a:prstGeom>
              <a:noFill/>
              <a:extLst>
                <a:ext uri="{909E8E84-426E-40DD-AFC4-6F175D3DCCD1}">
                  <a14:hiddenFill xmlns:a14="http://schemas.microsoft.com/office/drawing/2010/main">
                    <a:solidFill>
                      <a:srgbClr val="FFFFFF"/>
                    </a:solidFill>
                  </a14:hiddenFill>
                </a:ext>
              </a:extLst>
            </p:spPr>
          </p:pic>
        </p:grpSp>
      </p:grpSp>
    </p:spTree>
    <p:extLst>
      <p:ext uri="{BB962C8B-B14F-4D97-AF65-F5344CB8AC3E}">
        <p14:creationId xmlns:p14="http://schemas.microsoft.com/office/powerpoint/2010/main" val="4656321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wipe(down)">
                                      <p:cBhvr>
                                        <p:cTn id="7" dur="500"/>
                                        <p:tgtEl>
                                          <p:spTgt spid="4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72"/>
                                        </p:tgtEl>
                                        <p:attrNameLst>
                                          <p:attrName>style.visibility</p:attrName>
                                        </p:attrNameLst>
                                      </p:cBhvr>
                                      <p:to>
                                        <p:strVal val="visible"/>
                                      </p:to>
                                    </p:set>
                                    <p:animEffect transition="in" filter="wipe(left)">
                                      <p:cBhvr>
                                        <p:cTn id="12" dur="500"/>
                                        <p:tgtEl>
                                          <p:spTgt spid="7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76"/>
                                        </p:tgtEl>
                                        <p:attrNameLst>
                                          <p:attrName>style.visibility</p:attrName>
                                        </p:attrNameLst>
                                      </p:cBhvr>
                                      <p:to>
                                        <p:strVal val="visible"/>
                                      </p:to>
                                    </p:set>
                                    <p:animEffect transition="in" filter="wipe(down)">
                                      <p:cBhvr>
                                        <p:cTn id="17" dur="500"/>
                                        <p:tgtEl>
                                          <p:spTgt spid="7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45"/>
                                        </p:tgtEl>
                                        <p:attrNameLst>
                                          <p:attrName>style.visibility</p:attrName>
                                        </p:attrNameLst>
                                      </p:cBhvr>
                                      <p:to>
                                        <p:strVal val="visible"/>
                                      </p:to>
                                    </p:set>
                                    <p:animEffect transition="in" filter="wipe(up)">
                                      <p:cBhvr>
                                        <p:cTn id="22" dur="500"/>
                                        <p:tgtEl>
                                          <p:spTgt spid="45"/>
                                        </p:tgtEl>
                                      </p:cBhvr>
                                    </p:animEffect>
                                  </p:childTnLst>
                                </p:cTn>
                              </p:par>
                            </p:childTnLst>
                          </p:cTn>
                        </p:par>
                        <p:par>
                          <p:cTn id="23" fill="hold">
                            <p:stCondLst>
                              <p:cond delay="500"/>
                            </p:stCondLst>
                            <p:childTnLst>
                              <p:par>
                                <p:cTn id="24" presetID="10" presetClass="entr" presetSubtype="0" fill="hold" nodeType="afterEffect">
                                  <p:stCondLst>
                                    <p:cond delay="0"/>
                                  </p:stCondLst>
                                  <p:childTnLst>
                                    <p:set>
                                      <p:cBhvr>
                                        <p:cTn id="25" dur="1" fill="hold">
                                          <p:stCondLst>
                                            <p:cond delay="0"/>
                                          </p:stCondLst>
                                        </p:cTn>
                                        <p:tgtEl>
                                          <p:spTgt spid="66"/>
                                        </p:tgtEl>
                                        <p:attrNameLst>
                                          <p:attrName>style.visibility</p:attrName>
                                        </p:attrNameLst>
                                      </p:cBhvr>
                                      <p:to>
                                        <p:strVal val="visible"/>
                                      </p:to>
                                    </p:set>
                                    <p:animEffect transition="in" filter="fade">
                                      <p:cBhvr>
                                        <p:cTn id="26" dur="500"/>
                                        <p:tgtEl>
                                          <p:spTgt spid="66"/>
                                        </p:tgtEl>
                                      </p:cBhvr>
                                    </p:animEffect>
                                  </p:childTnLst>
                                </p:cTn>
                              </p:par>
                              <p:par>
                                <p:cTn id="27" presetID="10" presetClass="entr" presetSubtype="0" fill="hold" nodeType="withEffect">
                                  <p:stCondLst>
                                    <p:cond delay="0"/>
                                  </p:stCondLst>
                                  <p:childTnLst>
                                    <p:set>
                                      <p:cBhvr>
                                        <p:cTn id="28" dur="1" fill="hold">
                                          <p:stCondLst>
                                            <p:cond delay="0"/>
                                          </p:stCondLst>
                                        </p:cTn>
                                        <p:tgtEl>
                                          <p:spTgt spid="67"/>
                                        </p:tgtEl>
                                        <p:attrNameLst>
                                          <p:attrName>style.visibility</p:attrName>
                                        </p:attrNameLst>
                                      </p:cBhvr>
                                      <p:to>
                                        <p:strVal val="visible"/>
                                      </p:to>
                                    </p:set>
                                    <p:animEffect transition="in" filter="fade">
                                      <p:cBhvr>
                                        <p:cTn id="29" dur="500"/>
                                        <p:tgtEl>
                                          <p:spTgt spid="67"/>
                                        </p:tgtEl>
                                      </p:cBhvr>
                                    </p:animEffect>
                                  </p:childTnLst>
                                </p:cTn>
                              </p:par>
                              <p:par>
                                <p:cTn id="30" presetID="10" presetClass="entr" presetSubtype="0" fill="hold" nodeType="withEffect">
                                  <p:stCondLst>
                                    <p:cond delay="0"/>
                                  </p:stCondLst>
                                  <p:childTnLst>
                                    <p:set>
                                      <p:cBhvr>
                                        <p:cTn id="31" dur="1" fill="hold">
                                          <p:stCondLst>
                                            <p:cond delay="0"/>
                                          </p:stCondLst>
                                        </p:cTn>
                                        <p:tgtEl>
                                          <p:spTgt spid="68"/>
                                        </p:tgtEl>
                                        <p:attrNameLst>
                                          <p:attrName>style.visibility</p:attrName>
                                        </p:attrNameLst>
                                      </p:cBhvr>
                                      <p:to>
                                        <p:strVal val="visible"/>
                                      </p:to>
                                    </p:set>
                                    <p:animEffect transition="in" filter="fade">
                                      <p:cBhvr>
                                        <p:cTn id="32" dur="500"/>
                                        <p:tgtEl>
                                          <p:spTgt spid="68"/>
                                        </p:tgtEl>
                                      </p:cBhvr>
                                    </p:animEffect>
                                  </p:childTnLst>
                                </p:cTn>
                              </p:par>
                              <p:par>
                                <p:cTn id="33" presetID="10" presetClass="entr" presetSubtype="0" fill="hold" nodeType="withEffect">
                                  <p:stCondLst>
                                    <p:cond delay="0"/>
                                  </p:stCondLst>
                                  <p:childTnLst>
                                    <p:set>
                                      <p:cBhvr>
                                        <p:cTn id="34" dur="1" fill="hold">
                                          <p:stCondLst>
                                            <p:cond delay="0"/>
                                          </p:stCondLst>
                                        </p:cTn>
                                        <p:tgtEl>
                                          <p:spTgt spid="69"/>
                                        </p:tgtEl>
                                        <p:attrNameLst>
                                          <p:attrName>style.visibility</p:attrName>
                                        </p:attrNameLst>
                                      </p:cBhvr>
                                      <p:to>
                                        <p:strVal val="visible"/>
                                      </p:to>
                                    </p:set>
                                    <p:animEffect transition="in" filter="fade">
                                      <p:cBhvr>
                                        <p:cTn id="35" dur="500"/>
                                        <p:tgtEl>
                                          <p:spTgt spid="69"/>
                                        </p:tgtEl>
                                      </p:cBhvr>
                                    </p:animEffect>
                                  </p:childTnLst>
                                </p:cTn>
                              </p:par>
                              <p:par>
                                <p:cTn id="36" presetID="10" presetClass="entr" presetSubtype="0" fill="hold" nodeType="withEffect">
                                  <p:stCondLst>
                                    <p:cond delay="0"/>
                                  </p:stCondLst>
                                  <p:childTnLst>
                                    <p:set>
                                      <p:cBhvr>
                                        <p:cTn id="37" dur="1" fill="hold">
                                          <p:stCondLst>
                                            <p:cond delay="0"/>
                                          </p:stCondLst>
                                        </p:cTn>
                                        <p:tgtEl>
                                          <p:spTgt spid="70"/>
                                        </p:tgtEl>
                                        <p:attrNameLst>
                                          <p:attrName>style.visibility</p:attrName>
                                        </p:attrNameLst>
                                      </p:cBhvr>
                                      <p:to>
                                        <p:strVal val="visible"/>
                                      </p:to>
                                    </p:set>
                                    <p:animEffect transition="in" filter="fade">
                                      <p:cBhvr>
                                        <p:cTn id="38" dur="500"/>
                                        <p:tgtEl>
                                          <p:spTgt spid="70"/>
                                        </p:tgtEl>
                                      </p:cBhvr>
                                    </p:animEffect>
                                  </p:childTnLst>
                                </p:cTn>
                              </p:par>
                              <p:par>
                                <p:cTn id="39" presetID="10" presetClass="entr" presetSubtype="0" fill="hold" nodeType="withEffect">
                                  <p:stCondLst>
                                    <p:cond delay="0"/>
                                  </p:stCondLst>
                                  <p:childTnLst>
                                    <p:set>
                                      <p:cBhvr>
                                        <p:cTn id="40" dur="1" fill="hold">
                                          <p:stCondLst>
                                            <p:cond delay="0"/>
                                          </p:stCondLst>
                                        </p:cTn>
                                        <p:tgtEl>
                                          <p:spTgt spid="71"/>
                                        </p:tgtEl>
                                        <p:attrNameLst>
                                          <p:attrName>style.visibility</p:attrName>
                                        </p:attrNameLst>
                                      </p:cBhvr>
                                      <p:to>
                                        <p:strVal val="visible"/>
                                      </p:to>
                                    </p:set>
                                    <p:animEffect transition="in" filter="fade">
                                      <p:cBhvr>
                                        <p:cTn id="41" dur="5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Rectangle 77"/>
          <p:cNvSpPr/>
          <p:nvPr/>
        </p:nvSpPr>
        <p:spPr bwMode="auto">
          <a:xfrm>
            <a:off x="1623940" y="548526"/>
            <a:ext cx="9166297" cy="4649463"/>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ts val="0"/>
              </a:spcBef>
              <a:spcAft>
                <a:spcPts val="0"/>
              </a:spcAft>
              <a:buClrTx/>
              <a:buSzTx/>
              <a:buFontTx/>
              <a:buNone/>
              <a:tabLst/>
              <a:defRPr/>
            </a:pPr>
            <a:endParaRPr kumimoji="0" lang="en-US" sz="14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7" name="Rectangle 86"/>
          <p:cNvSpPr/>
          <p:nvPr/>
        </p:nvSpPr>
        <p:spPr bwMode="auto">
          <a:xfrm>
            <a:off x="-1" y="5198658"/>
            <a:ext cx="12436475" cy="1793957"/>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ts val="0"/>
              </a:spcBef>
              <a:spcAft>
                <a:spcPts val="0"/>
              </a:spcAft>
              <a:buClrTx/>
              <a:buSzTx/>
              <a:buFontTx/>
              <a:buNone/>
              <a:tabLst/>
              <a:defRPr/>
            </a:pPr>
            <a:r>
              <a:rPr kumimoji="0" lang="en-US" sz="14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Infrastructure Services</a:t>
            </a:r>
          </a:p>
        </p:txBody>
      </p:sp>
      <p:sp>
        <p:nvSpPr>
          <p:cNvPr id="41" name="Rectangle 40"/>
          <p:cNvSpPr/>
          <p:nvPr/>
        </p:nvSpPr>
        <p:spPr bwMode="auto">
          <a:xfrm>
            <a:off x="4302093" y="1211663"/>
            <a:ext cx="3697328" cy="1371935"/>
          </a:xfrm>
          <a:prstGeom prst="rect">
            <a:avLst/>
          </a:prstGeom>
          <a:solidFill>
            <a:srgbClr val="8E9CFF"/>
          </a:solidFill>
          <a:ln w="6350" cap="flat" cmpd="sng" algn="ctr">
            <a:noFill/>
            <a:prstDash val="solid"/>
            <a:miter lim="800000"/>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ts val="0"/>
              </a:spcBef>
              <a:spcAft>
                <a:spcPts val="0"/>
              </a:spcAft>
              <a:buClrTx/>
              <a:buSzTx/>
              <a:buFontTx/>
              <a:buNone/>
              <a:tabLst/>
              <a:defRPr/>
            </a:pPr>
            <a:r>
              <a:rPr kumimoji="0" lang="en-US" sz="11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App Platform</a:t>
            </a:r>
          </a:p>
        </p:txBody>
      </p:sp>
      <p:grpSp>
        <p:nvGrpSpPr>
          <p:cNvPr id="137" name="Group 136"/>
          <p:cNvGrpSpPr/>
          <p:nvPr/>
        </p:nvGrpSpPr>
        <p:grpSpPr>
          <a:xfrm>
            <a:off x="4652345" y="1683749"/>
            <a:ext cx="1008542" cy="301106"/>
            <a:chOff x="5594200" y="1965800"/>
            <a:chExt cx="1008542" cy="301106"/>
          </a:xfrm>
        </p:grpSpPr>
        <p:sp>
          <p:nvSpPr>
            <p:cNvPr id="151" name="TextBox 150"/>
            <p:cNvSpPr txBox="1"/>
            <p:nvPr/>
          </p:nvSpPr>
          <p:spPr>
            <a:xfrm>
              <a:off x="5943586" y="1965800"/>
              <a:ext cx="659156" cy="301106"/>
            </a:xfrm>
            <a:prstGeom prst="rect">
              <a:avLst/>
            </a:prstGeom>
            <a:noFill/>
            <a:ln>
              <a:noFill/>
            </a:ln>
          </p:spPr>
          <p:txBody>
            <a:bodyPr wrap="none" lIns="0" tIns="27971" rIns="0" bIns="0" rtlCol="0" anchor="t">
              <a:noAutofit/>
            </a:bodyPr>
            <a:lstStyle/>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Web </a:t>
              </a:r>
              <a:br>
                <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br>
              <a:r>
                <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Apps</a:t>
              </a:r>
            </a:p>
          </p:txBody>
        </p:sp>
        <p:pic>
          <p:nvPicPr>
            <p:cNvPr id="152" name="Picture 151"/>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5594200" y="1972961"/>
              <a:ext cx="286784" cy="286785"/>
            </a:xfrm>
            <a:prstGeom prst="rect">
              <a:avLst/>
            </a:prstGeom>
          </p:spPr>
        </p:pic>
      </p:grpSp>
      <p:grpSp>
        <p:nvGrpSpPr>
          <p:cNvPr id="138" name="Group 137"/>
          <p:cNvGrpSpPr/>
          <p:nvPr/>
        </p:nvGrpSpPr>
        <p:grpSpPr>
          <a:xfrm>
            <a:off x="4658171" y="2098420"/>
            <a:ext cx="1016034" cy="291093"/>
            <a:chOff x="5600026" y="2460365"/>
            <a:chExt cx="1016034" cy="291093"/>
          </a:xfrm>
        </p:grpSpPr>
        <p:sp>
          <p:nvSpPr>
            <p:cNvPr id="153" name="TextBox 152"/>
            <p:cNvSpPr txBox="1"/>
            <p:nvPr/>
          </p:nvSpPr>
          <p:spPr>
            <a:xfrm>
              <a:off x="5956904" y="2475093"/>
              <a:ext cx="659156" cy="261636"/>
            </a:xfrm>
            <a:prstGeom prst="rect">
              <a:avLst/>
            </a:prstGeom>
            <a:noFill/>
            <a:ln>
              <a:noFill/>
            </a:ln>
          </p:spPr>
          <p:txBody>
            <a:bodyPr wrap="none" lIns="0" tIns="27971" rIns="0" bIns="0" rtlCol="0" anchor="t">
              <a:noAutofit/>
            </a:bodyPr>
            <a:lstStyle/>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Mobile</a:t>
              </a:r>
            </a:p>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Apps</a:t>
              </a:r>
            </a:p>
          </p:txBody>
        </p:sp>
        <p:pic>
          <p:nvPicPr>
            <p:cNvPr id="154" name="Picture 153"/>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5600026" y="2460365"/>
              <a:ext cx="291092" cy="291093"/>
            </a:xfrm>
            <a:prstGeom prst="rect">
              <a:avLst/>
            </a:prstGeom>
          </p:spPr>
        </p:pic>
      </p:grpSp>
      <p:grpSp>
        <p:nvGrpSpPr>
          <p:cNvPr id="141" name="Group 140"/>
          <p:cNvGrpSpPr/>
          <p:nvPr/>
        </p:nvGrpSpPr>
        <p:grpSpPr>
          <a:xfrm>
            <a:off x="6752696" y="1683749"/>
            <a:ext cx="1007917" cy="301106"/>
            <a:chOff x="7471235" y="1965800"/>
            <a:chExt cx="1007917" cy="301106"/>
          </a:xfrm>
        </p:grpSpPr>
        <p:sp>
          <p:nvSpPr>
            <p:cNvPr id="155" name="TextBox 154"/>
            <p:cNvSpPr txBox="1"/>
            <p:nvPr/>
          </p:nvSpPr>
          <p:spPr>
            <a:xfrm>
              <a:off x="7819996" y="1965800"/>
              <a:ext cx="659156" cy="301106"/>
            </a:xfrm>
            <a:prstGeom prst="rect">
              <a:avLst/>
            </a:prstGeom>
            <a:noFill/>
            <a:ln>
              <a:noFill/>
            </a:ln>
          </p:spPr>
          <p:txBody>
            <a:bodyPr wrap="none" lIns="0" tIns="27971" rIns="0" bIns="0" rtlCol="0" anchor="t">
              <a:noAutofit/>
            </a:bodyPr>
            <a:lstStyle/>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API</a:t>
              </a:r>
            </a:p>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Management</a:t>
              </a:r>
            </a:p>
          </p:txBody>
        </p:sp>
        <p:pic>
          <p:nvPicPr>
            <p:cNvPr id="156" name="Picture 155"/>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7471235" y="1970580"/>
              <a:ext cx="291545" cy="291546"/>
            </a:xfrm>
            <a:prstGeom prst="rect">
              <a:avLst/>
            </a:prstGeom>
          </p:spPr>
        </p:pic>
      </p:grpSp>
      <p:grpSp>
        <p:nvGrpSpPr>
          <p:cNvPr id="139" name="Group 138"/>
          <p:cNvGrpSpPr/>
          <p:nvPr/>
        </p:nvGrpSpPr>
        <p:grpSpPr>
          <a:xfrm>
            <a:off x="5804082" y="1686899"/>
            <a:ext cx="1018326" cy="294806"/>
            <a:chOff x="6522621" y="1968951"/>
            <a:chExt cx="1018326" cy="294805"/>
          </a:xfrm>
        </p:grpSpPr>
        <p:sp>
          <p:nvSpPr>
            <p:cNvPr id="157" name="TextBox 156"/>
            <p:cNvSpPr txBox="1"/>
            <p:nvPr/>
          </p:nvSpPr>
          <p:spPr>
            <a:xfrm>
              <a:off x="6881791" y="1988052"/>
              <a:ext cx="659156" cy="256602"/>
            </a:xfrm>
            <a:prstGeom prst="rect">
              <a:avLst/>
            </a:prstGeom>
            <a:noFill/>
            <a:ln>
              <a:noFill/>
            </a:ln>
          </p:spPr>
          <p:txBody>
            <a:bodyPr wrap="none" lIns="0" tIns="27971" rIns="0" bIns="0" rtlCol="0" anchor="t">
              <a:noAutofit/>
            </a:bodyPr>
            <a:lstStyle/>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API</a:t>
              </a:r>
            </a:p>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Apps</a:t>
              </a:r>
            </a:p>
          </p:txBody>
        </p:sp>
        <p:pic>
          <p:nvPicPr>
            <p:cNvPr id="158" name="Picture 157"/>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6522621" y="1968951"/>
              <a:ext cx="294804" cy="294805"/>
            </a:xfrm>
            <a:prstGeom prst="rect">
              <a:avLst/>
            </a:prstGeom>
          </p:spPr>
        </p:pic>
      </p:grpSp>
      <p:grpSp>
        <p:nvGrpSpPr>
          <p:cNvPr id="140" name="Group 139"/>
          <p:cNvGrpSpPr/>
          <p:nvPr/>
        </p:nvGrpSpPr>
        <p:grpSpPr>
          <a:xfrm>
            <a:off x="5818369" y="2093413"/>
            <a:ext cx="1008542" cy="301106"/>
            <a:chOff x="6536908" y="2455358"/>
            <a:chExt cx="1008542" cy="301106"/>
          </a:xfrm>
        </p:grpSpPr>
        <p:sp>
          <p:nvSpPr>
            <p:cNvPr id="159" name="TextBox 158"/>
            <p:cNvSpPr txBox="1"/>
            <p:nvPr/>
          </p:nvSpPr>
          <p:spPr>
            <a:xfrm>
              <a:off x="6886294" y="2455358"/>
              <a:ext cx="659156" cy="301106"/>
            </a:xfrm>
            <a:prstGeom prst="rect">
              <a:avLst/>
            </a:prstGeom>
            <a:noFill/>
            <a:ln>
              <a:noFill/>
            </a:ln>
          </p:spPr>
          <p:txBody>
            <a:bodyPr wrap="none" lIns="0" tIns="27971" rIns="0" bIns="0" rtlCol="0" anchor="ctr">
              <a:noAutofit/>
            </a:bodyPr>
            <a:lstStyle/>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Logic</a:t>
              </a:r>
            </a:p>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Apps</a:t>
              </a:r>
            </a:p>
          </p:txBody>
        </p:sp>
        <p:pic>
          <p:nvPicPr>
            <p:cNvPr id="160" name="Picture 159"/>
            <p:cNvPicPr>
              <a:picLocks noChangeAspect="1"/>
            </p:cNvPicPr>
            <p:nvPr/>
          </p:nvPicPr>
          <p:blipFill>
            <a:blip r:embed="rId7" cstate="print">
              <a:biLevel thresh="25000"/>
              <a:extLst>
                <a:ext uri="{28A0092B-C50C-407E-A947-70E740481C1C}">
                  <a14:useLocalDpi xmlns:a14="http://schemas.microsoft.com/office/drawing/2010/main" val="0"/>
                </a:ext>
              </a:extLst>
            </a:blip>
            <a:stretch>
              <a:fillRect/>
            </a:stretch>
          </p:blipFill>
          <p:spPr>
            <a:xfrm>
              <a:off x="6536908" y="2459700"/>
              <a:ext cx="292423" cy="292423"/>
            </a:xfrm>
            <a:prstGeom prst="rect">
              <a:avLst/>
            </a:prstGeom>
          </p:spPr>
        </p:pic>
      </p:grpSp>
      <p:grpSp>
        <p:nvGrpSpPr>
          <p:cNvPr id="142" name="Group 141"/>
          <p:cNvGrpSpPr/>
          <p:nvPr/>
        </p:nvGrpSpPr>
        <p:grpSpPr>
          <a:xfrm>
            <a:off x="6784984" y="1315374"/>
            <a:ext cx="1003560" cy="301106"/>
            <a:chOff x="7480661" y="2455358"/>
            <a:chExt cx="1003560" cy="301106"/>
          </a:xfrm>
        </p:grpSpPr>
        <p:sp>
          <p:nvSpPr>
            <p:cNvPr id="161" name="TextBox 160"/>
            <p:cNvSpPr txBox="1"/>
            <p:nvPr/>
          </p:nvSpPr>
          <p:spPr>
            <a:xfrm>
              <a:off x="7825065" y="2455358"/>
              <a:ext cx="659156" cy="301106"/>
            </a:xfrm>
            <a:prstGeom prst="rect">
              <a:avLst/>
            </a:prstGeom>
            <a:noFill/>
            <a:ln>
              <a:noFill/>
            </a:ln>
          </p:spPr>
          <p:txBody>
            <a:bodyPr wrap="none" lIns="0" tIns="27971" rIns="0" bIns="0" rtlCol="0" anchor="ctr">
              <a:noAutofit/>
            </a:bodyPr>
            <a:lstStyle/>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Notification</a:t>
              </a:r>
            </a:p>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Hubs</a:t>
              </a:r>
            </a:p>
          </p:txBody>
        </p:sp>
        <p:pic>
          <p:nvPicPr>
            <p:cNvPr id="162" name="Picture 161"/>
            <p:cNvPicPr>
              <a:picLocks noChangeAspect="1"/>
            </p:cNvPicPr>
            <p:nvPr/>
          </p:nvPicPr>
          <p:blipFill>
            <a:blip r:embed="rId8" cstate="print">
              <a:biLevel thresh="25000"/>
              <a:extLst>
                <a:ext uri="{28A0092B-C50C-407E-A947-70E740481C1C}">
                  <a14:useLocalDpi xmlns:a14="http://schemas.microsoft.com/office/drawing/2010/main" val="0"/>
                </a:ext>
              </a:extLst>
            </a:blip>
            <a:stretch>
              <a:fillRect/>
            </a:stretch>
          </p:blipFill>
          <p:spPr>
            <a:xfrm>
              <a:off x="7480661" y="2461280"/>
              <a:ext cx="289263" cy="289263"/>
            </a:xfrm>
            <a:prstGeom prst="rect">
              <a:avLst/>
            </a:prstGeom>
          </p:spPr>
        </p:pic>
      </p:grpSp>
      <p:sp>
        <p:nvSpPr>
          <p:cNvPr id="38" name="Rectangle 37"/>
          <p:cNvSpPr/>
          <p:nvPr/>
        </p:nvSpPr>
        <p:spPr bwMode="auto">
          <a:xfrm>
            <a:off x="2043878" y="4109244"/>
            <a:ext cx="2479154" cy="773957"/>
          </a:xfrm>
          <a:prstGeom prst="rect">
            <a:avLst/>
          </a:prstGeom>
          <a:solidFill>
            <a:srgbClr val="8E9CFF"/>
          </a:solidFill>
          <a:ln w="6350" cap="flat" cmpd="sng" algn="ctr">
            <a:noFill/>
            <a:prstDash val="solid"/>
            <a:miter lim="800000"/>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ts val="0"/>
              </a:spcBef>
              <a:spcAft>
                <a:spcPts val="0"/>
              </a:spcAft>
              <a:buClrTx/>
              <a:buSzTx/>
              <a:buFontTx/>
              <a:buNone/>
              <a:tabLst/>
              <a:defRPr/>
            </a:pPr>
            <a:r>
              <a:rPr kumimoji="0" lang="en-US" sz="11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Media &amp; CDN</a:t>
            </a:r>
          </a:p>
        </p:txBody>
      </p:sp>
      <p:grpSp>
        <p:nvGrpSpPr>
          <p:cNvPr id="343" name="Group 342"/>
          <p:cNvGrpSpPr/>
          <p:nvPr/>
        </p:nvGrpSpPr>
        <p:grpSpPr>
          <a:xfrm>
            <a:off x="3255418" y="4486721"/>
            <a:ext cx="1046674" cy="331327"/>
            <a:chOff x="3763993" y="3766457"/>
            <a:chExt cx="1046674" cy="331327"/>
          </a:xfrm>
        </p:grpSpPr>
        <p:sp>
          <p:nvSpPr>
            <p:cNvPr id="163" name="TextBox 162"/>
            <p:cNvSpPr txBox="1"/>
            <p:nvPr/>
          </p:nvSpPr>
          <p:spPr>
            <a:xfrm>
              <a:off x="4151511" y="3796679"/>
              <a:ext cx="659156" cy="301105"/>
            </a:xfrm>
            <a:prstGeom prst="rect">
              <a:avLst/>
            </a:prstGeom>
            <a:noFill/>
            <a:ln>
              <a:noFill/>
            </a:ln>
          </p:spPr>
          <p:txBody>
            <a:bodyPr wrap="none" lIns="0" tIns="27971" rIns="0" bIns="0" rtlCol="0">
              <a:noAutofit/>
            </a:bodyPr>
            <a:lstStyle/>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70" b="0" i="0" u="none" strike="noStrike" kern="1200" cap="none" spc="0" normalizeH="0" baseline="0" noProof="0" dirty="0">
                  <a:ln>
                    <a:noFill/>
                  </a:ln>
                  <a:solidFill>
                    <a:srgbClr val="FFFFFF"/>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Content Delivery</a:t>
              </a:r>
            </a:p>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70" b="0" i="0" u="none" strike="noStrike" kern="1200" cap="none" spc="0" normalizeH="0" baseline="0" noProof="0" dirty="0">
                  <a:ln>
                    <a:noFill/>
                  </a:ln>
                  <a:solidFill>
                    <a:srgbClr val="FFFFFF"/>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Network (CDN)</a:t>
              </a:r>
            </a:p>
          </p:txBody>
        </p:sp>
        <p:pic>
          <p:nvPicPr>
            <p:cNvPr id="164" name="Picture 163" descr="Content Delivery Network (CDN).png"/>
            <p:cNvPicPr>
              <a:picLocks noChangeAspect="1"/>
            </p:cNvPicPr>
            <p:nvPr/>
          </p:nvPicPr>
          <p:blipFill>
            <a:blip r:embed="rId9" cstate="print">
              <a:biLevel thresh="25000"/>
              <a:extLst>
                <a:ext uri="{28A0092B-C50C-407E-A947-70E740481C1C}">
                  <a14:useLocalDpi xmlns:a14="http://schemas.microsoft.com/office/drawing/2010/main" val="0"/>
                </a:ext>
              </a:extLst>
            </a:blip>
            <a:stretch>
              <a:fillRect/>
            </a:stretch>
          </p:blipFill>
          <p:spPr>
            <a:xfrm>
              <a:off x="3763993" y="3766457"/>
              <a:ext cx="296167" cy="296167"/>
            </a:xfrm>
            <a:prstGeom prst="rect">
              <a:avLst/>
            </a:prstGeom>
          </p:spPr>
        </p:pic>
      </p:grpSp>
      <p:grpSp>
        <p:nvGrpSpPr>
          <p:cNvPr id="342" name="Group 341"/>
          <p:cNvGrpSpPr/>
          <p:nvPr/>
        </p:nvGrpSpPr>
        <p:grpSpPr>
          <a:xfrm>
            <a:off x="2155473" y="4494377"/>
            <a:ext cx="1014764" cy="326444"/>
            <a:chOff x="2951369" y="3774113"/>
            <a:chExt cx="1014764" cy="326444"/>
          </a:xfrm>
        </p:grpSpPr>
        <p:sp>
          <p:nvSpPr>
            <p:cNvPr id="165" name="TextBox 164"/>
            <p:cNvSpPr txBox="1"/>
            <p:nvPr/>
          </p:nvSpPr>
          <p:spPr>
            <a:xfrm>
              <a:off x="3306977" y="3799452"/>
              <a:ext cx="659156" cy="301105"/>
            </a:xfrm>
            <a:prstGeom prst="rect">
              <a:avLst/>
            </a:prstGeom>
            <a:noFill/>
            <a:ln>
              <a:noFill/>
            </a:ln>
          </p:spPr>
          <p:txBody>
            <a:bodyPr wrap="none" lIns="0" tIns="27971" rIns="0" bIns="0" rtlCol="0">
              <a:noAutofit/>
            </a:bodyPr>
            <a:lstStyle/>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Media</a:t>
              </a:r>
            </a:p>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Services</a:t>
              </a:r>
            </a:p>
          </p:txBody>
        </p:sp>
        <p:pic>
          <p:nvPicPr>
            <p:cNvPr id="166" name="Picture 165" descr="Media Services.png"/>
            <p:cNvPicPr>
              <a:picLocks noChangeAspect="1"/>
            </p:cNvPicPr>
            <p:nvPr/>
          </p:nvPicPr>
          <p:blipFill>
            <a:blip r:embed="rId10" cstate="print">
              <a:biLevel thresh="25000"/>
              <a:extLst>
                <a:ext uri="{28A0092B-C50C-407E-A947-70E740481C1C}">
                  <a14:useLocalDpi xmlns:a14="http://schemas.microsoft.com/office/drawing/2010/main" val="0"/>
                </a:ext>
              </a:extLst>
            </a:blip>
            <a:stretch>
              <a:fillRect/>
            </a:stretch>
          </p:blipFill>
          <p:spPr>
            <a:xfrm>
              <a:off x="2951369" y="3774113"/>
              <a:ext cx="282134" cy="282134"/>
            </a:xfrm>
            <a:prstGeom prst="rect">
              <a:avLst/>
            </a:prstGeom>
          </p:spPr>
        </p:pic>
      </p:grpSp>
      <p:sp>
        <p:nvSpPr>
          <p:cNvPr id="39" name="Rectangle 38"/>
          <p:cNvSpPr/>
          <p:nvPr/>
        </p:nvSpPr>
        <p:spPr bwMode="auto">
          <a:xfrm>
            <a:off x="4675889" y="2733349"/>
            <a:ext cx="2795751" cy="2157819"/>
          </a:xfrm>
          <a:prstGeom prst="rect">
            <a:avLst/>
          </a:prstGeom>
          <a:solidFill>
            <a:srgbClr val="8E9CFF"/>
          </a:solidFill>
          <a:ln w="6350" cap="flat" cmpd="sng" algn="ctr">
            <a:noFill/>
            <a:prstDash val="solid"/>
            <a:miter lim="800000"/>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ts val="0"/>
              </a:spcBef>
              <a:spcAft>
                <a:spcPts val="0"/>
              </a:spcAft>
              <a:buClrTx/>
              <a:buSzTx/>
              <a:buFontTx/>
              <a:buNone/>
              <a:tabLst/>
              <a:defRPr/>
            </a:pPr>
            <a:r>
              <a:rPr kumimoji="0" lang="en-US" sz="11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Analytics &amp; IoT</a:t>
            </a:r>
          </a:p>
        </p:txBody>
      </p:sp>
      <p:grpSp>
        <p:nvGrpSpPr>
          <p:cNvPr id="381" name="Group 380"/>
          <p:cNvGrpSpPr/>
          <p:nvPr/>
        </p:nvGrpSpPr>
        <p:grpSpPr>
          <a:xfrm>
            <a:off x="4848167" y="3241252"/>
            <a:ext cx="1011681" cy="347362"/>
            <a:chOff x="6171397" y="3452128"/>
            <a:chExt cx="1011681" cy="347362"/>
          </a:xfrm>
        </p:grpSpPr>
        <p:sp>
          <p:nvSpPr>
            <p:cNvPr id="181" name="TextBox 180"/>
            <p:cNvSpPr txBox="1"/>
            <p:nvPr/>
          </p:nvSpPr>
          <p:spPr>
            <a:xfrm>
              <a:off x="6523922" y="3498385"/>
              <a:ext cx="659156" cy="301105"/>
            </a:xfrm>
            <a:prstGeom prst="rect">
              <a:avLst/>
            </a:prstGeom>
            <a:noFill/>
            <a:ln>
              <a:noFill/>
            </a:ln>
          </p:spPr>
          <p:txBody>
            <a:bodyPr wrap="none" lIns="0" tIns="27971" rIns="0" bIns="0" rtlCol="0">
              <a:noAutofit/>
            </a:bodyPr>
            <a:lstStyle/>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err="1">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HDInsight</a:t>
              </a:r>
              <a:endPar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182" name="Picture 181"/>
            <p:cNvPicPr>
              <a:picLocks noChangeAspect="1"/>
            </p:cNvPicPr>
            <p:nvPr/>
          </p:nvPicPr>
          <p:blipFill>
            <a:blip r:embed="rId11" cstate="print">
              <a:biLevel thresh="25000"/>
              <a:extLst>
                <a:ext uri="{28A0092B-C50C-407E-A947-70E740481C1C}">
                  <a14:useLocalDpi xmlns:a14="http://schemas.microsoft.com/office/drawing/2010/main" val="0"/>
                </a:ext>
              </a:extLst>
            </a:blip>
            <a:stretch>
              <a:fillRect/>
            </a:stretch>
          </p:blipFill>
          <p:spPr>
            <a:xfrm>
              <a:off x="6171397" y="3452128"/>
              <a:ext cx="296813" cy="296813"/>
            </a:xfrm>
            <a:prstGeom prst="rect">
              <a:avLst/>
            </a:prstGeom>
          </p:spPr>
        </p:pic>
      </p:grpSp>
      <p:grpSp>
        <p:nvGrpSpPr>
          <p:cNvPr id="382" name="Group 381"/>
          <p:cNvGrpSpPr/>
          <p:nvPr/>
        </p:nvGrpSpPr>
        <p:grpSpPr>
          <a:xfrm>
            <a:off x="6082635" y="3276424"/>
            <a:ext cx="1012136" cy="319344"/>
            <a:chOff x="7271704" y="3487300"/>
            <a:chExt cx="1012136" cy="319344"/>
          </a:xfrm>
        </p:grpSpPr>
        <p:sp>
          <p:nvSpPr>
            <p:cNvPr id="183" name="TextBox 182"/>
            <p:cNvSpPr txBox="1"/>
            <p:nvPr/>
          </p:nvSpPr>
          <p:spPr>
            <a:xfrm>
              <a:off x="7624684" y="3505539"/>
              <a:ext cx="659156" cy="301105"/>
            </a:xfrm>
            <a:prstGeom prst="rect">
              <a:avLst/>
            </a:prstGeom>
            <a:noFill/>
            <a:ln>
              <a:noFill/>
            </a:ln>
          </p:spPr>
          <p:txBody>
            <a:bodyPr wrap="none" lIns="0" tIns="27971" rIns="0" bIns="0" rtlCol="0">
              <a:noAutofit/>
            </a:bodyPr>
            <a:lstStyle/>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Machine</a:t>
              </a:r>
            </a:p>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Learning</a:t>
              </a:r>
            </a:p>
          </p:txBody>
        </p:sp>
        <p:pic>
          <p:nvPicPr>
            <p:cNvPr id="184" name="Picture 183"/>
            <p:cNvPicPr>
              <a:picLocks noChangeAspect="1"/>
            </p:cNvPicPr>
            <p:nvPr/>
          </p:nvPicPr>
          <p:blipFill>
            <a:blip r:embed="rId12" cstate="print">
              <a:biLevel thresh="25000"/>
              <a:extLst>
                <a:ext uri="{28A0092B-C50C-407E-A947-70E740481C1C}">
                  <a14:useLocalDpi xmlns:a14="http://schemas.microsoft.com/office/drawing/2010/main" val="0"/>
                </a:ext>
              </a:extLst>
            </a:blip>
            <a:stretch>
              <a:fillRect/>
            </a:stretch>
          </p:blipFill>
          <p:spPr>
            <a:xfrm>
              <a:off x="7271704" y="3487300"/>
              <a:ext cx="285754" cy="285754"/>
            </a:xfrm>
            <a:prstGeom prst="rect">
              <a:avLst/>
            </a:prstGeom>
          </p:spPr>
        </p:pic>
      </p:grpSp>
      <p:grpSp>
        <p:nvGrpSpPr>
          <p:cNvPr id="383" name="Group 382"/>
          <p:cNvGrpSpPr/>
          <p:nvPr/>
        </p:nvGrpSpPr>
        <p:grpSpPr>
          <a:xfrm>
            <a:off x="4781431" y="4308483"/>
            <a:ext cx="1022705" cy="345461"/>
            <a:chOff x="6104661" y="4617996"/>
            <a:chExt cx="1022705" cy="345461"/>
          </a:xfrm>
        </p:grpSpPr>
        <p:sp>
          <p:nvSpPr>
            <p:cNvPr id="185" name="TextBox 184"/>
            <p:cNvSpPr txBox="1"/>
            <p:nvPr/>
          </p:nvSpPr>
          <p:spPr>
            <a:xfrm>
              <a:off x="6468210" y="4662352"/>
              <a:ext cx="659156" cy="301105"/>
            </a:xfrm>
            <a:prstGeom prst="rect">
              <a:avLst/>
            </a:prstGeom>
            <a:noFill/>
            <a:ln>
              <a:noFill/>
            </a:ln>
          </p:spPr>
          <p:txBody>
            <a:bodyPr wrap="none" lIns="0" tIns="27971" rIns="0" bIns="0" rtlCol="0">
              <a:noAutofit/>
            </a:bodyPr>
            <a:lstStyle/>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Stream</a:t>
              </a:r>
            </a:p>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Analytics</a:t>
              </a:r>
            </a:p>
          </p:txBody>
        </p:sp>
        <p:pic>
          <p:nvPicPr>
            <p:cNvPr id="186" name="Picture 185"/>
            <p:cNvPicPr>
              <a:picLocks noChangeAspect="1"/>
            </p:cNvPicPr>
            <p:nvPr/>
          </p:nvPicPr>
          <p:blipFill>
            <a:blip r:embed="rId13" cstate="print">
              <a:biLevel thresh="25000"/>
              <a:extLst>
                <a:ext uri="{28A0092B-C50C-407E-A947-70E740481C1C}">
                  <a14:useLocalDpi xmlns:a14="http://schemas.microsoft.com/office/drawing/2010/main" val="0"/>
                </a:ext>
              </a:extLst>
            </a:blip>
            <a:stretch>
              <a:fillRect/>
            </a:stretch>
          </p:blipFill>
          <p:spPr>
            <a:xfrm>
              <a:off x="6104661" y="4617996"/>
              <a:ext cx="310547" cy="310546"/>
            </a:xfrm>
            <a:prstGeom prst="rect">
              <a:avLst/>
            </a:prstGeom>
          </p:spPr>
        </p:pic>
      </p:grpSp>
      <p:grpSp>
        <p:nvGrpSpPr>
          <p:cNvPr id="384" name="Group 383"/>
          <p:cNvGrpSpPr/>
          <p:nvPr/>
        </p:nvGrpSpPr>
        <p:grpSpPr>
          <a:xfrm>
            <a:off x="4812259" y="3793551"/>
            <a:ext cx="1002965" cy="334571"/>
            <a:chOff x="6135489" y="4056656"/>
            <a:chExt cx="1002965" cy="334571"/>
          </a:xfrm>
        </p:grpSpPr>
        <p:sp>
          <p:nvSpPr>
            <p:cNvPr id="187" name="TextBox 186"/>
            <p:cNvSpPr txBox="1"/>
            <p:nvPr/>
          </p:nvSpPr>
          <p:spPr>
            <a:xfrm>
              <a:off x="6479298" y="4090122"/>
              <a:ext cx="659156" cy="301105"/>
            </a:xfrm>
            <a:prstGeom prst="rect">
              <a:avLst/>
            </a:prstGeom>
            <a:noFill/>
            <a:ln>
              <a:noFill/>
            </a:ln>
          </p:spPr>
          <p:txBody>
            <a:bodyPr wrap="none" lIns="0" tIns="27971" rIns="0" bIns="0" rtlCol="0">
              <a:noAutofit/>
            </a:bodyPr>
            <a:lstStyle/>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Data</a:t>
              </a:r>
            </a:p>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Factory</a:t>
              </a:r>
            </a:p>
          </p:txBody>
        </p:sp>
        <p:pic>
          <p:nvPicPr>
            <p:cNvPr id="188" name="Picture 187"/>
            <p:cNvPicPr>
              <a:picLocks noChangeAspect="1"/>
            </p:cNvPicPr>
            <p:nvPr/>
          </p:nvPicPr>
          <p:blipFill>
            <a:blip r:embed="rId14" cstate="print">
              <a:biLevel thresh="25000"/>
              <a:extLst>
                <a:ext uri="{28A0092B-C50C-407E-A947-70E740481C1C}">
                  <a14:useLocalDpi xmlns:a14="http://schemas.microsoft.com/office/drawing/2010/main" val="0"/>
                </a:ext>
              </a:extLst>
            </a:blip>
            <a:stretch>
              <a:fillRect/>
            </a:stretch>
          </p:blipFill>
          <p:spPr>
            <a:xfrm>
              <a:off x="6135489" y="4056656"/>
              <a:ext cx="302121" cy="302121"/>
            </a:xfrm>
            <a:prstGeom prst="rect">
              <a:avLst/>
            </a:prstGeom>
          </p:spPr>
        </p:pic>
      </p:grpSp>
      <p:grpSp>
        <p:nvGrpSpPr>
          <p:cNvPr id="385" name="Group 384"/>
          <p:cNvGrpSpPr/>
          <p:nvPr/>
        </p:nvGrpSpPr>
        <p:grpSpPr>
          <a:xfrm>
            <a:off x="6080472" y="3801490"/>
            <a:ext cx="1005670" cy="327678"/>
            <a:chOff x="7269541" y="4064595"/>
            <a:chExt cx="1005670" cy="327678"/>
          </a:xfrm>
        </p:grpSpPr>
        <p:sp>
          <p:nvSpPr>
            <p:cNvPr id="189" name="TextBox 188"/>
            <p:cNvSpPr txBox="1"/>
            <p:nvPr/>
          </p:nvSpPr>
          <p:spPr>
            <a:xfrm>
              <a:off x="7616055" y="4091168"/>
              <a:ext cx="659156" cy="301105"/>
            </a:xfrm>
            <a:prstGeom prst="rect">
              <a:avLst/>
            </a:prstGeom>
            <a:noFill/>
            <a:ln>
              <a:noFill/>
            </a:ln>
          </p:spPr>
          <p:txBody>
            <a:bodyPr wrap="none" lIns="0" tIns="27971" rIns="0" bIns="0" rtlCol="0">
              <a:noAutofit/>
            </a:bodyPr>
            <a:lstStyle/>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Event</a:t>
              </a:r>
            </a:p>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Hubs</a:t>
              </a:r>
            </a:p>
          </p:txBody>
        </p:sp>
        <p:pic>
          <p:nvPicPr>
            <p:cNvPr id="190" name="Picture 189"/>
            <p:cNvPicPr>
              <a:picLocks noChangeAspect="1"/>
            </p:cNvPicPr>
            <p:nvPr/>
          </p:nvPicPr>
          <p:blipFill>
            <a:blip r:embed="rId15" cstate="print">
              <a:biLevel thresh="25000"/>
              <a:extLst>
                <a:ext uri="{28A0092B-C50C-407E-A947-70E740481C1C}">
                  <a14:useLocalDpi xmlns:a14="http://schemas.microsoft.com/office/drawing/2010/main" val="0"/>
                </a:ext>
              </a:extLst>
            </a:blip>
            <a:stretch>
              <a:fillRect/>
            </a:stretch>
          </p:blipFill>
          <p:spPr>
            <a:xfrm>
              <a:off x="7269541" y="4064595"/>
              <a:ext cx="296417" cy="296417"/>
            </a:xfrm>
            <a:prstGeom prst="rect">
              <a:avLst/>
            </a:prstGeom>
          </p:spPr>
        </p:pic>
      </p:grpSp>
      <p:grpSp>
        <p:nvGrpSpPr>
          <p:cNvPr id="386" name="Group 385"/>
          <p:cNvGrpSpPr/>
          <p:nvPr/>
        </p:nvGrpSpPr>
        <p:grpSpPr>
          <a:xfrm>
            <a:off x="6075282" y="4308483"/>
            <a:ext cx="1032644" cy="339962"/>
            <a:chOff x="7264351" y="4617996"/>
            <a:chExt cx="1032644" cy="339962"/>
          </a:xfrm>
        </p:grpSpPr>
        <p:sp>
          <p:nvSpPr>
            <p:cNvPr id="191" name="TextBox 190"/>
            <p:cNvSpPr txBox="1"/>
            <p:nvPr/>
          </p:nvSpPr>
          <p:spPr>
            <a:xfrm>
              <a:off x="7637839" y="4676797"/>
              <a:ext cx="659156" cy="258458"/>
            </a:xfrm>
            <a:prstGeom prst="rect">
              <a:avLst/>
            </a:prstGeom>
            <a:noFill/>
            <a:ln>
              <a:noFill/>
            </a:ln>
          </p:spPr>
          <p:txBody>
            <a:bodyPr wrap="none" lIns="0" tIns="27971" rIns="0" bIns="0" rtlCol="0">
              <a:noAutofit/>
            </a:bodyPr>
            <a:lstStyle/>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Mobile</a:t>
              </a:r>
            </a:p>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Engagement</a:t>
              </a:r>
            </a:p>
          </p:txBody>
        </p:sp>
        <p:pic>
          <p:nvPicPr>
            <p:cNvPr id="192" name="Picture 191"/>
            <p:cNvPicPr>
              <a:picLocks noChangeAspect="1"/>
            </p:cNvPicPr>
            <p:nvPr/>
          </p:nvPicPr>
          <p:blipFill>
            <a:blip r:embed="rId16" cstate="print">
              <a:biLevel thresh="25000"/>
              <a:extLst>
                <a:ext uri="{28A0092B-C50C-407E-A947-70E740481C1C}">
                  <a14:useLocalDpi xmlns:a14="http://schemas.microsoft.com/office/drawing/2010/main" val="0"/>
                </a:ext>
              </a:extLst>
            </a:blip>
            <a:stretch>
              <a:fillRect/>
            </a:stretch>
          </p:blipFill>
          <p:spPr>
            <a:xfrm>
              <a:off x="7264351" y="4617996"/>
              <a:ext cx="339962" cy="339962"/>
            </a:xfrm>
            <a:prstGeom prst="rect">
              <a:avLst/>
            </a:prstGeom>
          </p:spPr>
        </p:pic>
      </p:grpSp>
      <p:sp>
        <p:nvSpPr>
          <p:cNvPr id="40" name="Rectangle 39"/>
          <p:cNvSpPr/>
          <p:nvPr/>
        </p:nvSpPr>
        <p:spPr bwMode="auto">
          <a:xfrm>
            <a:off x="2041581" y="2733348"/>
            <a:ext cx="2481451" cy="1249936"/>
          </a:xfrm>
          <a:prstGeom prst="rect">
            <a:avLst/>
          </a:prstGeom>
          <a:solidFill>
            <a:srgbClr val="8E9CFF"/>
          </a:solidFill>
          <a:ln w="6350" cap="flat" cmpd="sng" algn="ctr">
            <a:noFill/>
            <a:prstDash val="solid"/>
            <a:miter lim="800000"/>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ts val="0"/>
              </a:spcBef>
              <a:spcAft>
                <a:spcPts val="0"/>
              </a:spcAft>
              <a:buClrTx/>
              <a:buSzTx/>
              <a:buFontTx/>
              <a:buNone/>
              <a:tabLst/>
              <a:defRPr/>
            </a:pPr>
            <a:r>
              <a:rPr kumimoji="0" lang="en-US" sz="11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Integration</a:t>
            </a:r>
          </a:p>
        </p:txBody>
      </p:sp>
      <p:grpSp>
        <p:nvGrpSpPr>
          <p:cNvPr id="377" name="Group 376"/>
          <p:cNvGrpSpPr/>
          <p:nvPr/>
        </p:nvGrpSpPr>
        <p:grpSpPr>
          <a:xfrm>
            <a:off x="3458862" y="3122652"/>
            <a:ext cx="1005586" cy="320716"/>
            <a:chOff x="4605524" y="2773724"/>
            <a:chExt cx="1005586" cy="320716"/>
          </a:xfrm>
        </p:grpSpPr>
        <p:sp>
          <p:nvSpPr>
            <p:cNvPr id="214" name="TextBox 213"/>
            <p:cNvSpPr txBox="1"/>
            <p:nvPr/>
          </p:nvSpPr>
          <p:spPr>
            <a:xfrm>
              <a:off x="4951954" y="2793335"/>
              <a:ext cx="659156" cy="301105"/>
            </a:xfrm>
            <a:prstGeom prst="rect">
              <a:avLst/>
            </a:prstGeom>
            <a:noFill/>
            <a:ln>
              <a:noFill/>
            </a:ln>
          </p:spPr>
          <p:txBody>
            <a:bodyPr wrap="none" lIns="0" tIns="27971" rIns="0" bIns="0" rtlCol="0">
              <a:noAutofit/>
            </a:bodyPr>
            <a:lstStyle/>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err="1">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Biztalk</a:t>
              </a:r>
              <a:endPar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endParaRPr>
            </a:p>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Services</a:t>
              </a:r>
            </a:p>
          </p:txBody>
        </p:sp>
        <p:pic>
          <p:nvPicPr>
            <p:cNvPr id="215" name="Picture 214" descr="BizTalk Services.png"/>
            <p:cNvPicPr>
              <a:picLocks noChangeAspect="1"/>
            </p:cNvPicPr>
            <p:nvPr/>
          </p:nvPicPr>
          <p:blipFill>
            <a:blip r:embed="rId17" cstate="print">
              <a:biLevel thresh="25000"/>
              <a:extLst>
                <a:ext uri="{28A0092B-C50C-407E-A947-70E740481C1C}">
                  <a14:useLocalDpi xmlns:a14="http://schemas.microsoft.com/office/drawing/2010/main" val="0"/>
                </a:ext>
              </a:extLst>
            </a:blip>
            <a:stretch>
              <a:fillRect/>
            </a:stretch>
          </p:blipFill>
          <p:spPr>
            <a:xfrm>
              <a:off x="4605524" y="2773724"/>
              <a:ext cx="293814" cy="293814"/>
            </a:xfrm>
            <a:prstGeom prst="rect">
              <a:avLst/>
            </a:prstGeom>
          </p:spPr>
        </p:pic>
      </p:grpSp>
      <p:grpSp>
        <p:nvGrpSpPr>
          <p:cNvPr id="378" name="Group 377"/>
          <p:cNvGrpSpPr/>
          <p:nvPr/>
        </p:nvGrpSpPr>
        <p:grpSpPr>
          <a:xfrm>
            <a:off x="2186027" y="3547502"/>
            <a:ext cx="1008307" cy="316721"/>
            <a:chOff x="3571364" y="3313178"/>
            <a:chExt cx="1008307" cy="316721"/>
          </a:xfrm>
        </p:grpSpPr>
        <p:sp>
          <p:nvSpPr>
            <p:cNvPr id="216" name="TextBox 215"/>
            <p:cNvSpPr txBox="1"/>
            <p:nvPr/>
          </p:nvSpPr>
          <p:spPr>
            <a:xfrm>
              <a:off x="3920515" y="3328794"/>
              <a:ext cx="659156" cy="301105"/>
            </a:xfrm>
            <a:prstGeom prst="rect">
              <a:avLst/>
            </a:prstGeom>
            <a:noFill/>
            <a:ln>
              <a:noFill/>
            </a:ln>
          </p:spPr>
          <p:txBody>
            <a:bodyPr wrap="none" lIns="0" tIns="27971" rIns="0" bIns="0" rtlCol="0">
              <a:noAutofit/>
            </a:bodyPr>
            <a:lstStyle/>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Hybrid</a:t>
              </a:r>
            </a:p>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Connections</a:t>
              </a:r>
            </a:p>
          </p:txBody>
        </p:sp>
        <p:pic>
          <p:nvPicPr>
            <p:cNvPr id="217" name="Picture 216" descr="Hybrid Connections (BizTalk).png"/>
            <p:cNvPicPr>
              <a:picLocks noChangeAspect="1"/>
            </p:cNvPicPr>
            <p:nvPr/>
          </p:nvPicPr>
          <p:blipFill>
            <a:blip r:embed="rId18" cstate="print">
              <a:biLevel thresh="25000"/>
              <a:extLst>
                <a:ext uri="{28A0092B-C50C-407E-A947-70E740481C1C}">
                  <a14:useLocalDpi xmlns:a14="http://schemas.microsoft.com/office/drawing/2010/main" val="0"/>
                </a:ext>
              </a:extLst>
            </a:blip>
            <a:stretch>
              <a:fillRect/>
            </a:stretch>
          </p:blipFill>
          <p:spPr>
            <a:xfrm>
              <a:off x="3571364" y="3313178"/>
              <a:ext cx="292125" cy="292125"/>
            </a:xfrm>
            <a:prstGeom prst="rect">
              <a:avLst/>
            </a:prstGeom>
          </p:spPr>
        </p:pic>
      </p:grpSp>
      <p:grpSp>
        <p:nvGrpSpPr>
          <p:cNvPr id="379" name="Group 378"/>
          <p:cNvGrpSpPr/>
          <p:nvPr/>
        </p:nvGrpSpPr>
        <p:grpSpPr>
          <a:xfrm>
            <a:off x="3467210" y="3549182"/>
            <a:ext cx="998427" cy="323766"/>
            <a:chOff x="4613872" y="3306133"/>
            <a:chExt cx="998427" cy="323766"/>
          </a:xfrm>
        </p:grpSpPr>
        <p:sp>
          <p:nvSpPr>
            <p:cNvPr id="218" name="TextBox 217"/>
            <p:cNvSpPr txBox="1"/>
            <p:nvPr/>
          </p:nvSpPr>
          <p:spPr>
            <a:xfrm>
              <a:off x="4953143" y="3328794"/>
              <a:ext cx="659156" cy="301105"/>
            </a:xfrm>
            <a:prstGeom prst="rect">
              <a:avLst/>
            </a:prstGeom>
            <a:noFill/>
            <a:ln>
              <a:noFill/>
            </a:ln>
          </p:spPr>
          <p:txBody>
            <a:bodyPr wrap="none" lIns="0" tIns="27971" rIns="0" bIns="0" rtlCol="0">
              <a:noAutofit/>
            </a:bodyPr>
            <a:lstStyle/>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Service</a:t>
              </a:r>
            </a:p>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Bus</a:t>
              </a:r>
            </a:p>
          </p:txBody>
        </p:sp>
        <p:pic>
          <p:nvPicPr>
            <p:cNvPr id="219" name="Picture 218" descr="Service Bus.png"/>
            <p:cNvPicPr>
              <a:picLocks noChangeAspect="1"/>
            </p:cNvPicPr>
            <p:nvPr/>
          </p:nvPicPr>
          <p:blipFill>
            <a:blip r:embed="rId19" cstate="print">
              <a:biLevel thresh="25000"/>
              <a:extLst>
                <a:ext uri="{28A0092B-C50C-407E-A947-70E740481C1C}">
                  <a14:useLocalDpi xmlns:a14="http://schemas.microsoft.com/office/drawing/2010/main" val="0"/>
                </a:ext>
              </a:extLst>
            </a:blip>
            <a:stretch>
              <a:fillRect/>
            </a:stretch>
          </p:blipFill>
          <p:spPr>
            <a:xfrm>
              <a:off x="4613872" y="3306133"/>
              <a:ext cx="292386" cy="292386"/>
            </a:xfrm>
            <a:prstGeom prst="rect">
              <a:avLst/>
            </a:prstGeom>
          </p:spPr>
        </p:pic>
      </p:grpSp>
      <p:grpSp>
        <p:nvGrpSpPr>
          <p:cNvPr id="376" name="Group 375"/>
          <p:cNvGrpSpPr/>
          <p:nvPr/>
        </p:nvGrpSpPr>
        <p:grpSpPr>
          <a:xfrm>
            <a:off x="2179637" y="3115121"/>
            <a:ext cx="1004745" cy="319523"/>
            <a:chOff x="3564974" y="2774918"/>
            <a:chExt cx="1004745" cy="319522"/>
          </a:xfrm>
        </p:grpSpPr>
        <p:sp>
          <p:nvSpPr>
            <p:cNvPr id="220" name="TextBox 219"/>
            <p:cNvSpPr txBox="1"/>
            <p:nvPr/>
          </p:nvSpPr>
          <p:spPr>
            <a:xfrm>
              <a:off x="3910563" y="2793335"/>
              <a:ext cx="659156" cy="301105"/>
            </a:xfrm>
            <a:prstGeom prst="rect">
              <a:avLst/>
            </a:prstGeom>
            <a:noFill/>
            <a:ln>
              <a:noFill/>
            </a:ln>
          </p:spPr>
          <p:txBody>
            <a:bodyPr wrap="none" lIns="0" tIns="27971" rIns="0" bIns="0" rtlCol="0">
              <a:noAutofit/>
            </a:bodyPr>
            <a:lstStyle/>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Storage</a:t>
              </a:r>
            </a:p>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Queues</a:t>
              </a:r>
            </a:p>
          </p:txBody>
        </p:sp>
        <p:pic>
          <p:nvPicPr>
            <p:cNvPr id="221" name="Picture 220" descr="Storage queue.png"/>
            <p:cNvPicPr>
              <a:picLocks noChangeAspect="1"/>
            </p:cNvPicPr>
            <p:nvPr/>
          </p:nvPicPr>
          <p:blipFill>
            <a:blip r:embed="rId20" cstate="print">
              <a:biLevel thresh="25000"/>
              <a:extLst>
                <a:ext uri="{28A0092B-C50C-407E-A947-70E740481C1C}">
                  <a14:useLocalDpi xmlns:a14="http://schemas.microsoft.com/office/drawing/2010/main" val="0"/>
                </a:ext>
              </a:extLst>
            </a:blip>
            <a:stretch>
              <a:fillRect/>
            </a:stretch>
          </p:blipFill>
          <p:spPr>
            <a:xfrm>
              <a:off x="3564974" y="2774918"/>
              <a:ext cx="292620" cy="292620"/>
            </a:xfrm>
            <a:prstGeom prst="rect">
              <a:avLst/>
            </a:prstGeom>
          </p:spPr>
        </p:pic>
      </p:grpSp>
      <p:sp>
        <p:nvSpPr>
          <p:cNvPr id="71" name="Rectangle 70"/>
          <p:cNvSpPr/>
          <p:nvPr/>
        </p:nvSpPr>
        <p:spPr bwMode="auto">
          <a:xfrm>
            <a:off x="10942637" y="546594"/>
            <a:ext cx="1371788" cy="4483647"/>
          </a:xfrm>
          <a:prstGeom prst="rect">
            <a:avLst/>
          </a:prstGeom>
          <a:solidFill>
            <a:srgbClr val="1B3C72"/>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ts val="0"/>
              </a:spcBef>
              <a:spcAft>
                <a:spcPts val="0"/>
              </a:spcAft>
              <a:buClrTx/>
              <a:buSzTx/>
              <a:buFontTx/>
              <a:buNone/>
              <a:tabLst/>
              <a:defRPr/>
            </a:pPr>
            <a:endParaRPr kumimoji="0" lang="en-US" sz="1300" b="1"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nvGrpSpPr>
          <p:cNvPr id="338" name="Group 337"/>
          <p:cNvGrpSpPr/>
          <p:nvPr/>
        </p:nvGrpSpPr>
        <p:grpSpPr>
          <a:xfrm>
            <a:off x="11173030" y="2405149"/>
            <a:ext cx="1011251" cy="332229"/>
            <a:chOff x="11198479" y="2855036"/>
            <a:chExt cx="1011251" cy="332229"/>
          </a:xfrm>
        </p:grpSpPr>
        <p:sp>
          <p:nvSpPr>
            <p:cNvPr id="206" name="TextBox 205"/>
            <p:cNvSpPr txBox="1"/>
            <p:nvPr/>
          </p:nvSpPr>
          <p:spPr>
            <a:xfrm>
              <a:off x="11550574" y="2886159"/>
              <a:ext cx="659156" cy="301106"/>
            </a:xfrm>
            <a:prstGeom prst="rect">
              <a:avLst/>
            </a:prstGeom>
            <a:noFill/>
            <a:ln>
              <a:noFill/>
            </a:ln>
          </p:spPr>
          <p:txBody>
            <a:bodyPr wrap="none" lIns="0" tIns="27971" rIns="0" bIns="0" rtlCol="0">
              <a:noAutofit/>
            </a:bodyPr>
            <a:lstStyle/>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Backup</a:t>
              </a:r>
            </a:p>
          </p:txBody>
        </p:sp>
        <p:pic>
          <p:nvPicPr>
            <p:cNvPr id="207" name="Picture 206" descr="Backup Service.png"/>
            <p:cNvPicPr>
              <a:picLocks noChangeAspect="1"/>
            </p:cNvPicPr>
            <p:nvPr/>
          </p:nvPicPr>
          <p:blipFill>
            <a:blip r:embed="rId21" cstate="print">
              <a:biLevel thresh="25000"/>
              <a:extLst>
                <a:ext uri="{28A0092B-C50C-407E-A947-70E740481C1C}">
                  <a14:useLocalDpi xmlns:a14="http://schemas.microsoft.com/office/drawing/2010/main" val="0"/>
                </a:ext>
              </a:extLst>
            </a:blip>
            <a:stretch>
              <a:fillRect/>
            </a:stretch>
          </p:blipFill>
          <p:spPr>
            <a:xfrm>
              <a:off x="11198479" y="2855036"/>
              <a:ext cx="296408" cy="296408"/>
            </a:xfrm>
            <a:prstGeom prst="rect">
              <a:avLst/>
            </a:prstGeom>
          </p:spPr>
        </p:pic>
      </p:grpSp>
      <p:sp>
        <p:nvSpPr>
          <p:cNvPr id="208" name="TextBox 207"/>
          <p:cNvSpPr txBox="1"/>
          <p:nvPr/>
        </p:nvSpPr>
        <p:spPr>
          <a:xfrm>
            <a:off x="11502412" y="4536469"/>
            <a:ext cx="659156" cy="301106"/>
          </a:xfrm>
          <a:prstGeom prst="rect">
            <a:avLst/>
          </a:prstGeom>
          <a:noFill/>
          <a:ln>
            <a:noFill/>
          </a:ln>
        </p:spPr>
        <p:txBody>
          <a:bodyPr wrap="none" lIns="0" tIns="27971" rIns="0" bIns="0" rtlCol="0">
            <a:noAutofit/>
          </a:bodyPr>
          <a:lstStyle/>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err="1">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StorSimple</a:t>
            </a:r>
            <a:endPar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endParaRPr>
          </a:p>
          <a:p>
            <a:pPr marL="0" marR="0" lvl="0" indent="0" algn="l" defTabSz="932317" rtl="0" eaLnBrk="0" fontAlgn="base" latinLnBrk="0" hangingPunct="0">
              <a:lnSpc>
                <a:spcPts val="816"/>
              </a:lnSpc>
              <a:spcBef>
                <a:spcPct val="0"/>
              </a:spcBef>
              <a:spcAft>
                <a:spcPct val="0"/>
              </a:spcAft>
              <a:buClrTx/>
              <a:buSzTx/>
              <a:buFontTx/>
              <a:buNone/>
              <a:tabLst/>
              <a:defRPr/>
            </a:pPr>
            <a:endPar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209" name="Picture 208" descr="StorSimple.png"/>
          <p:cNvPicPr>
            <a:picLocks noChangeAspect="1"/>
          </p:cNvPicPr>
          <p:nvPr/>
        </p:nvPicPr>
        <p:blipFill>
          <a:blip r:embed="rId22" cstate="print">
            <a:biLevel thresh="25000"/>
            <a:extLst>
              <a:ext uri="{28A0092B-C50C-407E-A947-70E740481C1C}">
                <a14:useLocalDpi xmlns:a14="http://schemas.microsoft.com/office/drawing/2010/main" val="0"/>
              </a:ext>
            </a:extLst>
          </a:blip>
          <a:stretch>
            <a:fillRect/>
          </a:stretch>
        </p:blipFill>
        <p:spPr>
          <a:xfrm>
            <a:off x="11155823" y="4506546"/>
            <a:ext cx="286828" cy="286828"/>
          </a:xfrm>
          <a:prstGeom prst="rect">
            <a:avLst/>
          </a:prstGeom>
        </p:spPr>
      </p:pic>
      <p:grpSp>
        <p:nvGrpSpPr>
          <p:cNvPr id="341" name="Group 340"/>
          <p:cNvGrpSpPr/>
          <p:nvPr/>
        </p:nvGrpSpPr>
        <p:grpSpPr>
          <a:xfrm>
            <a:off x="11150347" y="3953321"/>
            <a:ext cx="1003279" cy="345563"/>
            <a:chOff x="11175796" y="3730886"/>
            <a:chExt cx="1003279" cy="345563"/>
          </a:xfrm>
        </p:grpSpPr>
        <p:sp>
          <p:nvSpPr>
            <p:cNvPr id="210" name="TextBox 209"/>
            <p:cNvSpPr txBox="1"/>
            <p:nvPr/>
          </p:nvSpPr>
          <p:spPr>
            <a:xfrm>
              <a:off x="11519919" y="3775343"/>
              <a:ext cx="659156" cy="301106"/>
            </a:xfrm>
            <a:prstGeom prst="rect">
              <a:avLst/>
            </a:prstGeom>
            <a:noFill/>
            <a:ln>
              <a:noFill/>
            </a:ln>
          </p:spPr>
          <p:txBody>
            <a:bodyPr wrap="none" lIns="0" tIns="27971" rIns="0" bIns="0" rtlCol="0">
              <a:noAutofit/>
            </a:bodyPr>
            <a:lstStyle/>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Site</a:t>
              </a:r>
            </a:p>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Recovery</a:t>
              </a:r>
            </a:p>
          </p:txBody>
        </p:sp>
        <p:pic>
          <p:nvPicPr>
            <p:cNvPr id="211" name="Picture 210" descr="Site Recovery.png"/>
            <p:cNvPicPr>
              <a:picLocks noChangeAspect="1"/>
            </p:cNvPicPr>
            <p:nvPr/>
          </p:nvPicPr>
          <p:blipFill>
            <a:blip r:embed="rId23" cstate="print">
              <a:biLevel thresh="25000"/>
              <a:extLst>
                <a:ext uri="{28A0092B-C50C-407E-A947-70E740481C1C}">
                  <a14:useLocalDpi xmlns:a14="http://schemas.microsoft.com/office/drawing/2010/main" val="0"/>
                </a:ext>
              </a:extLst>
            </a:blip>
            <a:stretch>
              <a:fillRect/>
            </a:stretch>
          </p:blipFill>
          <p:spPr>
            <a:xfrm>
              <a:off x="11175796" y="3730886"/>
              <a:ext cx="285842" cy="285842"/>
            </a:xfrm>
            <a:prstGeom prst="rect">
              <a:avLst/>
            </a:prstGeom>
          </p:spPr>
        </p:pic>
      </p:grpSp>
      <p:grpSp>
        <p:nvGrpSpPr>
          <p:cNvPr id="340" name="Group 339"/>
          <p:cNvGrpSpPr/>
          <p:nvPr/>
        </p:nvGrpSpPr>
        <p:grpSpPr>
          <a:xfrm>
            <a:off x="11164592" y="3485269"/>
            <a:ext cx="996976" cy="321164"/>
            <a:chOff x="11190041" y="3491162"/>
            <a:chExt cx="996976" cy="321164"/>
          </a:xfrm>
        </p:grpSpPr>
        <p:sp>
          <p:nvSpPr>
            <p:cNvPr id="212" name="TextBox 211"/>
            <p:cNvSpPr txBox="1"/>
            <p:nvPr/>
          </p:nvSpPr>
          <p:spPr>
            <a:xfrm>
              <a:off x="11527861" y="3511220"/>
              <a:ext cx="659156" cy="301106"/>
            </a:xfrm>
            <a:prstGeom prst="rect">
              <a:avLst/>
            </a:prstGeom>
            <a:noFill/>
            <a:ln>
              <a:noFill/>
            </a:ln>
          </p:spPr>
          <p:txBody>
            <a:bodyPr wrap="none" lIns="0" tIns="27971" rIns="0" bIns="0" rtlCol="0">
              <a:noAutofit/>
            </a:bodyPr>
            <a:lstStyle/>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Import/Export</a:t>
              </a:r>
            </a:p>
          </p:txBody>
        </p:sp>
        <p:pic>
          <p:nvPicPr>
            <p:cNvPr id="213" name="Picture 212" descr="Storage (Azure).png"/>
            <p:cNvPicPr>
              <a:picLocks noChangeAspect="1"/>
            </p:cNvPicPr>
            <p:nvPr/>
          </p:nvPicPr>
          <p:blipFill>
            <a:blip r:embed="rId24" cstate="print">
              <a:biLevel thresh="25000"/>
              <a:extLst>
                <a:ext uri="{28A0092B-C50C-407E-A947-70E740481C1C}">
                  <a14:useLocalDpi xmlns:a14="http://schemas.microsoft.com/office/drawing/2010/main" val="0"/>
                </a:ext>
              </a:extLst>
            </a:blip>
            <a:stretch>
              <a:fillRect/>
            </a:stretch>
          </p:blipFill>
          <p:spPr>
            <a:xfrm>
              <a:off x="11190041" y="3491162"/>
              <a:ext cx="286753" cy="286753"/>
            </a:xfrm>
            <a:prstGeom prst="rect">
              <a:avLst/>
            </a:prstGeom>
          </p:spPr>
        </p:pic>
      </p:grpSp>
      <p:sp>
        <p:nvSpPr>
          <p:cNvPr id="37" name="Rectangle 36"/>
          <p:cNvSpPr/>
          <p:nvPr/>
        </p:nvSpPr>
        <p:spPr bwMode="auto">
          <a:xfrm>
            <a:off x="7624498" y="2733349"/>
            <a:ext cx="2754024" cy="2155462"/>
          </a:xfrm>
          <a:prstGeom prst="rect">
            <a:avLst/>
          </a:prstGeom>
          <a:solidFill>
            <a:srgbClr val="8E9CFF"/>
          </a:solidFill>
          <a:ln w="6350" cap="flat" cmpd="sng" algn="ctr">
            <a:noFill/>
            <a:prstDash val="solid"/>
            <a:miter lim="800000"/>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ts val="0"/>
              </a:spcBef>
              <a:spcAft>
                <a:spcPts val="0"/>
              </a:spcAft>
              <a:buClrTx/>
              <a:buSzTx/>
              <a:buFontTx/>
              <a:buNone/>
              <a:tabLst/>
              <a:defRPr/>
            </a:pPr>
            <a:r>
              <a:rPr kumimoji="0" lang="en-US" sz="11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Data</a:t>
            </a:r>
          </a:p>
        </p:txBody>
      </p:sp>
      <p:grpSp>
        <p:nvGrpSpPr>
          <p:cNvPr id="388" name="Group 387"/>
          <p:cNvGrpSpPr/>
          <p:nvPr/>
        </p:nvGrpSpPr>
        <p:grpSpPr>
          <a:xfrm>
            <a:off x="7745929" y="3271581"/>
            <a:ext cx="1008778" cy="324187"/>
            <a:chOff x="8755248" y="3474294"/>
            <a:chExt cx="1008778" cy="324187"/>
          </a:xfrm>
        </p:grpSpPr>
        <p:sp>
          <p:nvSpPr>
            <p:cNvPr id="171" name="TextBox 170"/>
            <p:cNvSpPr txBox="1"/>
            <p:nvPr/>
          </p:nvSpPr>
          <p:spPr>
            <a:xfrm>
              <a:off x="9104870" y="3497376"/>
              <a:ext cx="659156" cy="301105"/>
            </a:xfrm>
            <a:prstGeom prst="rect">
              <a:avLst/>
            </a:prstGeom>
            <a:noFill/>
            <a:ln>
              <a:noFill/>
            </a:ln>
          </p:spPr>
          <p:txBody>
            <a:bodyPr wrap="none" lIns="0" tIns="27971" rIns="0" bIns="0" rtlCol="0">
              <a:noAutofit/>
            </a:bodyPr>
            <a:lstStyle/>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SQL</a:t>
              </a:r>
            </a:p>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Database</a:t>
              </a:r>
            </a:p>
          </p:txBody>
        </p:sp>
        <p:pic>
          <p:nvPicPr>
            <p:cNvPr id="172" name="Picture 171"/>
            <p:cNvPicPr>
              <a:picLocks noChangeAspect="1"/>
            </p:cNvPicPr>
            <p:nvPr/>
          </p:nvPicPr>
          <p:blipFill>
            <a:blip r:embed="rId25" cstate="print">
              <a:biLevel thresh="25000"/>
              <a:extLst>
                <a:ext uri="{28A0092B-C50C-407E-A947-70E740481C1C}">
                  <a14:useLocalDpi xmlns:a14="http://schemas.microsoft.com/office/drawing/2010/main" val="0"/>
                </a:ext>
              </a:extLst>
            </a:blip>
            <a:stretch>
              <a:fillRect/>
            </a:stretch>
          </p:blipFill>
          <p:spPr>
            <a:xfrm>
              <a:off x="8755248" y="3474294"/>
              <a:ext cx="296809" cy="296809"/>
            </a:xfrm>
            <a:prstGeom prst="rect">
              <a:avLst/>
            </a:prstGeom>
          </p:spPr>
        </p:pic>
      </p:grpSp>
      <p:grpSp>
        <p:nvGrpSpPr>
          <p:cNvPr id="390" name="Group 389"/>
          <p:cNvGrpSpPr/>
          <p:nvPr/>
        </p:nvGrpSpPr>
        <p:grpSpPr>
          <a:xfrm>
            <a:off x="7745929" y="4382886"/>
            <a:ext cx="1029708" cy="318154"/>
            <a:chOff x="8681505" y="4689849"/>
            <a:chExt cx="1029708" cy="318154"/>
          </a:xfrm>
        </p:grpSpPr>
        <p:sp>
          <p:nvSpPr>
            <p:cNvPr id="173" name="TextBox 172"/>
            <p:cNvSpPr txBox="1"/>
            <p:nvPr/>
          </p:nvSpPr>
          <p:spPr>
            <a:xfrm>
              <a:off x="9052057" y="4706898"/>
              <a:ext cx="659156" cy="301105"/>
            </a:xfrm>
            <a:prstGeom prst="rect">
              <a:avLst/>
            </a:prstGeom>
            <a:noFill/>
            <a:ln>
              <a:noFill/>
            </a:ln>
          </p:spPr>
          <p:txBody>
            <a:bodyPr wrap="none" lIns="0" tIns="27971" rIns="0" bIns="0" rtlCol="0">
              <a:noAutofit/>
            </a:bodyPr>
            <a:lstStyle/>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err="1">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DocumentDB</a:t>
              </a:r>
              <a:endPar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174" name="Picture 173"/>
            <p:cNvPicPr>
              <a:picLocks noChangeAspect="1"/>
            </p:cNvPicPr>
            <p:nvPr/>
          </p:nvPicPr>
          <p:blipFill>
            <a:blip r:embed="rId26" cstate="print">
              <a:biLevel thresh="25000"/>
              <a:extLst>
                <a:ext uri="{28A0092B-C50C-407E-A947-70E740481C1C}">
                  <a14:useLocalDpi xmlns:a14="http://schemas.microsoft.com/office/drawing/2010/main" val="0"/>
                </a:ext>
              </a:extLst>
            </a:blip>
            <a:stretch>
              <a:fillRect/>
            </a:stretch>
          </p:blipFill>
          <p:spPr>
            <a:xfrm>
              <a:off x="8681505" y="4689849"/>
              <a:ext cx="290620" cy="290619"/>
            </a:xfrm>
            <a:prstGeom prst="rect">
              <a:avLst/>
            </a:prstGeom>
          </p:spPr>
        </p:pic>
      </p:grpSp>
      <p:grpSp>
        <p:nvGrpSpPr>
          <p:cNvPr id="391" name="Group 390"/>
          <p:cNvGrpSpPr/>
          <p:nvPr/>
        </p:nvGrpSpPr>
        <p:grpSpPr>
          <a:xfrm>
            <a:off x="7745929" y="3829908"/>
            <a:ext cx="1011763" cy="318839"/>
            <a:chOff x="8728911" y="4040003"/>
            <a:chExt cx="1011763" cy="318839"/>
          </a:xfrm>
        </p:grpSpPr>
        <p:sp>
          <p:nvSpPr>
            <p:cNvPr id="175" name="TextBox 174"/>
            <p:cNvSpPr txBox="1"/>
            <p:nvPr/>
          </p:nvSpPr>
          <p:spPr>
            <a:xfrm>
              <a:off x="9081518" y="4057737"/>
              <a:ext cx="659156" cy="301105"/>
            </a:xfrm>
            <a:prstGeom prst="rect">
              <a:avLst/>
            </a:prstGeom>
            <a:noFill/>
            <a:ln>
              <a:noFill/>
            </a:ln>
          </p:spPr>
          <p:txBody>
            <a:bodyPr wrap="none" lIns="0" tIns="27971" rIns="0" bIns="0" rtlCol="0">
              <a:noAutofit/>
            </a:bodyPr>
            <a:lstStyle/>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err="1">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Redis</a:t>
              </a:r>
              <a:endPar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endParaRPr>
            </a:p>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Cache</a:t>
              </a:r>
            </a:p>
          </p:txBody>
        </p:sp>
        <p:pic>
          <p:nvPicPr>
            <p:cNvPr id="176" name="Picture 175"/>
            <p:cNvPicPr>
              <a:picLocks noChangeAspect="1"/>
            </p:cNvPicPr>
            <p:nvPr/>
          </p:nvPicPr>
          <p:blipFill>
            <a:blip r:embed="rId27" cstate="print">
              <a:biLevel thresh="25000"/>
              <a:extLst>
                <a:ext uri="{28A0092B-C50C-407E-A947-70E740481C1C}">
                  <a14:useLocalDpi xmlns:a14="http://schemas.microsoft.com/office/drawing/2010/main" val="0"/>
                </a:ext>
              </a:extLst>
            </a:blip>
            <a:stretch>
              <a:fillRect/>
            </a:stretch>
          </p:blipFill>
          <p:spPr>
            <a:xfrm>
              <a:off x="8728911" y="4040003"/>
              <a:ext cx="289282" cy="289282"/>
            </a:xfrm>
            <a:prstGeom prst="rect">
              <a:avLst/>
            </a:prstGeom>
          </p:spPr>
        </p:pic>
      </p:grpSp>
      <p:grpSp>
        <p:nvGrpSpPr>
          <p:cNvPr id="392" name="Group 391"/>
          <p:cNvGrpSpPr/>
          <p:nvPr/>
        </p:nvGrpSpPr>
        <p:grpSpPr>
          <a:xfrm>
            <a:off x="9236632" y="3797272"/>
            <a:ext cx="1011560" cy="305392"/>
            <a:chOff x="9789813" y="4065697"/>
            <a:chExt cx="1011560" cy="305392"/>
          </a:xfrm>
        </p:grpSpPr>
        <p:sp>
          <p:nvSpPr>
            <p:cNvPr id="177" name="TextBox 176"/>
            <p:cNvSpPr txBox="1"/>
            <p:nvPr/>
          </p:nvSpPr>
          <p:spPr>
            <a:xfrm>
              <a:off x="10142217" y="4148331"/>
              <a:ext cx="659156" cy="222758"/>
            </a:xfrm>
            <a:prstGeom prst="rect">
              <a:avLst/>
            </a:prstGeom>
            <a:noFill/>
            <a:ln>
              <a:noFill/>
            </a:ln>
          </p:spPr>
          <p:txBody>
            <a:bodyPr wrap="none" lIns="0" tIns="27971" rIns="0" bIns="0" rtlCol="0">
              <a:noAutofit/>
            </a:bodyPr>
            <a:lstStyle/>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Search</a:t>
              </a:r>
            </a:p>
          </p:txBody>
        </p:sp>
        <p:pic>
          <p:nvPicPr>
            <p:cNvPr id="178" name="Picture 177"/>
            <p:cNvPicPr>
              <a:picLocks noChangeAspect="1"/>
            </p:cNvPicPr>
            <p:nvPr/>
          </p:nvPicPr>
          <p:blipFill>
            <a:blip r:embed="rId28" cstate="print">
              <a:biLevel thresh="25000"/>
              <a:extLst>
                <a:ext uri="{28A0092B-C50C-407E-A947-70E740481C1C}">
                  <a14:useLocalDpi xmlns:a14="http://schemas.microsoft.com/office/drawing/2010/main" val="0"/>
                </a:ext>
              </a:extLst>
            </a:blip>
            <a:stretch>
              <a:fillRect/>
            </a:stretch>
          </p:blipFill>
          <p:spPr>
            <a:xfrm>
              <a:off x="9789813" y="4065697"/>
              <a:ext cx="293993" cy="293993"/>
            </a:xfrm>
            <a:prstGeom prst="rect">
              <a:avLst/>
            </a:prstGeom>
          </p:spPr>
        </p:pic>
      </p:grpSp>
      <p:grpSp>
        <p:nvGrpSpPr>
          <p:cNvPr id="393" name="Group 392"/>
          <p:cNvGrpSpPr/>
          <p:nvPr/>
        </p:nvGrpSpPr>
        <p:grpSpPr>
          <a:xfrm>
            <a:off x="9242064" y="4361564"/>
            <a:ext cx="1014773" cy="328756"/>
            <a:chOff x="9795245" y="4668527"/>
            <a:chExt cx="1014773" cy="328756"/>
          </a:xfrm>
        </p:grpSpPr>
        <p:sp>
          <p:nvSpPr>
            <p:cNvPr id="179" name="TextBox 178"/>
            <p:cNvSpPr txBox="1"/>
            <p:nvPr/>
          </p:nvSpPr>
          <p:spPr>
            <a:xfrm>
              <a:off x="10150862" y="4696178"/>
              <a:ext cx="659156" cy="301105"/>
            </a:xfrm>
            <a:prstGeom prst="rect">
              <a:avLst/>
            </a:prstGeom>
            <a:noFill/>
            <a:ln>
              <a:noFill/>
            </a:ln>
          </p:spPr>
          <p:txBody>
            <a:bodyPr wrap="none" lIns="0" tIns="27971" rIns="0" bIns="0" rtlCol="0">
              <a:noAutofit/>
            </a:bodyPr>
            <a:lstStyle/>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Tables</a:t>
              </a:r>
            </a:p>
          </p:txBody>
        </p:sp>
        <p:pic>
          <p:nvPicPr>
            <p:cNvPr id="180" name="Picture 179" descr="Storage table.png"/>
            <p:cNvPicPr>
              <a:picLocks noChangeAspect="1"/>
            </p:cNvPicPr>
            <p:nvPr/>
          </p:nvPicPr>
          <p:blipFill>
            <a:blip r:embed="rId29" cstate="print">
              <a:biLevel thresh="25000"/>
              <a:extLst>
                <a:ext uri="{28A0092B-C50C-407E-A947-70E740481C1C}">
                  <a14:useLocalDpi xmlns:a14="http://schemas.microsoft.com/office/drawing/2010/main" val="0"/>
                </a:ext>
              </a:extLst>
            </a:blip>
            <a:stretch>
              <a:fillRect/>
            </a:stretch>
          </p:blipFill>
          <p:spPr>
            <a:xfrm>
              <a:off x="9795245" y="4668527"/>
              <a:ext cx="288561" cy="288560"/>
            </a:xfrm>
            <a:prstGeom prst="rect">
              <a:avLst/>
            </a:prstGeom>
          </p:spPr>
        </p:pic>
      </p:grpSp>
      <p:grpSp>
        <p:nvGrpSpPr>
          <p:cNvPr id="389" name="Group 388"/>
          <p:cNvGrpSpPr/>
          <p:nvPr/>
        </p:nvGrpSpPr>
        <p:grpSpPr>
          <a:xfrm>
            <a:off x="9210010" y="3248140"/>
            <a:ext cx="751841" cy="347628"/>
            <a:chOff x="9763191" y="3476801"/>
            <a:chExt cx="751841" cy="347627"/>
          </a:xfrm>
        </p:grpSpPr>
        <p:pic>
          <p:nvPicPr>
            <p:cNvPr id="17" name="Picture 16"/>
            <p:cNvPicPr>
              <a:picLocks noChangeAspect="1"/>
            </p:cNvPicPr>
            <p:nvPr/>
          </p:nvPicPr>
          <p:blipFill>
            <a:blip r:embed="rId30"/>
            <a:stretch>
              <a:fillRect/>
            </a:stretch>
          </p:blipFill>
          <p:spPr>
            <a:xfrm>
              <a:off x="9763191" y="3476801"/>
              <a:ext cx="320616" cy="290558"/>
            </a:xfrm>
            <a:prstGeom prst="rect">
              <a:avLst/>
            </a:prstGeom>
          </p:spPr>
        </p:pic>
        <p:sp>
          <p:nvSpPr>
            <p:cNvPr id="246" name="TextBox 245"/>
            <p:cNvSpPr txBox="1"/>
            <p:nvPr/>
          </p:nvSpPr>
          <p:spPr>
            <a:xfrm>
              <a:off x="10117219" y="3498352"/>
              <a:ext cx="397813" cy="326076"/>
            </a:xfrm>
            <a:prstGeom prst="rect">
              <a:avLst/>
            </a:prstGeom>
            <a:noFill/>
            <a:ln>
              <a:noFill/>
            </a:ln>
          </p:spPr>
          <p:txBody>
            <a:bodyPr wrap="none" lIns="0" tIns="27971" rIns="0" bIns="0" rtlCol="0">
              <a:noAutofit/>
            </a:bodyPr>
            <a:lstStyle/>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SQL Data</a:t>
              </a:r>
            </a:p>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Warehouse</a:t>
              </a:r>
            </a:p>
          </p:txBody>
        </p:sp>
      </p:grpSp>
      <p:sp>
        <p:nvSpPr>
          <p:cNvPr id="9" name="Freeform 8"/>
          <p:cNvSpPr/>
          <p:nvPr/>
        </p:nvSpPr>
        <p:spPr bwMode="auto">
          <a:xfrm>
            <a:off x="11373595" y="2813497"/>
            <a:ext cx="69056" cy="38723"/>
          </a:xfrm>
          <a:custGeom>
            <a:avLst/>
            <a:gdLst>
              <a:gd name="connsiteX0" fmla="*/ 0 w 69056"/>
              <a:gd name="connsiteY0" fmla="*/ 16668 h 38723"/>
              <a:gd name="connsiteX1" fmla="*/ 26194 w 69056"/>
              <a:gd name="connsiteY1" fmla="*/ 7143 h 38723"/>
              <a:gd name="connsiteX2" fmla="*/ 28575 w 69056"/>
              <a:gd name="connsiteY2" fmla="*/ 0 h 38723"/>
              <a:gd name="connsiteX3" fmla="*/ 30956 w 69056"/>
              <a:gd name="connsiteY3" fmla="*/ 7143 h 38723"/>
              <a:gd name="connsiteX4" fmla="*/ 33337 w 69056"/>
              <a:gd name="connsiteY4" fmla="*/ 38100 h 38723"/>
              <a:gd name="connsiteX5" fmla="*/ 35719 w 69056"/>
              <a:gd name="connsiteY5" fmla="*/ 28575 h 38723"/>
              <a:gd name="connsiteX6" fmla="*/ 42862 w 69056"/>
              <a:gd name="connsiteY6" fmla="*/ 23812 h 38723"/>
              <a:gd name="connsiteX7" fmla="*/ 69056 w 69056"/>
              <a:gd name="connsiteY7" fmla="*/ 19050 h 38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056" h="38723">
                <a:moveTo>
                  <a:pt x="0" y="16668"/>
                </a:moveTo>
                <a:cubicBezTo>
                  <a:pt x="14329" y="14877"/>
                  <a:pt x="18768" y="18282"/>
                  <a:pt x="26194" y="7143"/>
                </a:cubicBezTo>
                <a:cubicBezTo>
                  <a:pt x="27586" y="5055"/>
                  <a:pt x="27781" y="2381"/>
                  <a:pt x="28575" y="0"/>
                </a:cubicBezTo>
                <a:cubicBezTo>
                  <a:pt x="29369" y="2381"/>
                  <a:pt x="30645" y="4653"/>
                  <a:pt x="30956" y="7143"/>
                </a:cubicBezTo>
                <a:cubicBezTo>
                  <a:pt x="32240" y="17413"/>
                  <a:pt x="31092" y="27997"/>
                  <a:pt x="33337" y="38100"/>
                </a:cubicBezTo>
                <a:cubicBezTo>
                  <a:pt x="34047" y="41295"/>
                  <a:pt x="33904" y="31298"/>
                  <a:pt x="35719" y="28575"/>
                </a:cubicBezTo>
                <a:cubicBezTo>
                  <a:pt x="37306" y="26194"/>
                  <a:pt x="40247" y="24974"/>
                  <a:pt x="42862" y="23812"/>
                </a:cubicBezTo>
                <a:cubicBezTo>
                  <a:pt x="56400" y="17795"/>
                  <a:pt x="55699" y="19050"/>
                  <a:pt x="69056" y="19050"/>
                </a:cubicBezTo>
              </a:path>
            </a:pathLst>
          </a:cu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337" name="Group 336"/>
          <p:cNvGrpSpPr/>
          <p:nvPr/>
        </p:nvGrpSpPr>
        <p:grpSpPr>
          <a:xfrm>
            <a:off x="11192951" y="1289025"/>
            <a:ext cx="1011280" cy="334317"/>
            <a:chOff x="11200294" y="2143330"/>
            <a:chExt cx="1011280" cy="334317"/>
          </a:xfrm>
        </p:grpSpPr>
        <p:sp>
          <p:nvSpPr>
            <p:cNvPr id="197" name="TextBox 196"/>
            <p:cNvSpPr txBox="1"/>
            <p:nvPr/>
          </p:nvSpPr>
          <p:spPr>
            <a:xfrm>
              <a:off x="11552418" y="2176542"/>
              <a:ext cx="659156" cy="301105"/>
            </a:xfrm>
            <a:prstGeom prst="rect">
              <a:avLst/>
            </a:prstGeom>
            <a:noFill/>
            <a:ln>
              <a:noFill/>
            </a:ln>
          </p:spPr>
          <p:txBody>
            <a:bodyPr wrap="none" lIns="0" tIns="27971" rIns="0" bIns="0" rtlCol="0">
              <a:noAutofit/>
            </a:bodyPr>
            <a:lstStyle/>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Azure AD </a:t>
              </a:r>
            </a:p>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Connect Health</a:t>
              </a:r>
            </a:p>
          </p:txBody>
        </p:sp>
        <p:grpSp>
          <p:nvGrpSpPr>
            <p:cNvPr id="229" name="Group 228"/>
            <p:cNvGrpSpPr/>
            <p:nvPr/>
          </p:nvGrpSpPr>
          <p:grpSpPr>
            <a:xfrm>
              <a:off x="11200294" y="2143330"/>
              <a:ext cx="293741" cy="279390"/>
              <a:chOff x="10757647" y="1125048"/>
              <a:chExt cx="293741" cy="279390"/>
            </a:xfrm>
          </p:grpSpPr>
          <p:pic>
            <p:nvPicPr>
              <p:cNvPr id="222" name="Picture 221" descr="Azure Active Directory.png"/>
              <p:cNvPicPr>
                <a:picLocks noChangeAspect="1"/>
              </p:cNvPicPr>
              <p:nvPr/>
            </p:nvPicPr>
            <p:blipFill>
              <a:blip r:embed="rId31" cstate="print">
                <a:biLevel thresh="25000"/>
                <a:extLst>
                  <a:ext uri="{28A0092B-C50C-407E-A947-70E740481C1C}">
                    <a14:useLocalDpi xmlns:a14="http://schemas.microsoft.com/office/drawing/2010/main" val="0"/>
                  </a:ext>
                </a:extLst>
              </a:blip>
              <a:stretch>
                <a:fillRect/>
              </a:stretch>
            </p:blipFill>
            <p:spPr>
              <a:xfrm>
                <a:off x="10757647" y="1125048"/>
                <a:ext cx="262077" cy="262076"/>
              </a:xfrm>
              <a:prstGeom prst="rect">
                <a:avLst/>
              </a:prstGeom>
            </p:spPr>
          </p:pic>
          <p:sp>
            <p:nvSpPr>
              <p:cNvPr id="2" name="Heart 1"/>
              <p:cNvSpPr/>
              <p:nvPr/>
            </p:nvSpPr>
            <p:spPr bwMode="auto">
              <a:xfrm>
                <a:off x="10905025" y="1275030"/>
                <a:ext cx="146363" cy="129408"/>
              </a:xfrm>
              <a:prstGeom prst="heart">
                <a:avLst/>
              </a:prstGeom>
              <a:solidFill>
                <a:srgbClr val="1B3C72"/>
              </a:solidFill>
              <a:ln w="12700">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333333"/>
                  </a:solidFill>
                  <a:effectLst/>
                  <a:uLnTx/>
                  <a:uFillTx/>
                  <a:latin typeface="Segoe UI Light"/>
                  <a:ea typeface="Segoe UI" pitchFamily="34" charset="0"/>
                  <a:cs typeface="Segoe UI" pitchFamily="34" charset="0"/>
                </a:endParaRPr>
              </a:p>
            </p:txBody>
          </p:sp>
          <p:grpSp>
            <p:nvGrpSpPr>
              <p:cNvPr id="22" name="Group 21"/>
              <p:cNvGrpSpPr/>
              <p:nvPr/>
            </p:nvGrpSpPr>
            <p:grpSpPr>
              <a:xfrm>
                <a:off x="10911015" y="1312912"/>
                <a:ext cx="107890" cy="50914"/>
                <a:chOff x="11033154" y="1382736"/>
                <a:chExt cx="155481" cy="72282"/>
              </a:xfrm>
            </p:grpSpPr>
            <p:cxnSp>
              <p:nvCxnSpPr>
                <p:cNvPr id="11" name="Straight Connector 10"/>
                <p:cNvCxnSpPr/>
                <p:nvPr/>
              </p:nvCxnSpPr>
              <p:spPr>
                <a:xfrm flipV="1">
                  <a:off x="11033154" y="1413481"/>
                  <a:ext cx="50167" cy="1722"/>
                </a:xfrm>
                <a:prstGeom prst="line">
                  <a:avLst/>
                </a:prstGeom>
                <a:ln>
                  <a:solidFill>
                    <a:srgbClr val="FFFF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3" name="Straight Connector 222"/>
                <p:cNvCxnSpPr/>
                <p:nvPr/>
              </p:nvCxnSpPr>
              <p:spPr>
                <a:xfrm flipV="1">
                  <a:off x="11138468" y="1418244"/>
                  <a:ext cx="50167" cy="1722"/>
                </a:xfrm>
                <a:prstGeom prst="line">
                  <a:avLst/>
                </a:prstGeom>
                <a:ln>
                  <a:solidFill>
                    <a:srgbClr val="FFFF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4" name="Straight Connector 223"/>
                <p:cNvCxnSpPr/>
                <p:nvPr/>
              </p:nvCxnSpPr>
              <p:spPr>
                <a:xfrm>
                  <a:off x="11107537" y="1382736"/>
                  <a:ext cx="1" cy="70787"/>
                </a:xfrm>
                <a:prstGeom prst="line">
                  <a:avLst/>
                </a:prstGeom>
                <a:ln>
                  <a:solidFill>
                    <a:srgbClr val="FFFF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5" name="Straight Connector 224"/>
                <p:cNvCxnSpPr/>
                <p:nvPr/>
              </p:nvCxnSpPr>
              <p:spPr>
                <a:xfrm flipV="1">
                  <a:off x="11080878" y="1387719"/>
                  <a:ext cx="25083" cy="27484"/>
                </a:xfrm>
                <a:prstGeom prst="line">
                  <a:avLst/>
                </a:prstGeom>
                <a:ln>
                  <a:solidFill>
                    <a:srgbClr val="FFFF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6" name="Straight Connector 225"/>
                <p:cNvCxnSpPr/>
                <p:nvPr/>
              </p:nvCxnSpPr>
              <p:spPr>
                <a:xfrm flipV="1">
                  <a:off x="11104748" y="1418127"/>
                  <a:ext cx="34927" cy="36891"/>
                </a:xfrm>
                <a:prstGeom prst="line">
                  <a:avLst/>
                </a:prstGeom>
                <a:ln>
                  <a:solidFill>
                    <a:srgbClr val="FFFFFF"/>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grpSp>
        <p:nvGrpSpPr>
          <p:cNvPr id="242" name="Group 241"/>
          <p:cNvGrpSpPr/>
          <p:nvPr/>
        </p:nvGrpSpPr>
        <p:grpSpPr>
          <a:xfrm>
            <a:off x="2937660" y="5744845"/>
            <a:ext cx="2892122" cy="789804"/>
            <a:chOff x="2937660" y="4931023"/>
            <a:chExt cx="2892122" cy="789804"/>
          </a:xfrm>
        </p:grpSpPr>
        <p:sp>
          <p:nvSpPr>
            <p:cNvPr id="32" name="Rectangle 31"/>
            <p:cNvSpPr/>
            <p:nvPr/>
          </p:nvSpPr>
          <p:spPr bwMode="auto">
            <a:xfrm>
              <a:off x="2937660" y="4931023"/>
              <a:ext cx="2892122" cy="789804"/>
            </a:xfrm>
            <a:prstGeom prst="rect">
              <a:avLst/>
            </a:prstGeom>
            <a:solidFill>
              <a:srgbClr val="8E9CFF"/>
            </a:solidFill>
            <a:ln w="6350" cap="flat" cmpd="sng" algn="ctr">
              <a:noFill/>
              <a:prstDash val="solid"/>
              <a:miter lim="800000"/>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ts val="0"/>
                </a:spcBef>
                <a:spcAft>
                  <a:spcPts val="0"/>
                </a:spcAft>
                <a:buClrTx/>
                <a:buSzTx/>
                <a:buFontTx/>
                <a:buNone/>
                <a:tabLst/>
                <a:defRPr/>
              </a:pPr>
              <a:r>
                <a:rPr kumimoji="0" lang="en-US" sz="11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Storage</a:t>
              </a:r>
            </a:p>
          </p:txBody>
        </p:sp>
        <p:sp>
          <p:nvSpPr>
            <p:cNvPr id="25" name="Rectangle 24"/>
            <p:cNvSpPr/>
            <p:nvPr/>
          </p:nvSpPr>
          <p:spPr bwMode="auto">
            <a:xfrm>
              <a:off x="3003353" y="5231315"/>
              <a:ext cx="915430" cy="363427"/>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310896" tIns="45720" rIns="0" bIns="143428"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ts val="0"/>
                </a:spcBef>
                <a:spcAft>
                  <a:spcPts val="0"/>
                </a:spcAft>
                <a:buClrTx/>
                <a:buSzTx/>
                <a:buFontTx/>
                <a:buNone/>
                <a:tabLst/>
                <a:defRPr/>
              </a:pPr>
              <a:r>
                <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BLOB Storage</a:t>
              </a:r>
            </a:p>
          </p:txBody>
        </p:sp>
        <p:sp>
          <p:nvSpPr>
            <p:cNvPr id="26" name="Rectangle 25"/>
            <p:cNvSpPr/>
            <p:nvPr/>
          </p:nvSpPr>
          <p:spPr bwMode="auto">
            <a:xfrm>
              <a:off x="3995042" y="5231314"/>
              <a:ext cx="835223" cy="363427"/>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310896" tIns="45720" rIns="0" bIns="143428"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ts val="0"/>
                </a:spcBef>
                <a:spcAft>
                  <a:spcPts val="0"/>
                </a:spcAft>
                <a:buClrTx/>
                <a:buSzTx/>
                <a:buFontTx/>
                <a:buNone/>
                <a:tabLst/>
                <a:defRPr/>
              </a:pPr>
              <a:r>
                <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Azure Files</a:t>
              </a:r>
            </a:p>
          </p:txBody>
        </p:sp>
        <p:sp>
          <p:nvSpPr>
            <p:cNvPr id="61" name="Rectangle 60"/>
            <p:cNvSpPr/>
            <p:nvPr/>
          </p:nvSpPr>
          <p:spPr bwMode="auto">
            <a:xfrm>
              <a:off x="4925592" y="5231313"/>
              <a:ext cx="836224" cy="363427"/>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310896" tIns="45720" rIns="0" bIns="143428"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ts val="0"/>
                </a:spcBef>
                <a:spcAft>
                  <a:spcPts val="0"/>
                </a:spcAft>
                <a:buClrTx/>
                <a:buSzTx/>
                <a:buFontTx/>
                <a:buNone/>
                <a:tabLst/>
                <a:defRPr/>
              </a:pPr>
              <a:r>
                <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Premium Storage</a:t>
              </a:r>
            </a:p>
          </p:txBody>
        </p:sp>
        <p:pic>
          <p:nvPicPr>
            <p:cNvPr id="232" name="Picture 231" descr="Storage blob.png"/>
            <p:cNvPicPr>
              <a:picLocks noChangeAspect="1"/>
            </p:cNvPicPr>
            <p:nvPr/>
          </p:nvPicPr>
          <p:blipFill>
            <a:blip r:embed="rId32" cstate="print">
              <a:biLevel thresh="25000"/>
              <a:extLst>
                <a:ext uri="{28A0092B-C50C-407E-A947-70E740481C1C}">
                  <a14:useLocalDpi xmlns:a14="http://schemas.microsoft.com/office/drawing/2010/main" val="0"/>
                </a:ext>
              </a:extLst>
            </a:blip>
            <a:stretch>
              <a:fillRect/>
            </a:stretch>
          </p:blipFill>
          <p:spPr>
            <a:xfrm>
              <a:off x="3032767" y="5271308"/>
              <a:ext cx="247169" cy="247170"/>
            </a:xfrm>
            <a:prstGeom prst="rect">
              <a:avLst/>
            </a:prstGeom>
          </p:spPr>
        </p:pic>
        <p:pic>
          <p:nvPicPr>
            <p:cNvPr id="233" name="Picture 232" descr="Storage blob.png"/>
            <p:cNvPicPr>
              <a:picLocks noChangeAspect="1"/>
            </p:cNvPicPr>
            <p:nvPr/>
          </p:nvPicPr>
          <p:blipFill>
            <a:blip r:embed="rId32" cstate="print">
              <a:biLevel thresh="25000"/>
              <a:extLst>
                <a:ext uri="{28A0092B-C50C-407E-A947-70E740481C1C}">
                  <a14:useLocalDpi xmlns:a14="http://schemas.microsoft.com/office/drawing/2010/main" val="0"/>
                </a:ext>
              </a:extLst>
            </a:blip>
            <a:stretch>
              <a:fillRect/>
            </a:stretch>
          </p:blipFill>
          <p:spPr>
            <a:xfrm>
              <a:off x="4024079" y="5271308"/>
              <a:ext cx="247169" cy="247170"/>
            </a:xfrm>
            <a:prstGeom prst="rect">
              <a:avLst/>
            </a:prstGeom>
          </p:spPr>
        </p:pic>
        <p:pic>
          <p:nvPicPr>
            <p:cNvPr id="234" name="Picture 233" descr="Storage blob.png"/>
            <p:cNvPicPr>
              <a:picLocks noChangeAspect="1"/>
            </p:cNvPicPr>
            <p:nvPr/>
          </p:nvPicPr>
          <p:blipFill>
            <a:blip r:embed="rId32" cstate="print">
              <a:biLevel thresh="25000"/>
              <a:extLst>
                <a:ext uri="{28A0092B-C50C-407E-A947-70E740481C1C}">
                  <a14:useLocalDpi xmlns:a14="http://schemas.microsoft.com/office/drawing/2010/main" val="0"/>
                </a:ext>
              </a:extLst>
            </a:blip>
            <a:stretch>
              <a:fillRect/>
            </a:stretch>
          </p:blipFill>
          <p:spPr>
            <a:xfrm>
              <a:off x="4947024" y="5271308"/>
              <a:ext cx="247169" cy="247170"/>
            </a:xfrm>
            <a:prstGeom prst="rect">
              <a:avLst/>
            </a:prstGeom>
          </p:spPr>
        </p:pic>
      </p:grpSp>
      <p:grpSp>
        <p:nvGrpSpPr>
          <p:cNvPr id="328" name="Group 327"/>
          <p:cNvGrpSpPr/>
          <p:nvPr/>
        </p:nvGrpSpPr>
        <p:grpSpPr>
          <a:xfrm>
            <a:off x="11223389" y="1865089"/>
            <a:ext cx="972163" cy="353351"/>
            <a:chOff x="11248838" y="2615973"/>
            <a:chExt cx="972163" cy="353351"/>
          </a:xfrm>
        </p:grpSpPr>
        <p:sp>
          <p:nvSpPr>
            <p:cNvPr id="236" name="TextBox 235"/>
            <p:cNvSpPr txBox="1"/>
            <p:nvPr/>
          </p:nvSpPr>
          <p:spPr>
            <a:xfrm>
              <a:off x="11561845" y="2668219"/>
              <a:ext cx="659156" cy="301105"/>
            </a:xfrm>
            <a:prstGeom prst="rect">
              <a:avLst/>
            </a:prstGeom>
            <a:noFill/>
            <a:ln>
              <a:noFill/>
            </a:ln>
          </p:spPr>
          <p:txBody>
            <a:bodyPr wrap="none" lIns="0" tIns="27971" rIns="0" bIns="0" rtlCol="0">
              <a:noAutofit/>
            </a:bodyPr>
            <a:lstStyle/>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AD Privileged</a:t>
              </a:r>
            </a:p>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Identity </a:t>
              </a:r>
              <a:r>
                <a:rPr kumimoji="0" lang="en-US" sz="765" b="0" i="0" u="none" strike="noStrike" kern="1200" cap="none" spc="0" normalizeH="0" baseline="0" noProof="0" dirty="0" err="1">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Mngt</a:t>
              </a:r>
              <a:endPar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272" name="Picture 271"/>
            <p:cNvPicPr>
              <a:picLocks noChangeAspect="1"/>
            </p:cNvPicPr>
            <p:nvPr/>
          </p:nvPicPr>
          <p:blipFill>
            <a:blip r:embed="rId33"/>
            <a:stretch>
              <a:fillRect/>
            </a:stretch>
          </p:blipFill>
          <p:spPr>
            <a:xfrm>
              <a:off x="11248838" y="2615973"/>
              <a:ext cx="245456" cy="317924"/>
            </a:xfrm>
            <a:prstGeom prst="rect">
              <a:avLst/>
            </a:prstGeom>
          </p:spPr>
        </p:pic>
      </p:grpSp>
      <p:grpSp>
        <p:nvGrpSpPr>
          <p:cNvPr id="339" name="Group 338"/>
          <p:cNvGrpSpPr/>
          <p:nvPr/>
        </p:nvGrpSpPr>
        <p:grpSpPr>
          <a:xfrm>
            <a:off x="11162420" y="2945209"/>
            <a:ext cx="1000917" cy="313970"/>
            <a:chOff x="11187869" y="3126800"/>
            <a:chExt cx="1000917" cy="313970"/>
          </a:xfrm>
        </p:grpSpPr>
        <p:sp>
          <p:nvSpPr>
            <p:cNvPr id="329" name="TextBox 328"/>
            <p:cNvSpPr txBox="1"/>
            <p:nvPr/>
          </p:nvSpPr>
          <p:spPr>
            <a:xfrm>
              <a:off x="11529630" y="3139664"/>
              <a:ext cx="659156" cy="301106"/>
            </a:xfrm>
            <a:prstGeom prst="rect">
              <a:avLst/>
            </a:prstGeom>
            <a:noFill/>
            <a:ln>
              <a:noFill/>
            </a:ln>
          </p:spPr>
          <p:txBody>
            <a:bodyPr wrap="none" lIns="0" tIns="27971" rIns="0" bIns="0" rtlCol="0">
              <a:noAutofit/>
            </a:bodyPr>
            <a:lstStyle/>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Operational</a:t>
              </a:r>
            </a:p>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Insights</a:t>
              </a:r>
            </a:p>
          </p:txBody>
        </p:sp>
        <p:pic>
          <p:nvPicPr>
            <p:cNvPr id="330" name="Picture 329" descr="Operational Insights.png"/>
            <p:cNvPicPr>
              <a:picLocks noChangeAspect="1"/>
            </p:cNvPicPr>
            <p:nvPr/>
          </p:nvPicPr>
          <p:blipFill>
            <a:blip r:embed="rId34" cstate="print">
              <a:biLevel thresh="25000"/>
              <a:extLst>
                <a:ext uri="{28A0092B-C50C-407E-A947-70E740481C1C}">
                  <a14:useLocalDpi xmlns:a14="http://schemas.microsoft.com/office/drawing/2010/main" val="0"/>
                </a:ext>
              </a:extLst>
            </a:blip>
            <a:stretch>
              <a:fillRect/>
            </a:stretch>
          </p:blipFill>
          <p:spPr>
            <a:xfrm>
              <a:off x="11187869" y="3126800"/>
              <a:ext cx="280231" cy="280232"/>
            </a:xfrm>
            <a:prstGeom prst="rect">
              <a:avLst/>
            </a:prstGeom>
          </p:spPr>
        </p:pic>
      </p:grpSp>
      <p:sp>
        <p:nvSpPr>
          <p:cNvPr id="35" name="Rectangle 34"/>
          <p:cNvSpPr/>
          <p:nvPr/>
        </p:nvSpPr>
        <p:spPr bwMode="auto">
          <a:xfrm>
            <a:off x="2043877" y="1210121"/>
            <a:ext cx="2108159" cy="1373413"/>
          </a:xfrm>
          <a:prstGeom prst="rect">
            <a:avLst/>
          </a:prstGeom>
          <a:solidFill>
            <a:srgbClr val="8E9CFF"/>
          </a:solidFill>
          <a:ln w="6350" cap="flat" cmpd="sng" algn="ctr">
            <a:noFill/>
            <a:prstDash val="solid"/>
            <a:miter lim="800000"/>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ts val="0"/>
              </a:spcBef>
              <a:spcAft>
                <a:spcPts val="0"/>
              </a:spcAft>
              <a:buClrTx/>
              <a:buSzTx/>
              <a:buFontTx/>
              <a:buNone/>
              <a:tabLst/>
              <a:defRPr/>
            </a:pPr>
            <a:r>
              <a:rPr kumimoji="0" lang="en-US" sz="11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Compute</a:t>
            </a:r>
          </a:p>
        </p:txBody>
      </p:sp>
      <p:grpSp>
        <p:nvGrpSpPr>
          <p:cNvPr id="344" name="Group 343"/>
          <p:cNvGrpSpPr/>
          <p:nvPr/>
        </p:nvGrpSpPr>
        <p:grpSpPr>
          <a:xfrm>
            <a:off x="2147835" y="1624074"/>
            <a:ext cx="1001364" cy="338014"/>
            <a:chOff x="3533110" y="1950842"/>
            <a:chExt cx="1001364" cy="338014"/>
          </a:xfrm>
        </p:grpSpPr>
        <p:sp>
          <p:nvSpPr>
            <p:cNvPr id="145" name="TextBox 144"/>
            <p:cNvSpPr txBox="1"/>
            <p:nvPr/>
          </p:nvSpPr>
          <p:spPr>
            <a:xfrm>
              <a:off x="3875318" y="1987750"/>
              <a:ext cx="659156" cy="301106"/>
            </a:xfrm>
            <a:prstGeom prst="rect">
              <a:avLst/>
            </a:prstGeom>
            <a:noFill/>
            <a:ln>
              <a:noFill/>
            </a:ln>
          </p:spPr>
          <p:txBody>
            <a:bodyPr wrap="none" lIns="0" tIns="27971" rIns="0" bIns="0" rtlCol="0" anchor="t">
              <a:noAutofit/>
            </a:bodyPr>
            <a:lstStyle/>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Cloud</a:t>
              </a:r>
            </a:p>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Services</a:t>
              </a:r>
            </a:p>
          </p:txBody>
        </p:sp>
        <p:pic>
          <p:nvPicPr>
            <p:cNvPr id="146" name="Picture 145"/>
            <p:cNvPicPr>
              <a:picLocks noChangeAspect="1"/>
            </p:cNvPicPr>
            <p:nvPr/>
          </p:nvPicPr>
          <p:blipFill>
            <a:blip r:embed="rId35" cstate="print">
              <a:biLevel thresh="25000"/>
              <a:extLst>
                <a:ext uri="{28A0092B-C50C-407E-A947-70E740481C1C}">
                  <a14:useLocalDpi xmlns:a14="http://schemas.microsoft.com/office/drawing/2010/main" val="0"/>
                </a:ext>
              </a:extLst>
            </a:blip>
            <a:stretch>
              <a:fillRect/>
            </a:stretch>
          </p:blipFill>
          <p:spPr>
            <a:xfrm>
              <a:off x="3533110" y="1950842"/>
              <a:ext cx="289802" cy="289802"/>
            </a:xfrm>
            <a:prstGeom prst="rect">
              <a:avLst/>
            </a:prstGeom>
          </p:spPr>
        </p:pic>
      </p:grpSp>
      <p:grpSp>
        <p:nvGrpSpPr>
          <p:cNvPr id="345" name="Group 344"/>
          <p:cNvGrpSpPr/>
          <p:nvPr/>
        </p:nvGrpSpPr>
        <p:grpSpPr>
          <a:xfrm>
            <a:off x="2177215" y="2087447"/>
            <a:ext cx="1007741" cy="386502"/>
            <a:chOff x="3562490" y="2321749"/>
            <a:chExt cx="1007741" cy="386501"/>
          </a:xfrm>
        </p:grpSpPr>
        <p:sp>
          <p:nvSpPr>
            <p:cNvPr id="147" name="TextBox 146"/>
            <p:cNvSpPr txBox="1"/>
            <p:nvPr/>
          </p:nvSpPr>
          <p:spPr>
            <a:xfrm>
              <a:off x="3911075" y="2407144"/>
              <a:ext cx="659156" cy="301106"/>
            </a:xfrm>
            <a:prstGeom prst="rect">
              <a:avLst/>
            </a:prstGeom>
            <a:noFill/>
            <a:ln>
              <a:noFill/>
            </a:ln>
          </p:spPr>
          <p:txBody>
            <a:bodyPr wrap="none" lIns="0" tIns="27971" rIns="0" bIns="0" rtlCol="0" anchor="t">
              <a:noAutofit/>
            </a:bodyPr>
            <a:lstStyle/>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Batch</a:t>
              </a:r>
            </a:p>
          </p:txBody>
        </p:sp>
        <p:pic>
          <p:nvPicPr>
            <p:cNvPr id="148" name="Picture 147"/>
            <p:cNvPicPr>
              <a:picLocks noChangeAspect="1"/>
            </p:cNvPicPr>
            <p:nvPr/>
          </p:nvPicPr>
          <p:blipFill>
            <a:blip r:embed="rId36" cstate="print">
              <a:biLevel thresh="25000"/>
              <a:extLst>
                <a:ext uri="{28A0092B-C50C-407E-A947-70E740481C1C}">
                  <a14:useLocalDpi xmlns:a14="http://schemas.microsoft.com/office/drawing/2010/main" val="0"/>
                </a:ext>
              </a:extLst>
            </a:blip>
            <a:stretch>
              <a:fillRect/>
            </a:stretch>
          </p:blipFill>
          <p:spPr>
            <a:xfrm>
              <a:off x="3562490" y="2321749"/>
              <a:ext cx="303536" cy="303536"/>
            </a:xfrm>
            <a:prstGeom prst="rect">
              <a:avLst/>
            </a:prstGeom>
          </p:spPr>
        </p:pic>
      </p:grpSp>
      <p:grpSp>
        <p:nvGrpSpPr>
          <p:cNvPr id="14" name="Group 13"/>
          <p:cNvGrpSpPr/>
          <p:nvPr/>
        </p:nvGrpSpPr>
        <p:grpSpPr>
          <a:xfrm>
            <a:off x="3091777" y="1644793"/>
            <a:ext cx="1001207" cy="317295"/>
            <a:chOff x="3091777" y="1644793"/>
            <a:chExt cx="1001207" cy="317295"/>
          </a:xfrm>
        </p:grpSpPr>
        <p:sp>
          <p:nvSpPr>
            <p:cNvPr id="349" name="TextBox 348"/>
            <p:cNvSpPr txBox="1"/>
            <p:nvPr/>
          </p:nvSpPr>
          <p:spPr>
            <a:xfrm>
              <a:off x="3433828" y="1660982"/>
              <a:ext cx="659156" cy="301106"/>
            </a:xfrm>
            <a:prstGeom prst="rect">
              <a:avLst/>
            </a:prstGeom>
            <a:noFill/>
            <a:ln>
              <a:noFill/>
            </a:ln>
          </p:spPr>
          <p:txBody>
            <a:bodyPr wrap="none" lIns="0" tIns="27971" rIns="0" bIns="0" rtlCol="0" anchor="t">
              <a:noAutofit/>
            </a:bodyPr>
            <a:lstStyle/>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Service</a:t>
              </a:r>
            </a:p>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Fabric</a:t>
              </a:r>
            </a:p>
          </p:txBody>
        </p:sp>
        <p:sp>
          <p:nvSpPr>
            <p:cNvPr id="360" name="Freeform 359"/>
            <p:cNvSpPr/>
            <p:nvPr/>
          </p:nvSpPr>
          <p:spPr bwMode="auto">
            <a:xfrm>
              <a:off x="3091777" y="1644793"/>
              <a:ext cx="282441" cy="271464"/>
            </a:xfrm>
            <a:custGeom>
              <a:avLst/>
              <a:gdLst>
                <a:gd name="connsiteX0" fmla="*/ 284961 w 673895"/>
                <a:gd name="connsiteY0" fmla="*/ 158165 h 647702"/>
                <a:gd name="connsiteX1" fmla="*/ 170786 w 673895"/>
                <a:gd name="connsiteY1" fmla="*/ 242195 h 647702"/>
                <a:gd name="connsiteX2" fmla="*/ 176214 w 673895"/>
                <a:gd name="connsiteY2" fmla="*/ 269082 h 647702"/>
                <a:gd name="connsiteX3" fmla="*/ 150408 w 673895"/>
                <a:gd name="connsiteY3" fmla="*/ 331383 h 647702"/>
                <a:gd name="connsiteX4" fmla="*/ 146443 w 673895"/>
                <a:gd name="connsiteY4" fmla="*/ 334057 h 647702"/>
                <a:gd name="connsiteX5" fmla="*/ 192422 w 673895"/>
                <a:gd name="connsiteY5" fmla="*/ 472837 h 647702"/>
                <a:gd name="connsiteX6" fmla="*/ 220034 w 673895"/>
                <a:gd name="connsiteY6" fmla="*/ 478412 h 647702"/>
                <a:gd name="connsiteX7" fmla="*/ 248039 w 673895"/>
                <a:gd name="connsiteY7" fmla="*/ 497294 h 647702"/>
                <a:gd name="connsiteX8" fmla="*/ 265572 w 673895"/>
                <a:gd name="connsiteY8" fmla="*/ 523298 h 647702"/>
                <a:gd name="connsiteX9" fmla="*/ 408956 w 673895"/>
                <a:gd name="connsiteY9" fmla="*/ 523298 h 647702"/>
                <a:gd name="connsiteX10" fmla="*/ 417479 w 673895"/>
                <a:gd name="connsiteY10" fmla="*/ 505571 h 647702"/>
                <a:gd name="connsiteX11" fmla="*/ 456243 w 673895"/>
                <a:gd name="connsiteY11" fmla="*/ 473649 h 647702"/>
                <a:gd name="connsiteX12" fmla="*/ 488887 w 673895"/>
                <a:gd name="connsiteY12" fmla="*/ 467058 h 647702"/>
                <a:gd name="connsiteX13" fmla="*/ 531395 w 673895"/>
                <a:gd name="connsiteY13" fmla="*/ 334333 h 647702"/>
                <a:gd name="connsiteX14" fmla="*/ 523487 w 673895"/>
                <a:gd name="connsiteY14" fmla="*/ 329002 h 647702"/>
                <a:gd name="connsiteX15" fmla="*/ 497681 w 673895"/>
                <a:gd name="connsiteY15" fmla="*/ 266701 h 647702"/>
                <a:gd name="connsiteX16" fmla="*/ 501673 w 673895"/>
                <a:gd name="connsiteY16" fmla="*/ 246929 h 647702"/>
                <a:gd name="connsiteX17" fmla="*/ 384346 w 673895"/>
                <a:gd name="connsiteY17" fmla="*/ 159653 h 647702"/>
                <a:gd name="connsiteX18" fmla="*/ 370052 w 673895"/>
                <a:gd name="connsiteY18" fmla="*/ 169290 h 647702"/>
                <a:gd name="connsiteX19" fmla="*/ 335757 w 673895"/>
                <a:gd name="connsiteY19" fmla="*/ 176214 h 647702"/>
                <a:gd name="connsiteX20" fmla="*/ 301462 w 673895"/>
                <a:gd name="connsiteY20" fmla="*/ 169290 h 647702"/>
                <a:gd name="connsiteX21" fmla="*/ 335757 w 673895"/>
                <a:gd name="connsiteY21" fmla="*/ 0 h 647702"/>
                <a:gd name="connsiteX22" fmla="*/ 423864 w 673895"/>
                <a:gd name="connsiteY22" fmla="*/ 88107 h 647702"/>
                <a:gd name="connsiteX23" fmla="*/ 420253 w 673895"/>
                <a:gd name="connsiteY23" fmla="*/ 105993 h 647702"/>
                <a:gd name="connsiteX24" fmla="*/ 538728 w 673895"/>
                <a:gd name="connsiteY24" fmla="*/ 194124 h 647702"/>
                <a:gd name="connsiteX25" fmla="*/ 551493 w 673895"/>
                <a:gd name="connsiteY25" fmla="*/ 185518 h 647702"/>
                <a:gd name="connsiteX26" fmla="*/ 585788 w 673895"/>
                <a:gd name="connsiteY26" fmla="*/ 178594 h 647702"/>
                <a:gd name="connsiteX27" fmla="*/ 673895 w 673895"/>
                <a:gd name="connsiteY27" fmla="*/ 266701 h 647702"/>
                <a:gd name="connsiteX28" fmla="*/ 620083 w 673895"/>
                <a:gd name="connsiteY28" fmla="*/ 347884 h 647702"/>
                <a:gd name="connsiteX29" fmla="*/ 593016 w 673895"/>
                <a:gd name="connsiteY29" fmla="*/ 353349 h 647702"/>
                <a:gd name="connsiteX30" fmla="*/ 549222 w 673895"/>
                <a:gd name="connsiteY30" fmla="*/ 490092 h 647702"/>
                <a:gd name="connsiteX31" fmla="*/ 552839 w 673895"/>
                <a:gd name="connsiteY31" fmla="*/ 492531 h 647702"/>
                <a:gd name="connsiteX32" fmla="*/ 578645 w 673895"/>
                <a:gd name="connsiteY32" fmla="*/ 554832 h 647702"/>
                <a:gd name="connsiteX33" fmla="*/ 490538 w 673895"/>
                <a:gd name="connsiteY33" fmla="*/ 642939 h 647702"/>
                <a:gd name="connsiteX34" fmla="*/ 409355 w 673895"/>
                <a:gd name="connsiteY34" fmla="*/ 589127 h 647702"/>
                <a:gd name="connsiteX35" fmla="*/ 409084 w 673895"/>
                <a:gd name="connsiteY35" fmla="*/ 587783 h 647702"/>
                <a:gd name="connsiteX36" fmla="*/ 268154 w 673895"/>
                <a:gd name="connsiteY36" fmla="*/ 587783 h 647702"/>
                <a:gd name="connsiteX37" fmla="*/ 266921 w 673895"/>
                <a:gd name="connsiteY37" fmla="*/ 593890 h 647702"/>
                <a:gd name="connsiteX38" fmla="*/ 185738 w 673895"/>
                <a:gd name="connsiteY38" fmla="*/ 647702 h 647702"/>
                <a:gd name="connsiteX39" fmla="*/ 97631 w 673895"/>
                <a:gd name="connsiteY39" fmla="*/ 559595 h 647702"/>
                <a:gd name="connsiteX40" fmla="*/ 123437 w 673895"/>
                <a:gd name="connsiteY40" fmla="*/ 497294 h 647702"/>
                <a:gd name="connsiteX41" fmla="*/ 130921 w 673895"/>
                <a:gd name="connsiteY41" fmla="*/ 492248 h 647702"/>
                <a:gd name="connsiteX42" fmla="*/ 86036 w 673895"/>
                <a:gd name="connsiteY42" fmla="*/ 356771 h 647702"/>
                <a:gd name="connsiteX43" fmla="*/ 53812 w 673895"/>
                <a:gd name="connsiteY43" fmla="*/ 350265 h 647702"/>
                <a:gd name="connsiteX44" fmla="*/ 0 w 673895"/>
                <a:gd name="connsiteY44" fmla="*/ 269082 h 647702"/>
                <a:gd name="connsiteX45" fmla="*/ 88107 w 673895"/>
                <a:gd name="connsiteY45" fmla="*/ 180975 h 647702"/>
                <a:gd name="connsiteX46" fmla="*/ 122402 w 673895"/>
                <a:gd name="connsiteY46" fmla="*/ 187899 h 647702"/>
                <a:gd name="connsiteX47" fmla="*/ 129378 w 673895"/>
                <a:gd name="connsiteY47" fmla="*/ 192602 h 647702"/>
                <a:gd name="connsiteX48" fmla="*/ 250718 w 673895"/>
                <a:gd name="connsiteY48" fmla="*/ 103300 h 647702"/>
                <a:gd name="connsiteX49" fmla="*/ 247650 w 673895"/>
                <a:gd name="connsiteY49" fmla="*/ 88107 h 647702"/>
                <a:gd name="connsiteX50" fmla="*/ 335757 w 673895"/>
                <a:gd name="connsiteY50" fmla="*/ 0 h 647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673895" h="647702">
                  <a:moveTo>
                    <a:pt x="284961" y="158165"/>
                  </a:moveTo>
                  <a:lnTo>
                    <a:pt x="170786" y="242195"/>
                  </a:lnTo>
                  <a:lnTo>
                    <a:pt x="176214" y="269082"/>
                  </a:lnTo>
                  <a:cubicBezTo>
                    <a:pt x="176214" y="293412"/>
                    <a:pt x="166353" y="315439"/>
                    <a:pt x="150408" y="331383"/>
                  </a:cubicBezTo>
                  <a:lnTo>
                    <a:pt x="146443" y="334057"/>
                  </a:lnTo>
                  <a:lnTo>
                    <a:pt x="192422" y="472837"/>
                  </a:lnTo>
                  <a:lnTo>
                    <a:pt x="220034" y="478412"/>
                  </a:lnTo>
                  <a:cubicBezTo>
                    <a:pt x="230575" y="482870"/>
                    <a:pt x="240067" y="489322"/>
                    <a:pt x="248039" y="497294"/>
                  </a:cubicBezTo>
                  <a:lnTo>
                    <a:pt x="265572" y="523298"/>
                  </a:lnTo>
                  <a:lnTo>
                    <a:pt x="408956" y="523298"/>
                  </a:lnTo>
                  <a:lnTo>
                    <a:pt x="417479" y="505571"/>
                  </a:lnTo>
                  <a:cubicBezTo>
                    <a:pt x="426979" y="491509"/>
                    <a:pt x="440432" y="480337"/>
                    <a:pt x="456243" y="473649"/>
                  </a:cubicBezTo>
                  <a:lnTo>
                    <a:pt x="488887" y="467058"/>
                  </a:lnTo>
                  <a:lnTo>
                    <a:pt x="531395" y="334333"/>
                  </a:lnTo>
                  <a:lnTo>
                    <a:pt x="523487" y="329002"/>
                  </a:lnTo>
                  <a:cubicBezTo>
                    <a:pt x="507543" y="313058"/>
                    <a:pt x="497681" y="291031"/>
                    <a:pt x="497681" y="266701"/>
                  </a:cubicBezTo>
                  <a:lnTo>
                    <a:pt x="501673" y="246929"/>
                  </a:lnTo>
                  <a:lnTo>
                    <a:pt x="384346" y="159653"/>
                  </a:lnTo>
                  <a:lnTo>
                    <a:pt x="370052" y="169290"/>
                  </a:lnTo>
                  <a:cubicBezTo>
                    <a:pt x="359511" y="173749"/>
                    <a:pt x="347922" y="176214"/>
                    <a:pt x="335757" y="176214"/>
                  </a:cubicBezTo>
                  <a:cubicBezTo>
                    <a:pt x="323592" y="176214"/>
                    <a:pt x="312003" y="173749"/>
                    <a:pt x="301462" y="169290"/>
                  </a:cubicBezTo>
                  <a:close/>
                  <a:moveTo>
                    <a:pt x="335757" y="0"/>
                  </a:moveTo>
                  <a:cubicBezTo>
                    <a:pt x="384417" y="0"/>
                    <a:pt x="423864" y="39447"/>
                    <a:pt x="423864" y="88107"/>
                  </a:cubicBezTo>
                  <a:lnTo>
                    <a:pt x="420253" y="105993"/>
                  </a:lnTo>
                  <a:lnTo>
                    <a:pt x="538728" y="194124"/>
                  </a:lnTo>
                  <a:lnTo>
                    <a:pt x="551493" y="185518"/>
                  </a:lnTo>
                  <a:cubicBezTo>
                    <a:pt x="562034" y="181059"/>
                    <a:pt x="573623" y="178594"/>
                    <a:pt x="585788" y="178594"/>
                  </a:cubicBezTo>
                  <a:cubicBezTo>
                    <a:pt x="634448" y="178594"/>
                    <a:pt x="673895" y="218041"/>
                    <a:pt x="673895" y="266701"/>
                  </a:cubicBezTo>
                  <a:cubicBezTo>
                    <a:pt x="673895" y="303196"/>
                    <a:pt x="651706" y="334509"/>
                    <a:pt x="620083" y="347884"/>
                  </a:cubicBezTo>
                  <a:lnTo>
                    <a:pt x="593016" y="353349"/>
                  </a:lnTo>
                  <a:lnTo>
                    <a:pt x="549222" y="490092"/>
                  </a:lnTo>
                  <a:lnTo>
                    <a:pt x="552839" y="492531"/>
                  </a:lnTo>
                  <a:cubicBezTo>
                    <a:pt x="568783" y="508475"/>
                    <a:pt x="578645" y="530502"/>
                    <a:pt x="578645" y="554832"/>
                  </a:cubicBezTo>
                  <a:cubicBezTo>
                    <a:pt x="578645" y="603492"/>
                    <a:pt x="539198" y="642939"/>
                    <a:pt x="490538" y="642939"/>
                  </a:cubicBezTo>
                  <a:cubicBezTo>
                    <a:pt x="454043" y="642939"/>
                    <a:pt x="422731" y="620750"/>
                    <a:pt x="409355" y="589127"/>
                  </a:cubicBezTo>
                  <a:lnTo>
                    <a:pt x="409084" y="587783"/>
                  </a:lnTo>
                  <a:lnTo>
                    <a:pt x="268154" y="587783"/>
                  </a:lnTo>
                  <a:lnTo>
                    <a:pt x="266921" y="593890"/>
                  </a:lnTo>
                  <a:cubicBezTo>
                    <a:pt x="253546" y="625513"/>
                    <a:pt x="222233" y="647702"/>
                    <a:pt x="185738" y="647702"/>
                  </a:cubicBezTo>
                  <a:cubicBezTo>
                    <a:pt x="137078" y="647702"/>
                    <a:pt x="97631" y="608255"/>
                    <a:pt x="97631" y="559595"/>
                  </a:cubicBezTo>
                  <a:cubicBezTo>
                    <a:pt x="97631" y="535265"/>
                    <a:pt x="107493" y="513238"/>
                    <a:pt x="123437" y="497294"/>
                  </a:cubicBezTo>
                  <a:lnTo>
                    <a:pt x="130921" y="492248"/>
                  </a:lnTo>
                  <a:lnTo>
                    <a:pt x="86036" y="356771"/>
                  </a:lnTo>
                  <a:lnTo>
                    <a:pt x="53812" y="350265"/>
                  </a:lnTo>
                  <a:cubicBezTo>
                    <a:pt x="22189" y="336890"/>
                    <a:pt x="0" y="305577"/>
                    <a:pt x="0" y="269082"/>
                  </a:cubicBezTo>
                  <a:cubicBezTo>
                    <a:pt x="0" y="220422"/>
                    <a:pt x="39447" y="180975"/>
                    <a:pt x="88107" y="180975"/>
                  </a:cubicBezTo>
                  <a:cubicBezTo>
                    <a:pt x="100272" y="180975"/>
                    <a:pt x="111861" y="183440"/>
                    <a:pt x="122402" y="187899"/>
                  </a:cubicBezTo>
                  <a:lnTo>
                    <a:pt x="129378" y="192602"/>
                  </a:lnTo>
                  <a:lnTo>
                    <a:pt x="250718" y="103300"/>
                  </a:lnTo>
                  <a:lnTo>
                    <a:pt x="247650" y="88107"/>
                  </a:lnTo>
                  <a:cubicBezTo>
                    <a:pt x="247650" y="39447"/>
                    <a:pt x="287097" y="0"/>
                    <a:pt x="335757" y="0"/>
                  </a:cubicBezTo>
                  <a:close/>
                </a:path>
              </a:pathLst>
            </a:custGeom>
            <a:solidFill>
              <a:srgbClr val="FFFFFF"/>
            </a:solidFill>
            <a:ln>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333333"/>
                </a:solidFill>
                <a:effectLst/>
                <a:uLnTx/>
                <a:uFillTx/>
                <a:latin typeface="Segoe UI Light"/>
                <a:ea typeface="Segoe UI" pitchFamily="34" charset="0"/>
                <a:cs typeface="Segoe UI" pitchFamily="34" charset="0"/>
              </a:endParaRPr>
            </a:p>
          </p:txBody>
        </p:sp>
      </p:grpSp>
      <p:sp>
        <p:nvSpPr>
          <p:cNvPr id="42" name="Rectangle 41"/>
          <p:cNvSpPr/>
          <p:nvPr/>
        </p:nvSpPr>
        <p:spPr bwMode="auto">
          <a:xfrm>
            <a:off x="8153330" y="1210121"/>
            <a:ext cx="2225191" cy="1373413"/>
          </a:xfrm>
          <a:prstGeom prst="rect">
            <a:avLst/>
          </a:prstGeom>
          <a:solidFill>
            <a:srgbClr val="8E9CFF"/>
          </a:solidFill>
          <a:ln w="6350" cap="flat" cmpd="sng" algn="ctr">
            <a:noFill/>
            <a:prstDash val="solid"/>
            <a:miter lim="800000"/>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ts val="0"/>
              </a:spcBef>
              <a:spcAft>
                <a:spcPts val="0"/>
              </a:spcAft>
              <a:buClrTx/>
              <a:buSzTx/>
              <a:buFontTx/>
              <a:buNone/>
              <a:tabLst/>
              <a:defRPr/>
            </a:pPr>
            <a:r>
              <a:rPr kumimoji="0" lang="en-US" sz="11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Developer Services</a:t>
            </a:r>
          </a:p>
        </p:txBody>
      </p:sp>
      <p:grpSp>
        <p:nvGrpSpPr>
          <p:cNvPr id="144" name="Group 143"/>
          <p:cNvGrpSpPr/>
          <p:nvPr/>
        </p:nvGrpSpPr>
        <p:grpSpPr>
          <a:xfrm>
            <a:off x="8296281" y="1659115"/>
            <a:ext cx="1016238" cy="309095"/>
            <a:chOff x="9025071" y="1995491"/>
            <a:chExt cx="1016238" cy="309095"/>
          </a:xfrm>
        </p:grpSpPr>
        <p:sp>
          <p:nvSpPr>
            <p:cNvPr id="167" name="TextBox 166"/>
            <p:cNvSpPr txBox="1"/>
            <p:nvPr/>
          </p:nvSpPr>
          <p:spPr>
            <a:xfrm>
              <a:off x="9371926" y="2054561"/>
              <a:ext cx="669383" cy="250025"/>
            </a:xfrm>
            <a:prstGeom prst="rect">
              <a:avLst/>
            </a:prstGeom>
            <a:noFill/>
            <a:ln>
              <a:noFill/>
            </a:ln>
          </p:spPr>
          <p:txBody>
            <a:bodyPr wrap="none" lIns="0" tIns="27971" rIns="0" bIns="0" rtlCol="0" anchor="t">
              <a:noAutofit/>
            </a:bodyPr>
            <a:lstStyle/>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Visual Studio</a:t>
              </a:r>
            </a:p>
          </p:txBody>
        </p:sp>
        <p:pic>
          <p:nvPicPr>
            <p:cNvPr id="168" name="Picture 167" descr="Visual Studio Online.png"/>
            <p:cNvPicPr>
              <a:picLocks noChangeAspect="1"/>
            </p:cNvPicPr>
            <p:nvPr/>
          </p:nvPicPr>
          <p:blipFill>
            <a:blip r:embed="rId37" cstate="print">
              <a:biLevel thresh="25000"/>
              <a:extLst>
                <a:ext uri="{28A0092B-C50C-407E-A947-70E740481C1C}">
                  <a14:useLocalDpi xmlns:a14="http://schemas.microsoft.com/office/drawing/2010/main" val="0"/>
                </a:ext>
              </a:extLst>
            </a:blip>
            <a:stretch>
              <a:fillRect/>
            </a:stretch>
          </p:blipFill>
          <p:spPr>
            <a:xfrm>
              <a:off x="9025071" y="1995491"/>
              <a:ext cx="290489" cy="290489"/>
            </a:xfrm>
            <a:prstGeom prst="rect">
              <a:avLst/>
            </a:prstGeom>
          </p:spPr>
        </p:pic>
      </p:grpSp>
      <p:grpSp>
        <p:nvGrpSpPr>
          <p:cNvPr id="363" name="Group 362"/>
          <p:cNvGrpSpPr/>
          <p:nvPr/>
        </p:nvGrpSpPr>
        <p:grpSpPr>
          <a:xfrm>
            <a:off x="9377970" y="2136275"/>
            <a:ext cx="1033718" cy="304252"/>
            <a:chOff x="10156761" y="2472651"/>
            <a:chExt cx="1033718" cy="304252"/>
          </a:xfrm>
        </p:grpSpPr>
        <p:sp>
          <p:nvSpPr>
            <p:cNvPr id="169" name="TextBox 168"/>
            <p:cNvSpPr txBox="1"/>
            <p:nvPr/>
          </p:nvSpPr>
          <p:spPr>
            <a:xfrm>
              <a:off x="10531323" y="2475798"/>
              <a:ext cx="659156" cy="301105"/>
            </a:xfrm>
            <a:prstGeom prst="rect">
              <a:avLst/>
            </a:prstGeom>
            <a:noFill/>
            <a:ln>
              <a:noFill/>
            </a:ln>
          </p:spPr>
          <p:txBody>
            <a:bodyPr wrap="none" lIns="0" tIns="27971" rIns="0" bIns="0" rtlCol="0" anchor="t">
              <a:noAutofit/>
            </a:bodyPr>
            <a:lstStyle/>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Application</a:t>
              </a:r>
            </a:p>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Insights</a:t>
              </a:r>
            </a:p>
          </p:txBody>
        </p:sp>
        <p:pic>
          <p:nvPicPr>
            <p:cNvPr id="170" name="Picture 169" descr="Application Insights.png"/>
            <p:cNvPicPr>
              <a:picLocks noChangeAspect="1"/>
            </p:cNvPicPr>
            <p:nvPr/>
          </p:nvPicPr>
          <p:blipFill>
            <a:blip r:embed="rId38" cstate="print">
              <a:biLevel thresh="25000"/>
              <a:extLst>
                <a:ext uri="{28A0092B-C50C-407E-A947-70E740481C1C}">
                  <a14:useLocalDpi xmlns:a14="http://schemas.microsoft.com/office/drawing/2010/main" val="0"/>
                </a:ext>
              </a:extLst>
            </a:blip>
            <a:stretch>
              <a:fillRect/>
            </a:stretch>
          </p:blipFill>
          <p:spPr>
            <a:xfrm>
              <a:off x="10156761" y="2472651"/>
              <a:ext cx="292274" cy="292274"/>
            </a:xfrm>
            <a:prstGeom prst="rect">
              <a:avLst/>
            </a:prstGeom>
          </p:spPr>
        </p:pic>
      </p:grpSp>
      <p:grpSp>
        <p:nvGrpSpPr>
          <p:cNvPr id="361" name="Group 360"/>
          <p:cNvGrpSpPr/>
          <p:nvPr/>
        </p:nvGrpSpPr>
        <p:grpSpPr>
          <a:xfrm>
            <a:off x="9394326" y="1643256"/>
            <a:ext cx="896892" cy="317811"/>
            <a:chOff x="10173117" y="1979632"/>
            <a:chExt cx="896892" cy="317811"/>
          </a:xfrm>
        </p:grpSpPr>
        <p:pic>
          <p:nvPicPr>
            <p:cNvPr id="273" name="Picture 272"/>
            <p:cNvPicPr>
              <a:picLocks noChangeAspect="1"/>
            </p:cNvPicPr>
            <p:nvPr/>
          </p:nvPicPr>
          <p:blipFill>
            <a:blip r:embed="rId39" cstate="print">
              <a:biLevel thresh="25000"/>
              <a:extLst>
                <a:ext uri="{28A0092B-C50C-407E-A947-70E740481C1C}">
                  <a14:useLocalDpi xmlns:a14="http://schemas.microsoft.com/office/drawing/2010/main" val="0"/>
                </a:ext>
              </a:extLst>
            </a:blip>
            <a:stretch>
              <a:fillRect/>
            </a:stretch>
          </p:blipFill>
          <p:spPr>
            <a:xfrm>
              <a:off x="10173117" y="1979632"/>
              <a:ext cx="302655" cy="302655"/>
            </a:xfrm>
            <a:prstGeom prst="rect">
              <a:avLst/>
            </a:prstGeom>
          </p:spPr>
        </p:pic>
        <p:sp>
          <p:nvSpPr>
            <p:cNvPr id="274" name="TextBox 273"/>
            <p:cNvSpPr txBox="1"/>
            <p:nvPr/>
          </p:nvSpPr>
          <p:spPr>
            <a:xfrm>
              <a:off x="10528812" y="2047418"/>
              <a:ext cx="541197" cy="250025"/>
            </a:xfrm>
            <a:prstGeom prst="rect">
              <a:avLst/>
            </a:prstGeom>
            <a:noFill/>
            <a:ln>
              <a:noFill/>
            </a:ln>
          </p:spPr>
          <p:txBody>
            <a:bodyPr wrap="none" lIns="0" tIns="27971" rIns="0" bIns="0" rtlCol="0" anchor="t">
              <a:noAutofit/>
            </a:bodyPr>
            <a:lstStyle/>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Azure SDK</a:t>
              </a:r>
            </a:p>
          </p:txBody>
        </p:sp>
      </p:grpSp>
      <p:grpSp>
        <p:nvGrpSpPr>
          <p:cNvPr id="374" name="Group 373"/>
          <p:cNvGrpSpPr/>
          <p:nvPr/>
        </p:nvGrpSpPr>
        <p:grpSpPr>
          <a:xfrm>
            <a:off x="8296259" y="2121388"/>
            <a:ext cx="1007716" cy="307161"/>
            <a:chOff x="8298657" y="1380994"/>
            <a:chExt cx="1007716" cy="307161"/>
          </a:xfrm>
        </p:grpSpPr>
        <p:sp>
          <p:nvSpPr>
            <p:cNvPr id="239" name="TextBox 238"/>
            <p:cNvSpPr txBox="1"/>
            <p:nvPr/>
          </p:nvSpPr>
          <p:spPr>
            <a:xfrm>
              <a:off x="8645535" y="1438130"/>
              <a:ext cx="660838" cy="250025"/>
            </a:xfrm>
            <a:prstGeom prst="rect">
              <a:avLst/>
            </a:prstGeom>
            <a:noFill/>
            <a:ln>
              <a:noFill/>
            </a:ln>
          </p:spPr>
          <p:txBody>
            <a:bodyPr wrap="none" lIns="0" tIns="27971" rIns="0" bIns="0" rtlCol="0" anchor="t">
              <a:noAutofit/>
            </a:bodyPr>
            <a:lstStyle/>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Team Project</a:t>
              </a:r>
            </a:p>
          </p:txBody>
        </p:sp>
        <p:sp>
          <p:nvSpPr>
            <p:cNvPr id="371" name="Freeform 370"/>
            <p:cNvSpPr/>
            <p:nvPr/>
          </p:nvSpPr>
          <p:spPr bwMode="auto">
            <a:xfrm>
              <a:off x="8298657" y="1380994"/>
              <a:ext cx="290511" cy="249138"/>
            </a:xfrm>
            <a:custGeom>
              <a:avLst/>
              <a:gdLst>
                <a:gd name="connsiteX0" fmla="*/ 20235 w 769143"/>
                <a:gd name="connsiteY0" fmla="*/ 443405 h 659607"/>
                <a:gd name="connsiteX1" fmla="*/ 84659 w 769143"/>
                <a:gd name="connsiteY1" fmla="*/ 443405 h 659607"/>
                <a:gd name="connsiteX2" fmla="*/ 133712 w 769143"/>
                <a:gd name="connsiteY2" fmla="*/ 527981 h 659607"/>
                <a:gd name="connsiteX3" fmla="*/ 182766 w 769143"/>
                <a:gd name="connsiteY3" fmla="*/ 443405 h 659607"/>
                <a:gd name="connsiteX4" fmla="*/ 251228 w 769143"/>
                <a:gd name="connsiteY4" fmla="*/ 443405 h 659607"/>
                <a:gd name="connsiteX5" fmla="*/ 271462 w 769143"/>
                <a:gd name="connsiteY5" fmla="*/ 463640 h 659607"/>
                <a:gd name="connsiteX6" fmla="*/ 271462 w 769143"/>
                <a:gd name="connsiteY6" fmla="*/ 634610 h 659607"/>
                <a:gd name="connsiteX7" fmla="*/ 251228 w 769143"/>
                <a:gd name="connsiteY7" fmla="*/ 654845 h 659607"/>
                <a:gd name="connsiteX8" fmla="*/ 20235 w 769143"/>
                <a:gd name="connsiteY8" fmla="*/ 654845 h 659607"/>
                <a:gd name="connsiteX9" fmla="*/ 0 w 769143"/>
                <a:gd name="connsiteY9" fmla="*/ 634610 h 659607"/>
                <a:gd name="connsiteX10" fmla="*/ 0 w 769143"/>
                <a:gd name="connsiteY10" fmla="*/ 463640 h 659607"/>
                <a:gd name="connsiteX11" fmla="*/ 20235 w 769143"/>
                <a:gd name="connsiteY11" fmla="*/ 443405 h 659607"/>
                <a:gd name="connsiteX12" fmla="*/ 330596 w 769143"/>
                <a:gd name="connsiteY12" fmla="*/ 290513 h 659607"/>
                <a:gd name="connsiteX13" fmla="*/ 443055 w 769143"/>
                <a:gd name="connsiteY13" fmla="*/ 290513 h 659607"/>
                <a:gd name="connsiteX14" fmla="*/ 528684 w 769143"/>
                <a:gd name="connsiteY14" fmla="*/ 438150 h 659607"/>
                <a:gd name="connsiteX15" fmla="*/ 614314 w 769143"/>
                <a:gd name="connsiteY15" fmla="*/ 290513 h 659607"/>
                <a:gd name="connsiteX16" fmla="*/ 733821 w 769143"/>
                <a:gd name="connsiteY16" fmla="*/ 290513 h 659607"/>
                <a:gd name="connsiteX17" fmla="*/ 769143 w 769143"/>
                <a:gd name="connsiteY17" fmla="*/ 325835 h 659607"/>
                <a:gd name="connsiteX18" fmla="*/ 769143 w 769143"/>
                <a:gd name="connsiteY18" fmla="*/ 624285 h 659607"/>
                <a:gd name="connsiteX19" fmla="*/ 733821 w 769143"/>
                <a:gd name="connsiteY19" fmla="*/ 659607 h 659607"/>
                <a:gd name="connsiteX20" fmla="*/ 330596 w 769143"/>
                <a:gd name="connsiteY20" fmla="*/ 659607 h 659607"/>
                <a:gd name="connsiteX21" fmla="*/ 295274 w 769143"/>
                <a:gd name="connsiteY21" fmla="*/ 624285 h 659607"/>
                <a:gd name="connsiteX22" fmla="*/ 295274 w 769143"/>
                <a:gd name="connsiteY22" fmla="*/ 325835 h 659607"/>
                <a:gd name="connsiteX23" fmla="*/ 330596 w 769143"/>
                <a:gd name="connsiteY23" fmla="*/ 290513 h 659607"/>
                <a:gd name="connsiteX24" fmla="*/ 134367 w 769143"/>
                <a:gd name="connsiteY24" fmla="*/ 276981 h 659607"/>
                <a:gd name="connsiteX25" fmla="*/ 211441 w 769143"/>
                <a:gd name="connsiteY25" fmla="*/ 354055 h 659607"/>
                <a:gd name="connsiteX26" fmla="*/ 134367 w 769143"/>
                <a:gd name="connsiteY26" fmla="*/ 431128 h 659607"/>
                <a:gd name="connsiteX27" fmla="*/ 57293 w 769143"/>
                <a:gd name="connsiteY27" fmla="*/ 354055 h 659607"/>
                <a:gd name="connsiteX28" fmla="*/ 134367 w 769143"/>
                <a:gd name="connsiteY28" fmla="*/ 276981 h 659607"/>
                <a:gd name="connsiteX29" fmla="*/ 529827 w 769143"/>
                <a:gd name="connsiteY29" fmla="*/ 0 h 659607"/>
                <a:gd name="connsiteX30" fmla="*/ 664368 w 769143"/>
                <a:gd name="connsiteY30" fmla="*/ 134541 h 659607"/>
                <a:gd name="connsiteX31" fmla="*/ 529827 w 769143"/>
                <a:gd name="connsiteY31" fmla="*/ 269082 h 659607"/>
                <a:gd name="connsiteX32" fmla="*/ 395286 w 769143"/>
                <a:gd name="connsiteY32" fmla="*/ 134541 h 659607"/>
                <a:gd name="connsiteX33" fmla="*/ 529827 w 769143"/>
                <a:gd name="connsiteY33" fmla="*/ 0 h 659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769143" h="659607">
                  <a:moveTo>
                    <a:pt x="20235" y="443405"/>
                  </a:moveTo>
                  <a:lnTo>
                    <a:pt x="84659" y="443405"/>
                  </a:lnTo>
                  <a:lnTo>
                    <a:pt x="133712" y="527981"/>
                  </a:lnTo>
                  <a:lnTo>
                    <a:pt x="182766" y="443405"/>
                  </a:lnTo>
                  <a:lnTo>
                    <a:pt x="251228" y="443405"/>
                  </a:lnTo>
                  <a:cubicBezTo>
                    <a:pt x="262403" y="443405"/>
                    <a:pt x="271462" y="452464"/>
                    <a:pt x="271462" y="463640"/>
                  </a:cubicBezTo>
                  <a:lnTo>
                    <a:pt x="271462" y="634610"/>
                  </a:lnTo>
                  <a:cubicBezTo>
                    <a:pt x="271462" y="645786"/>
                    <a:pt x="262403" y="654845"/>
                    <a:pt x="251228" y="654845"/>
                  </a:cubicBezTo>
                  <a:lnTo>
                    <a:pt x="20235" y="654845"/>
                  </a:lnTo>
                  <a:cubicBezTo>
                    <a:pt x="9060" y="654845"/>
                    <a:pt x="0" y="645786"/>
                    <a:pt x="0" y="634610"/>
                  </a:cubicBezTo>
                  <a:lnTo>
                    <a:pt x="0" y="463640"/>
                  </a:lnTo>
                  <a:cubicBezTo>
                    <a:pt x="0" y="452464"/>
                    <a:pt x="9060" y="443405"/>
                    <a:pt x="20235" y="443405"/>
                  </a:cubicBezTo>
                  <a:close/>
                  <a:moveTo>
                    <a:pt x="330596" y="290513"/>
                  </a:moveTo>
                  <a:lnTo>
                    <a:pt x="443055" y="290513"/>
                  </a:lnTo>
                  <a:lnTo>
                    <a:pt x="528684" y="438150"/>
                  </a:lnTo>
                  <a:lnTo>
                    <a:pt x="614314" y="290513"/>
                  </a:lnTo>
                  <a:lnTo>
                    <a:pt x="733821" y="290513"/>
                  </a:lnTo>
                  <a:cubicBezTo>
                    <a:pt x="753329" y="290513"/>
                    <a:pt x="769143" y="306327"/>
                    <a:pt x="769143" y="325835"/>
                  </a:cubicBezTo>
                  <a:lnTo>
                    <a:pt x="769143" y="624285"/>
                  </a:lnTo>
                  <a:cubicBezTo>
                    <a:pt x="769143" y="643793"/>
                    <a:pt x="753329" y="659607"/>
                    <a:pt x="733821" y="659607"/>
                  </a:cubicBezTo>
                  <a:lnTo>
                    <a:pt x="330596" y="659607"/>
                  </a:lnTo>
                  <a:cubicBezTo>
                    <a:pt x="311088" y="659607"/>
                    <a:pt x="295274" y="643793"/>
                    <a:pt x="295274" y="624285"/>
                  </a:cubicBezTo>
                  <a:lnTo>
                    <a:pt x="295274" y="325835"/>
                  </a:lnTo>
                  <a:cubicBezTo>
                    <a:pt x="295274" y="306327"/>
                    <a:pt x="311088" y="290513"/>
                    <a:pt x="330596" y="290513"/>
                  </a:cubicBezTo>
                  <a:close/>
                  <a:moveTo>
                    <a:pt x="134367" y="276981"/>
                  </a:moveTo>
                  <a:cubicBezTo>
                    <a:pt x="176934" y="276981"/>
                    <a:pt x="211441" y="311488"/>
                    <a:pt x="211441" y="354055"/>
                  </a:cubicBezTo>
                  <a:cubicBezTo>
                    <a:pt x="211441" y="396621"/>
                    <a:pt x="176934" y="431128"/>
                    <a:pt x="134367" y="431128"/>
                  </a:cubicBezTo>
                  <a:cubicBezTo>
                    <a:pt x="91800" y="431128"/>
                    <a:pt x="57293" y="396621"/>
                    <a:pt x="57293" y="354055"/>
                  </a:cubicBezTo>
                  <a:cubicBezTo>
                    <a:pt x="57293" y="311488"/>
                    <a:pt x="91800" y="276981"/>
                    <a:pt x="134367" y="276981"/>
                  </a:cubicBezTo>
                  <a:close/>
                  <a:moveTo>
                    <a:pt x="529827" y="0"/>
                  </a:moveTo>
                  <a:cubicBezTo>
                    <a:pt x="604132" y="0"/>
                    <a:pt x="664368" y="60236"/>
                    <a:pt x="664368" y="134541"/>
                  </a:cubicBezTo>
                  <a:cubicBezTo>
                    <a:pt x="664368" y="208846"/>
                    <a:pt x="604132" y="269082"/>
                    <a:pt x="529827" y="269082"/>
                  </a:cubicBezTo>
                  <a:cubicBezTo>
                    <a:pt x="455522" y="269082"/>
                    <a:pt x="395286" y="208846"/>
                    <a:pt x="395286" y="134541"/>
                  </a:cubicBezTo>
                  <a:cubicBezTo>
                    <a:pt x="395286" y="60236"/>
                    <a:pt x="455522" y="0"/>
                    <a:pt x="529827" y="0"/>
                  </a:cubicBezTo>
                  <a:close/>
                </a:path>
              </a:pathLst>
            </a:cu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333333"/>
                </a:solidFill>
                <a:effectLst/>
                <a:uLnTx/>
                <a:uFillTx/>
                <a:latin typeface="Segoe UI Light"/>
                <a:ea typeface="Segoe UI" pitchFamily="34" charset="0"/>
                <a:cs typeface="Segoe UI" pitchFamily="34" charset="0"/>
              </a:endParaRPr>
            </a:p>
          </p:txBody>
        </p:sp>
      </p:grpSp>
      <p:grpSp>
        <p:nvGrpSpPr>
          <p:cNvPr id="243" name="Group 242"/>
          <p:cNvGrpSpPr/>
          <p:nvPr/>
        </p:nvGrpSpPr>
        <p:grpSpPr>
          <a:xfrm>
            <a:off x="127272" y="5744845"/>
            <a:ext cx="2629171" cy="789394"/>
            <a:chOff x="127272" y="4931023"/>
            <a:chExt cx="2629171" cy="789394"/>
          </a:xfrm>
        </p:grpSpPr>
        <p:sp>
          <p:nvSpPr>
            <p:cNvPr id="31" name="Rectangle 30"/>
            <p:cNvSpPr/>
            <p:nvPr/>
          </p:nvSpPr>
          <p:spPr bwMode="auto">
            <a:xfrm>
              <a:off x="127272" y="4931023"/>
              <a:ext cx="2629171" cy="789394"/>
            </a:xfrm>
            <a:prstGeom prst="rect">
              <a:avLst/>
            </a:prstGeom>
            <a:solidFill>
              <a:srgbClr val="8E9CFF"/>
            </a:solidFill>
            <a:ln w="6350" cap="flat" cmpd="sng" algn="ctr">
              <a:noFill/>
              <a:prstDash val="solid"/>
              <a:miter lim="800000"/>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ts val="0"/>
                </a:spcBef>
                <a:spcAft>
                  <a:spcPts val="0"/>
                </a:spcAft>
                <a:buClrTx/>
                <a:buSzTx/>
                <a:buFontTx/>
                <a:buNone/>
                <a:tabLst/>
                <a:defRPr/>
              </a:pPr>
              <a:r>
                <a:rPr kumimoji="0" lang="en-US" sz="11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Compute</a:t>
              </a:r>
            </a:p>
          </p:txBody>
        </p:sp>
        <p:sp>
          <p:nvSpPr>
            <p:cNvPr id="43" name="Rectangle 42"/>
            <p:cNvSpPr/>
            <p:nvPr/>
          </p:nvSpPr>
          <p:spPr bwMode="auto">
            <a:xfrm>
              <a:off x="228440" y="5237334"/>
              <a:ext cx="808197" cy="356066"/>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310896" tIns="45720" rIns="0" bIns="143428"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ts val="0"/>
                </a:spcBef>
                <a:spcAft>
                  <a:spcPts val="0"/>
                </a:spcAft>
                <a:buClrTx/>
                <a:buSzTx/>
                <a:buFontTx/>
                <a:buNone/>
                <a:tabLst/>
                <a:defRPr/>
              </a:pPr>
              <a:r>
                <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Windows</a:t>
              </a:r>
            </a:p>
          </p:txBody>
        </p:sp>
        <p:sp>
          <p:nvSpPr>
            <p:cNvPr id="44" name="Rectangle 43"/>
            <p:cNvSpPr/>
            <p:nvPr/>
          </p:nvSpPr>
          <p:spPr bwMode="auto">
            <a:xfrm>
              <a:off x="1031094" y="5237334"/>
              <a:ext cx="727898" cy="356066"/>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310896" tIns="45720" rIns="0" bIns="143428"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ts val="0"/>
                </a:spcBef>
                <a:spcAft>
                  <a:spcPts val="0"/>
                </a:spcAft>
                <a:buClrTx/>
                <a:buSzTx/>
                <a:buFontTx/>
                <a:buNone/>
                <a:tabLst/>
                <a:defRPr/>
              </a:pPr>
              <a:r>
                <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Linux</a:t>
              </a:r>
            </a:p>
          </p:txBody>
        </p:sp>
        <p:sp>
          <p:nvSpPr>
            <p:cNvPr id="62" name="Rectangle 61"/>
            <p:cNvSpPr/>
            <p:nvPr/>
          </p:nvSpPr>
          <p:spPr bwMode="auto">
            <a:xfrm>
              <a:off x="1815887" y="5237334"/>
              <a:ext cx="861746" cy="356066"/>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310896" tIns="45720" rIns="0" bIns="143428"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ts val="0"/>
                </a:spcBef>
                <a:spcAft>
                  <a:spcPts val="0"/>
                </a:spcAft>
                <a:buClrTx/>
                <a:buSzTx/>
                <a:buFontTx/>
                <a:buNone/>
                <a:tabLst/>
                <a:defRPr/>
              </a:pPr>
              <a:r>
                <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Containers</a:t>
              </a:r>
            </a:p>
          </p:txBody>
        </p:sp>
        <p:pic>
          <p:nvPicPr>
            <p:cNvPr id="235" name="Picture 234"/>
            <p:cNvPicPr>
              <a:picLocks noChangeAspect="1"/>
            </p:cNvPicPr>
            <p:nvPr/>
          </p:nvPicPr>
          <p:blipFill>
            <a:blip r:embed="rId40" cstate="print">
              <a:biLevel thresh="25000"/>
              <a:extLst>
                <a:ext uri="{28A0092B-C50C-407E-A947-70E740481C1C}">
                  <a14:useLocalDpi xmlns:a14="http://schemas.microsoft.com/office/drawing/2010/main" val="0"/>
                </a:ext>
              </a:extLst>
            </a:blip>
            <a:stretch>
              <a:fillRect/>
            </a:stretch>
          </p:blipFill>
          <p:spPr>
            <a:xfrm>
              <a:off x="241656" y="5275561"/>
              <a:ext cx="261581" cy="261582"/>
            </a:xfrm>
            <a:prstGeom prst="rect">
              <a:avLst/>
            </a:prstGeom>
            <a:ln>
              <a:noFill/>
            </a:ln>
          </p:spPr>
        </p:pic>
        <p:pic>
          <p:nvPicPr>
            <p:cNvPr id="396" name="Picture 395"/>
            <p:cNvPicPr>
              <a:picLocks noChangeAspect="1"/>
            </p:cNvPicPr>
            <p:nvPr/>
          </p:nvPicPr>
          <p:blipFill>
            <a:blip r:embed="rId40" cstate="print">
              <a:biLevel thresh="25000"/>
              <a:extLst>
                <a:ext uri="{28A0092B-C50C-407E-A947-70E740481C1C}">
                  <a14:useLocalDpi xmlns:a14="http://schemas.microsoft.com/office/drawing/2010/main" val="0"/>
                </a:ext>
              </a:extLst>
            </a:blip>
            <a:stretch>
              <a:fillRect/>
            </a:stretch>
          </p:blipFill>
          <p:spPr>
            <a:xfrm>
              <a:off x="1053903" y="5275561"/>
              <a:ext cx="261581" cy="261582"/>
            </a:xfrm>
            <a:prstGeom prst="rect">
              <a:avLst/>
            </a:prstGeom>
            <a:ln>
              <a:noFill/>
            </a:ln>
          </p:spPr>
        </p:pic>
        <p:grpSp>
          <p:nvGrpSpPr>
            <p:cNvPr id="412" name="Group 411"/>
            <p:cNvGrpSpPr/>
            <p:nvPr/>
          </p:nvGrpSpPr>
          <p:grpSpPr>
            <a:xfrm>
              <a:off x="1848962" y="5310201"/>
              <a:ext cx="221053" cy="170255"/>
              <a:chOff x="1403201" y="5288934"/>
              <a:chExt cx="294653" cy="226942"/>
            </a:xfrm>
          </p:grpSpPr>
          <p:grpSp>
            <p:nvGrpSpPr>
              <p:cNvPr id="402" name="Group 401"/>
              <p:cNvGrpSpPr/>
              <p:nvPr/>
            </p:nvGrpSpPr>
            <p:grpSpPr>
              <a:xfrm>
                <a:off x="1428991" y="5308456"/>
                <a:ext cx="97032" cy="104039"/>
                <a:chOff x="1286878" y="3925073"/>
                <a:chExt cx="291844" cy="312918"/>
              </a:xfrm>
              <a:solidFill>
                <a:schemeClr val="bg1"/>
              </a:solidFill>
            </p:grpSpPr>
            <p:sp>
              <p:nvSpPr>
                <p:cNvPr id="397" name="Diamond 396"/>
                <p:cNvSpPr/>
                <p:nvPr/>
              </p:nvSpPr>
              <p:spPr bwMode="auto">
                <a:xfrm rot="19690132">
                  <a:off x="1286878" y="3991205"/>
                  <a:ext cx="148048" cy="245585"/>
                </a:xfrm>
                <a:prstGeom prst="diamond">
                  <a:avLst/>
                </a:prstGeom>
                <a:solidFill>
                  <a:srgbClr val="FFFFFF"/>
                </a:solidFill>
                <a:ln>
                  <a:noFill/>
                  <a:headEnd type="none" w="med" len="med"/>
                  <a:tailEnd type="none" w="med" len="med"/>
                </a:ln>
                <a:effectLst/>
                <a:scene3d>
                  <a:camera prst="orthographicFront">
                    <a:rot lat="899860" lon="21583921" rev="2154000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333333"/>
                    </a:solidFill>
                    <a:effectLst/>
                    <a:uLnTx/>
                    <a:uFillTx/>
                    <a:latin typeface="Segoe UI Light"/>
                    <a:ea typeface="Segoe UI" pitchFamily="34" charset="0"/>
                    <a:cs typeface="Segoe UI" pitchFamily="34" charset="0"/>
                  </a:endParaRPr>
                </a:p>
              </p:txBody>
            </p:sp>
            <p:sp>
              <p:nvSpPr>
                <p:cNvPr id="398" name="Diamond 397"/>
                <p:cNvSpPr/>
                <p:nvPr/>
              </p:nvSpPr>
              <p:spPr bwMode="auto">
                <a:xfrm rot="1935408">
                  <a:off x="1424781" y="3991343"/>
                  <a:ext cx="153941" cy="246648"/>
                </a:xfrm>
                <a:prstGeom prst="diamond">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333333"/>
                    </a:solidFill>
                    <a:effectLst/>
                    <a:uLnTx/>
                    <a:uFillTx/>
                    <a:latin typeface="Segoe UI Light"/>
                    <a:ea typeface="Segoe UI" pitchFamily="34" charset="0"/>
                    <a:cs typeface="Segoe UI" pitchFamily="34" charset="0"/>
                  </a:endParaRPr>
                </a:p>
              </p:txBody>
            </p:sp>
            <p:sp>
              <p:nvSpPr>
                <p:cNvPr id="399" name="Diamond 398"/>
                <p:cNvSpPr/>
                <p:nvPr/>
              </p:nvSpPr>
              <p:spPr bwMode="auto">
                <a:xfrm rot="5400000">
                  <a:off x="1355358" y="3879251"/>
                  <a:ext cx="153941" cy="245585"/>
                </a:xfrm>
                <a:prstGeom prst="diamond">
                  <a:avLst/>
                </a:prstGeom>
                <a:solidFill>
                  <a:srgbClr val="FFFFFF"/>
                </a:solidFill>
                <a:ln>
                  <a:noFill/>
                  <a:headEnd type="none" w="med" len="med"/>
                  <a:tailEnd type="none" w="med" len="med"/>
                </a:ln>
                <a:effectLst/>
                <a:scene3d>
                  <a:camera prst="orthographicFront">
                    <a:rot lat="21599979" lon="240000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333333"/>
                    </a:solidFill>
                    <a:effectLst/>
                    <a:uLnTx/>
                    <a:uFillTx/>
                    <a:latin typeface="Segoe UI Light"/>
                    <a:ea typeface="Segoe UI" pitchFamily="34" charset="0"/>
                    <a:cs typeface="Segoe UI" pitchFamily="34" charset="0"/>
                  </a:endParaRPr>
                </a:p>
              </p:txBody>
            </p:sp>
          </p:grpSp>
          <p:sp>
            <p:nvSpPr>
              <p:cNvPr id="403" name="Rounded Rectangle 402"/>
              <p:cNvSpPr/>
              <p:nvPr/>
            </p:nvSpPr>
            <p:spPr bwMode="auto">
              <a:xfrm>
                <a:off x="1403201" y="5288934"/>
                <a:ext cx="294653" cy="226942"/>
              </a:xfrm>
              <a:prstGeom prst="roundRect">
                <a:avLst>
                  <a:gd name="adj" fmla="val 9184"/>
                </a:avLst>
              </a:prstGeom>
              <a:noFill/>
              <a:ln w="19050">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333333"/>
                  </a:solidFill>
                  <a:effectLst/>
                  <a:uLnTx/>
                  <a:uFillTx/>
                  <a:latin typeface="Segoe UI Light"/>
                  <a:ea typeface="Segoe UI" pitchFamily="34" charset="0"/>
                  <a:cs typeface="Segoe UI" pitchFamily="34" charset="0"/>
                </a:endParaRPr>
              </a:p>
            </p:txBody>
          </p:sp>
          <p:grpSp>
            <p:nvGrpSpPr>
              <p:cNvPr id="404" name="Group 403"/>
              <p:cNvGrpSpPr/>
              <p:nvPr/>
            </p:nvGrpSpPr>
            <p:grpSpPr>
              <a:xfrm>
                <a:off x="1573839" y="5308987"/>
                <a:ext cx="97032" cy="104039"/>
                <a:chOff x="1286878" y="3925073"/>
                <a:chExt cx="291844" cy="312918"/>
              </a:xfrm>
              <a:solidFill>
                <a:schemeClr val="bg1"/>
              </a:solidFill>
            </p:grpSpPr>
            <p:sp>
              <p:nvSpPr>
                <p:cNvPr id="405" name="Diamond 404"/>
                <p:cNvSpPr/>
                <p:nvPr/>
              </p:nvSpPr>
              <p:spPr bwMode="auto">
                <a:xfrm rot="19690132">
                  <a:off x="1286878" y="3991205"/>
                  <a:ext cx="148048" cy="245585"/>
                </a:xfrm>
                <a:prstGeom prst="diamond">
                  <a:avLst/>
                </a:prstGeom>
                <a:solidFill>
                  <a:srgbClr val="FFFFFF"/>
                </a:solidFill>
                <a:ln>
                  <a:noFill/>
                  <a:headEnd type="none" w="med" len="med"/>
                  <a:tailEnd type="none" w="med" len="med"/>
                </a:ln>
                <a:effectLst/>
                <a:scene3d>
                  <a:camera prst="orthographicFront">
                    <a:rot lat="899860" lon="21583921" rev="2154000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333333"/>
                    </a:solidFill>
                    <a:effectLst/>
                    <a:uLnTx/>
                    <a:uFillTx/>
                    <a:latin typeface="Segoe UI Light"/>
                    <a:ea typeface="Segoe UI" pitchFamily="34" charset="0"/>
                    <a:cs typeface="Segoe UI" pitchFamily="34" charset="0"/>
                  </a:endParaRPr>
                </a:p>
              </p:txBody>
            </p:sp>
            <p:sp>
              <p:nvSpPr>
                <p:cNvPr id="406" name="Diamond 405"/>
                <p:cNvSpPr/>
                <p:nvPr/>
              </p:nvSpPr>
              <p:spPr bwMode="auto">
                <a:xfrm rot="1935408">
                  <a:off x="1424781" y="3991343"/>
                  <a:ext cx="153941" cy="246648"/>
                </a:xfrm>
                <a:prstGeom prst="diamond">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333333"/>
                    </a:solidFill>
                    <a:effectLst/>
                    <a:uLnTx/>
                    <a:uFillTx/>
                    <a:latin typeface="Segoe UI Light"/>
                    <a:ea typeface="Segoe UI" pitchFamily="34" charset="0"/>
                    <a:cs typeface="Segoe UI" pitchFamily="34" charset="0"/>
                  </a:endParaRPr>
                </a:p>
              </p:txBody>
            </p:sp>
            <p:sp>
              <p:nvSpPr>
                <p:cNvPr id="407" name="Diamond 406"/>
                <p:cNvSpPr/>
                <p:nvPr/>
              </p:nvSpPr>
              <p:spPr bwMode="auto">
                <a:xfrm rot="5400000">
                  <a:off x="1355358" y="3879251"/>
                  <a:ext cx="153941" cy="245585"/>
                </a:xfrm>
                <a:prstGeom prst="diamond">
                  <a:avLst/>
                </a:prstGeom>
                <a:solidFill>
                  <a:srgbClr val="FFFFFF"/>
                </a:solidFill>
                <a:ln>
                  <a:noFill/>
                  <a:headEnd type="none" w="med" len="med"/>
                  <a:tailEnd type="none" w="med" len="med"/>
                </a:ln>
                <a:effectLst/>
                <a:scene3d>
                  <a:camera prst="orthographicFront">
                    <a:rot lat="21599979" lon="240000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333333"/>
                    </a:solidFill>
                    <a:effectLst/>
                    <a:uLnTx/>
                    <a:uFillTx/>
                    <a:latin typeface="Segoe UI Light"/>
                    <a:ea typeface="Segoe UI" pitchFamily="34" charset="0"/>
                    <a:cs typeface="Segoe UI" pitchFamily="34" charset="0"/>
                  </a:endParaRPr>
                </a:p>
              </p:txBody>
            </p:sp>
          </p:grpSp>
          <p:grpSp>
            <p:nvGrpSpPr>
              <p:cNvPr id="408" name="Group 407"/>
              <p:cNvGrpSpPr/>
              <p:nvPr/>
            </p:nvGrpSpPr>
            <p:grpSpPr>
              <a:xfrm>
                <a:off x="1505369" y="5390438"/>
                <a:ext cx="97032" cy="104039"/>
                <a:chOff x="1286878" y="3925073"/>
                <a:chExt cx="291844" cy="312918"/>
              </a:xfrm>
              <a:solidFill>
                <a:schemeClr val="bg1"/>
              </a:solidFill>
            </p:grpSpPr>
            <p:sp>
              <p:nvSpPr>
                <p:cNvPr id="409" name="Diamond 408"/>
                <p:cNvSpPr/>
                <p:nvPr/>
              </p:nvSpPr>
              <p:spPr bwMode="auto">
                <a:xfrm rot="19690132">
                  <a:off x="1286878" y="3991205"/>
                  <a:ext cx="148048" cy="245585"/>
                </a:xfrm>
                <a:prstGeom prst="diamond">
                  <a:avLst/>
                </a:prstGeom>
                <a:solidFill>
                  <a:srgbClr val="FFFFFF"/>
                </a:solidFill>
                <a:ln>
                  <a:noFill/>
                  <a:headEnd type="none" w="med" len="med"/>
                  <a:tailEnd type="none" w="med" len="med"/>
                </a:ln>
                <a:effectLst/>
                <a:scene3d>
                  <a:camera prst="orthographicFront">
                    <a:rot lat="899860" lon="21583921" rev="2154000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333333"/>
                    </a:solidFill>
                    <a:effectLst/>
                    <a:uLnTx/>
                    <a:uFillTx/>
                    <a:latin typeface="Segoe UI Light"/>
                    <a:ea typeface="Segoe UI" pitchFamily="34" charset="0"/>
                    <a:cs typeface="Segoe UI" pitchFamily="34" charset="0"/>
                  </a:endParaRPr>
                </a:p>
              </p:txBody>
            </p:sp>
            <p:sp>
              <p:nvSpPr>
                <p:cNvPr id="410" name="Diamond 409"/>
                <p:cNvSpPr/>
                <p:nvPr/>
              </p:nvSpPr>
              <p:spPr bwMode="auto">
                <a:xfrm rot="1935408">
                  <a:off x="1424781" y="3991343"/>
                  <a:ext cx="153941" cy="246648"/>
                </a:xfrm>
                <a:prstGeom prst="diamond">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333333"/>
                    </a:solidFill>
                    <a:effectLst/>
                    <a:uLnTx/>
                    <a:uFillTx/>
                    <a:latin typeface="Segoe UI Light"/>
                    <a:ea typeface="Segoe UI" pitchFamily="34" charset="0"/>
                    <a:cs typeface="Segoe UI" pitchFamily="34" charset="0"/>
                  </a:endParaRPr>
                </a:p>
              </p:txBody>
            </p:sp>
            <p:sp>
              <p:nvSpPr>
                <p:cNvPr id="411" name="Diamond 410"/>
                <p:cNvSpPr/>
                <p:nvPr/>
              </p:nvSpPr>
              <p:spPr bwMode="auto">
                <a:xfrm rot="5400000">
                  <a:off x="1355358" y="3879251"/>
                  <a:ext cx="153941" cy="245585"/>
                </a:xfrm>
                <a:prstGeom prst="diamond">
                  <a:avLst/>
                </a:prstGeom>
                <a:solidFill>
                  <a:srgbClr val="FFFFFF"/>
                </a:solidFill>
                <a:ln>
                  <a:noFill/>
                  <a:headEnd type="none" w="med" len="med"/>
                  <a:tailEnd type="none" w="med" len="med"/>
                </a:ln>
                <a:effectLst/>
                <a:scene3d>
                  <a:camera prst="orthographicFront">
                    <a:rot lat="21599979" lon="240000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333333"/>
                    </a:solidFill>
                    <a:effectLst/>
                    <a:uLnTx/>
                    <a:uFillTx/>
                    <a:latin typeface="Segoe UI Light"/>
                    <a:ea typeface="Segoe UI" pitchFamily="34" charset="0"/>
                    <a:cs typeface="Segoe UI" pitchFamily="34" charset="0"/>
                  </a:endParaRPr>
                </a:p>
              </p:txBody>
            </p:sp>
          </p:grpSp>
        </p:grpSp>
      </p:grpSp>
      <p:grpSp>
        <p:nvGrpSpPr>
          <p:cNvPr id="16" name="Group 15"/>
          <p:cNvGrpSpPr/>
          <p:nvPr/>
        </p:nvGrpSpPr>
        <p:grpSpPr>
          <a:xfrm>
            <a:off x="122237" y="546595"/>
            <a:ext cx="1371788" cy="4483646"/>
            <a:chOff x="426849" y="90536"/>
            <a:chExt cx="1371788" cy="4483646"/>
          </a:xfrm>
        </p:grpSpPr>
        <p:sp>
          <p:nvSpPr>
            <p:cNvPr id="238" name="Rectangle 237"/>
            <p:cNvSpPr/>
            <p:nvPr/>
          </p:nvSpPr>
          <p:spPr bwMode="auto">
            <a:xfrm>
              <a:off x="426849" y="90536"/>
              <a:ext cx="1371788" cy="4483646"/>
            </a:xfrm>
            <a:prstGeom prst="rect">
              <a:avLst/>
            </a:prstGeom>
            <a:solidFill>
              <a:srgbClr val="1B3C72"/>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ts val="0"/>
                </a:spcBef>
                <a:spcAft>
                  <a:spcPts val="0"/>
                </a:spcAft>
                <a:buClrTx/>
                <a:buSzTx/>
                <a:buFontTx/>
                <a:buNone/>
                <a:tabLst/>
                <a:defRPr/>
              </a:pPr>
              <a:endParaRPr kumimoji="0" lang="en-US" sz="1200" b="1"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nvGrpSpPr>
            <p:cNvPr id="334" name="Group 333"/>
            <p:cNvGrpSpPr/>
            <p:nvPr/>
          </p:nvGrpSpPr>
          <p:grpSpPr>
            <a:xfrm>
              <a:off x="559925" y="1337022"/>
              <a:ext cx="1012582" cy="321430"/>
              <a:chOff x="6813227" y="457506"/>
              <a:chExt cx="1012582" cy="321430"/>
            </a:xfrm>
          </p:grpSpPr>
          <p:sp>
            <p:nvSpPr>
              <p:cNvPr id="193" name="TextBox 192"/>
              <p:cNvSpPr txBox="1"/>
              <p:nvPr/>
            </p:nvSpPr>
            <p:spPr>
              <a:xfrm>
                <a:off x="7166653" y="477831"/>
                <a:ext cx="659156" cy="301105"/>
              </a:xfrm>
              <a:prstGeom prst="rect">
                <a:avLst/>
              </a:prstGeom>
              <a:noFill/>
              <a:ln>
                <a:noFill/>
              </a:ln>
            </p:spPr>
            <p:txBody>
              <a:bodyPr wrap="none" lIns="0" tIns="27971" rIns="0" bIns="0" rtlCol="0">
                <a:noAutofit/>
              </a:bodyPr>
              <a:lstStyle/>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Active</a:t>
                </a:r>
              </a:p>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Directory</a:t>
                </a:r>
              </a:p>
            </p:txBody>
          </p:sp>
          <p:pic>
            <p:nvPicPr>
              <p:cNvPr id="194" name="Picture 193" descr="Azure Active Directory.png"/>
              <p:cNvPicPr>
                <a:picLocks noChangeAspect="1"/>
              </p:cNvPicPr>
              <p:nvPr/>
            </p:nvPicPr>
            <p:blipFill>
              <a:blip r:embed="rId31" cstate="print">
                <a:biLevel thresh="25000"/>
                <a:extLst>
                  <a:ext uri="{28A0092B-C50C-407E-A947-70E740481C1C}">
                    <a14:useLocalDpi xmlns:a14="http://schemas.microsoft.com/office/drawing/2010/main" val="0"/>
                  </a:ext>
                </a:extLst>
              </a:blip>
              <a:stretch>
                <a:fillRect/>
              </a:stretch>
            </p:blipFill>
            <p:spPr>
              <a:xfrm>
                <a:off x="6813227" y="457506"/>
                <a:ext cx="298103" cy="298102"/>
              </a:xfrm>
              <a:prstGeom prst="rect">
                <a:avLst/>
              </a:prstGeom>
            </p:spPr>
          </p:pic>
        </p:grpSp>
        <p:grpSp>
          <p:nvGrpSpPr>
            <p:cNvPr id="335" name="Group 334"/>
            <p:cNvGrpSpPr/>
            <p:nvPr/>
          </p:nvGrpSpPr>
          <p:grpSpPr>
            <a:xfrm>
              <a:off x="592781" y="1896250"/>
              <a:ext cx="974572" cy="311021"/>
              <a:chOff x="7922427" y="464301"/>
              <a:chExt cx="974572" cy="311021"/>
            </a:xfrm>
          </p:grpSpPr>
          <p:sp>
            <p:nvSpPr>
              <p:cNvPr id="195" name="TextBox 194"/>
              <p:cNvSpPr txBox="1"/>
              <p:nvPr/>
            </p:nvSpPr>
            <p:spPr>
              <a:xfrm>
                <a:off x="8237843" y="474217"/>
                <a:ext cx="659156" cy="301105"/>
              </a:xfrm>
              <a:prstGeom prst="rect">
                <a:avLst/>
              </a:prstGeom>
              <a:noFill/>
              <a:ln>
                <a:noFill/>
              </a:ln>
            </p:spPr>
            <p:txBody>
              <a:bodyPr wrap="none" lIns="0" tIns="27971" rIns="0" bIns="0" rtlCol="0">
                <a:noAutofit/>
              </a:bodyPr>
              <a:lstStyle/>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Multi-Factor</a:t>
                </a:r>
              </a:p>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Authentication</a:t>
                </a:r>
              </a:p>
            </p:txBody>
          </p:sp>
          <p:pic>
            <p:nvPicPr>
              <p:cNvPr id="196" name="Picture 195" descr="Multi-Factor Authentication.png"/>
              <p:cNvPicPr>
                <a:picLocks noChangeAspect="1"/>
              </p:cNvPicPr>
              <p:nvPr/>
            </p:nvPicPr>
            <p:blipFill>
              <a:blip r:embed="rId41" cstate="print">
                <a:biLevel thresh="25000"/>
                <a:extLst>
                  <a:ext uri="{28A0092B-C50C-407E-A947-70E740481C1C}">
                    <a14:useLocalDpi xmlns:a14="http://schemas.microsoft.com/office/drawing/2010/main" val="0"/>
                  </a:ext>
                </a:extLst>
              </a:blip>
              <a:stretch>
                <a:fillRect/>
              </a:stretch>
            </p:blipFill>
            <p:spPr>
              <a:xfrm>
                <a:off x="7922427" y="464301"/>
                <a:ext cx="288019" cy="288019"/>
              </a:xfrm>
              <a:prstGeom prst="rect">
                <a:avLst/>
              </a:prstGeom>
            </p:spPr>
          </p:pic>
        </p:grpSp>
        <p:grpSp>
          <p:nvGrpSpPr>
            <p:cNvPr id="331" name="Group 330"/>
            <p:cNvGrpSpPr/>
            <p:nvPr/>
          </p:nvGrpSpPr>
          <p:grpSpPr>
            <a:xfrm>
              <a:off x="556764" y="2453146"/>
              <a:ext cx="1008498" cy="337139"/>
              <a:chOff x="2492088" y="428524"/>
              <a:chExt cx="1008498" cy="337139"/>
            </a:xfrm>
          </p:grpSpPr>
          <p:sp>
            <p:nvSpPr>
              <p:cNvPr id="198" name="TextBox 197"/>
              <p:cNvSpPr txBox="1"/>
              <p:nvPr/>
            </p:nvSpPr>
            <p:spPr>
              <a:xfrm>
                <a:off x="2841430" y="464557"/>
                <a:ext cx="659156" cy="301106"/>
              </a:xfrm>
              <a:prstGeom prst="rect">
                <a:avLst/>
              </a:prstGeom>
              <a:noFill/>
              <a:ln>
                <a:noFill/>
              </a:ln>
            </p:spPr>
            <p:txBody>
              <a:bodyPr wrap="none" lIns="0" tIns="27971" rIns="0" bIns="0" rtlCol="0">
                <a:noAutofit/>
              </a:bodyPr>
              <a:lstStyle/>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Automation</a:t>
                </a:r>
              </a:p>
            </p:txBody>
          </p:sp>
          <p:pic>
            <p:nvPicPr>
              <p:cNvPr id="199" name="Picture 198" descr="Azure automation.png"/>
              <p:cNvPicPr>
                <a:picLocks noChangeAspect="1"/>
              </p:cNvPicPr>
              <p:nvPr/>
            </p:nvPicPr>
            <p:blipFill>
              <a:blip r:embed="rId42" cstate="print">
                <a:biLevel thresh="25000"/>
                <a:extLst>
                  <a:ext uri="{28A0092B-C50C-407E-A947-70E740481C1C}">
                    <a14:useLocalDpi xmlns:a14="http://schemas.microsoft.com/office/drawing/2010/main" val="0"/>
                  </a:ext>
                </a:extLst>
              </a:blip>
              <a:stretch>
                <a:fillRect/>
              </a:stretch>
            </p:blipFill>
            <p:spPr>
              <a:xfrm>
                <a:off x="2492088" y="428524"/>
                <a:ext cx="289607" cy="289607"/>
              </a:xfrm>
              <a:prstGeom prst="rect">
                <a:avLst/>
              </a:prstGeom>
            </p:spPr>
          </p:pic>
        </p:grpSp>
        <p:grpSp>
          <p:nvGrpSpPr>
            <p:cNvPr id="332" name="Group 331"/>
            <p:cNvGrpSpPr/>
            <p:nvPr/>
          </p:nvGrpSpPr>
          <p:grpSpPr>
            <a:xfrm>
              <a:off x="576737" y="796962"/>
              <a:ext cx="1000133" cy="348052"/>
              <a:chOff x="3528269" y="417611"/>
              <a:chExt cx="1000133" cy="348052"/>
            </a:xfrm>
          </p:grpSpPr>
          <p:sp>
            <p:nvSpPr>
              <p:cNvPr id="200" name="TextBox 199"/>
              <p:cNvSpPr txBox="1"/>
              <p:nvPr/>
            </p:nvSpPr>
            <p:spPr>
              <a:xfrm>
                <a:off x="3869246" y="464557"/>
                <a:ext cx="659156" cy="301106"/>
              </a:xfrm>
              <a:prstGeom prst="rect">
                <a:avLst/>
              </a:prstGeom>
              <a:noFill/>
              <a:ln>
                <a:noFill/>
              </a:ln>
            </p:spPr>
            <p:txBody>
              <a:bodyPr wrap="none" lIns="0" tIns="27971" rIns="0" bIns="0" rtlCol="0">
                <a:noAutofit/>
              </a:bodyPr>
              <a:lstStyle/>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Portal</a:t>
                </a:r>
              </a:p>
            </p:txBody>
          </p:sp>
          <p:pic>
            <p:nvPicPr>
              <p:cNvPr id="201" name="Picture 200" descr="Azure subscription.png"/>
              <p:cNvPicPr>
                <a:picLocks noChangeAspect="1"/>
              </p:cNvPicPr>
              <p:nvPr/>
            </p:nvPicPr>
            <p:blipFill>
              <a:blip r:embed="rId43" cstate="print">
                <a:biLevel thresh="25000"/>
                <a:extLst>
                  <a:ext uri="{28A0092B-C50C-407E-A947-70E740481C1C}">
                    <a14:useLocalDpi xmlns:a14="http://schemas.microsoft.com/office/drawing/2010/main" val="0"/>
                  </a:ext>
                </a:extLst>
              </a:blip>
              <a:stretch>
                <a:fillRect/>
              </a:stretch>
            </p:blipFill>
            <p:spPr>
              <a:xfrm>
                <a:off x="3528269" y="417611"/>
                <a:ext cx="286236" cy="286236"/>
              </a:xfrm>
              <a:prstGeom prst="rect">
                <a:avLst/>
              </a:prstGeom>
            </p:spPr>
          </p:pic>
        </p:grpSp>
        <p:grpSp>
          <p:nvGrpSpPr>
            <p:cNvPr id="333" name="Group 332"/>
            <p:cNvGrpSpPr/>
            <p:nvPr/>
          </p:nvGrpSpPr>
          <p:grpSpPr>
            <a:xfrm>
              <a:off x="562791" y="2957202"/>
              <a:ext cx="1006664" cy="360439"/>
              <a:chOff x="4552624" y="449870"/>
              <a:chExt cx="1006664" cy="360439"/>
            </a:xfrm>
          </p:grpSpPr>
          <p:sp>
            <p:nvSpPr>
              <p:cNvPr id="204" name="TextBox 203"/>
              <p:cNvSpPr txBox="1"/>
              <p:nvPr/>
            </p:nvSpPr>
            <p:spPr>
              <a:xfrm>
                <a:off x="4900132" y="509203"/>
                <a:ext cx="659156" cy="301106"/>
              </a:xfrm>
              <a:prstGeom prst="rect">
                <a:avLst/>
              </a:prstGeom>
              <a:noFill/>
              <a:ln>
                <a:noFill/>
              </a:ln>
            </p:spPr>
            <p:txBody>
              <a:bodyPr wrap="none" lIns="0" tIns="27971" rIns="0" bIns="0" rtlCol="0">
                <a:noAutofit/>
              </a:bodyPr>
              <a:lstStyle/>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Key Vault</a:t>
                </a:r>
              </a:p>
            </p:txBody>
          </p:sp>
          <p:pic>
            <p:nvPicPr>
              <p:cNvPr id="205" name="Picture 204" descr="AzureKeyVault_icon_white.png"/>
              <p:cNvPicPr>
                <a:picLocks noChangeAspect="1"/>
              </p:cNvPicPr>
              <p:nvPr/>
            </p:nvPicPr>
            <p:blipFill>
              <a:blip r:embed="rId44">
                <a:extLst>
                  <a:ext uri="{28A0092B-C50C-407E-A947-70E740481C1C}">
                    <a14:useLocalDpi xmlns:a14="http://schemas.microsoft.com/office/drawing/2010/main" val="0"/>
                  </a:ext>
                </a:extLst>
              </a:blip>
              <a:stretch>
                <a:fillRect/>
              </a:stretch>
            </p:blipFill>
            <p:spPr>
              <a:xfrm>
                <a:off x="4552624" y="449870"/>
                <a:ext cx="267038" cy="296708"/>
              </a:xfrm>
              <a:prstGeom prst="rect">
                <a:avLst/>
              </a:prstGeom>
            </p:spPr>
          </p:pic>
        </p:grpSp>
        <p:grpSp>
          <p:nvGrpSpPr>
            <p:cNvPr id="336" name="Group 335"/>
            <p:cNvGrpSpPr/>
            <p:nvPr/>
          </p:nvGrpSpPr>
          <p:grpSpPr>
            <a:xfrm>
              <a:off x="547196" y="3461258"/>
              <a:ext cx="1024650" cy="317273"/>
              <a:chOff x="9096923" y="436026"/>
              <a:chExt cx="1024650" cy="317273"/>
            </a:xfrm>
          </p:grpSpPr>
          <p:sp>
            <p:nvSpPr>
              <p:cNvPr id="230" name="TextBox 229"/>
              <p:cNvSpPr txBox="1"/>
              <p:nvPr/>
            </p:nvSpPr>
            <p:spPr>
              <a:xfrm>
                <a:off x="9462417" y="452194"/>
                <a:ext cx="659156" cy="301105"/>
              </a:xfrm>
              <a:prstGeom prst="rect">
                <a:avLst/>
              </a:prstGeom>
              <a:noFill/>
              <a:ln>
                <a:noFill/>
              </a:ln>
            </p:spPr>
            <p:txBody>
              <a:bodyPr wrap="none" lIns="0" tIns="27971" rIns="0" bIns="0" rtlCol="0">
                <a:noAutofit/>
              </a:bodyPr>
              <a:lstStyle/>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Store /</a:t>
                </a:r>
              </a:p>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Marketplace</a:t>
                </a:r>
              </a:p>
            </p:txBody>
          </p:sp>
          <p:pic>
            <p:nvPicPr>
              <p:cNvPr id="231" name="Picture 230" descr="Azure Marketplace.png"/>
              <p:cNvPicPr>
                <a:picLocks noChangeAspect="1"/>
              </p:cNvPicPr>
              <p:nvPr/>
            </p:nvPicPr>
            <p:blipFill>
              <a:blip r:embed="rId45" cstate="print">
                <a:biLevel thresh="25000"/>
                <a:extLst>
                  <a:ext uri="{28A0092B-C50C-407E-A947-70E740481C1C}">
                    <a14:useLocalDpi xmlns:a14="http://schemas.microsoft.com/office/drawing/2010/main" val="0"/>
                  </a:ext>
                </a:extLst>
              </a:blip>
              <a:stretch>
                <a:fillRect/>
              </a:stretch>
            </p:blipFill>
            <p:spPr>
              <a:xfrm>
                <a:off x="9096923" y="436026"/>
                <a:ext cx="291303" cy="291303"/>
              </a:xfrm>
              <a:prstGeom prst="rect">
                <a:avLst/>
              </a:prstGeom>
            </p:spPr>
          </p:pic>
        </p:grpSp>
        <p:grpSp>
          <p:nvGrpSpPr>
            <p:cNvPr id="417" name="Group 416"/>
            <p:cNvGrpSpPr/>
            <p:nvPr/>
          </p:nvGrpSpPr>
          <p:grpSpPr>
            <a:xfrm>
              <a:off x="559429" y="4065187"/>
              <a:ext cx="1008388" cy="309244"/>
              <a:chOff x="559429" y="4065187"/>
              <a:chExt cx="1008388" cy="309244"/>
            </a:xfrm>
          </p:grpSpPr>
          <p:pic>
            <p:nvPicPr>
              <p:cNvPr id="413" name="Picture 412"/>
              <p:cNvPicPr>
                <a:picLocks noChangeAspect="1"/>
              </p:cNvPicPr>
              <p:nvPr/>
            </p:nvPicPr>
            <p:blipFill>
              <a:blip r:embed="rId46" cstate="print">
                <a:biLevel thresh="25000"/>
                <a:extLst>
                  <a:ext uri="{28A0092B-C50C-407E-A947-70E740481C1C}">
                    <a14:useLocalDpi xmlns:a14="http://schemas.microsoft.com/office/drawing/2010/main" val="0"/>
                  </a:ext>
                </a:extLst>
              </a:blip>
              <a:stretch>
                <a:fillRect/>
              </a:stretch>
            </p:blipFill>
            <p:spPr>
              <a:xfrm>
                <a:off x="559429" y="4065187"/>
                <a:ext cx="252028" cy="252028"/>
              </a:xfrm>
              <a:prstGeom prst="rect">
                <a:avLst/>
              </a:prstGeom>
            </p:spPr>
          </p:pic>
          <p:sp>
            <p:nvSpPr>
              <p:cNvPr id="414" name="TextBox 413"/>
              <p:cNvSpPr txBox="1"/>
              <p:nvPr/>
            </p:nvSpPr>
            <p:spPr>
              <a:xfrm>
                <a:off x="908661" y="4073326"/>
                <a:ext cx="659156" cy="301105"/>
              </a:xfrm>
              <a:prstGeom prst="rect">
                <a:avLst/>
              </a:prstGeom>
              <a:noFill/>
              <a:ln>
                <a:noFill/>
              </a:ln>
            </p:spPr>
            <p:txBody>
              <a:bodyPr wrap="none" lIns="0" tIns="27971" rIns="0" bIns="0" rtlCol="0">
                <a:noAutofit/>
              </a:bodyPr>
              <a:lstStyle/>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VM Image Gallery</a:t>
                </a:r>
              </a:p>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&amp; VM Depot</a:t>
                </a:r>
              </a:p>
            </p:txBody>
          </p:sp>
        </p:grpSp>
      </p:grpSp>
      <p:grpSp>
        <p:nvGrpSpPr>
          <p:cNvPr id="23" name="Group 22"/>
          <p:cNvGrpSpPr/>
          <p:nvPr/>
        </p:nvGrpSpPr>
        <p:grpSpPr>
          <a:xfrm>
            <a:off x="6023314" y="5744845"/>
            <a:ext cx="6291748" cy="789804"/>
            <a:chOff x="6023314" y="4931023"/>
            <a:chExt cx="6291748" cy="789804"/>
          </a:xfrm>
        </p:grpSpPr>
        <p:sp>
          <p:nvSpPr>
            <p:cNvPr id="33" name="Rectangle 32"/>
            <p:cNvSpPr/>
            <p:nvPr/>
          </p:nvSpPr>
          <p:spPr bwMode="auto">
            <a:xfrm>
              <a:off x="6023314" y="4931023"/>
              <a:ext cx="6291748" cy="789804"/>
            </a:xfrm>
            <a:prstGeom prst="rect">
              <a:avLst/>
            </a:prstGeom>
            <a:solidFill>
              <a:srgbClr val="8E9CFF"/>
            </a:solidFill>
            <a:ln w="6350" cap="flat" cmpd="sng" algn="ctr">
              <a:noFill/>
              <a:prstDash val="solid"/>
              <a:miter lim="800000"/>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ts val="0"/>
                </a:spcBef>
                <a:spcAft>
                  <a:spcPts val="0"/>
                </a:spcAft>
                <a:buClrTx/>
                <a:buSzTx/>
                <a:buFontTx/>
                <a:buNone/>
                <a:tabLst/>
                <a:defRPr/>
              </a:pPr>
              <a:r>
                <a:rPr kumimoji="0" lang="en-US" sz="11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Networking</a:t>
              </a:r>
            </a:p>
          </p:txBody>
        </p:sp>
        <p:sp>
          <p:nvSpPr>
            <p:cNvPr id="24" name="Rectangle 23"/>
            <p:cNvSpPr/>
            <p:nvPr/>
          </p:nvSpPr>
          <p:spPr bwMode="auto">
            <a:xfrm>
              <a:off x="6136675" y="5231313"/>
              <a:ext cx="843562" cy="346180"/>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310896" tIns="45720" rIns="0" bIns="143428"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ts val="0"/>
                </a:spcBef>
                <a:spcAft>
                  <a:spcPts val="0"/>
                </a:spcAft>
                <a:buClrTx/>
                <a:buSzTx/>
                <a:buFontTx/>
                <a:buNone/>
                <a:tabLst/>
                <a:defRPr/>
              </a:pPr>
              <a:r>
                <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Virtual Network</a:t>
              </a:r>
            </a:p>
          </p:txBody>
        </p:sp>
        <p:sp>
          <p:nvSpPr>
            <p:cNvPr id="27" name="Rectangle 26"/>
            <p:cNvSpPr/>
            <p:nvPr/>
          </p:nvSpPr>
          <p:spPr bwMode="auto">
            <a:xfrm>
              <a:off x="8640978" y="5230981"/>
              <a:ext cx="812799" cy="346426"/>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310896" tIns="45720" rIns="0" bIns="143428"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ts val="0"/>
                </a:spcBef>
                <a:spcAft>
                  <a:spcPts val="0"/>
                </a:spcAft>
                <a:buClrTx/>
                <a:buSzTx/>
                <a:buFontTx/>
                <a:buNone/>
                <a:tabLst/>
                <a:defRPr/>
              </a:pPr>
              <a:r>
                <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Express</a:t>
              </a:r>
            </a:p>
            <a:p>
              <a:pPr marL="0" marR="0" lvl="0" indent="0" algn="l" defTabSz="913927" rtl="0" eaLnBrk="1" fontAlgn="base" latinLnBrk="0" hangingPunct="1">
                <a:lnSpc>
                  <a:spcPct val="90000"/>
                </a:lnSpc>
                <a:spcBef>
                  <a:spcPts val="0"/>
                </a:spcBef>
                <a:spcAft>
                  <a:spcPts val="0"/>
                </a:spcAft>
                <a:buClrTx/>
                <a:buSzTx/>
                <a:buFontTx/>
                <a:buNone/>
                <a:tabLst/>
                <a:defRPr/>
              </a:pPr>
              <a:r>
                <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Route</a:t>
              </a:r>
            </a:p>
          </p:txBody>
        </p:sp>
        <p:sp>
          <p:nvSpPr>
            <p:cNvPr id="28" name="Rectangle 27"/>
            <p:cNvSpPr/>
            <p:nvPr/>
          </p:nvSpPr>
          <p:spPr bwMode="auto">
            <a:xfrm>
              <a:off x="9495191" y="5230981"/>
              <a:ext cx="921643" cy="346426"/>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310896" tIns="45720" rIns="0" bIns="143428"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ts val="0"/>
                </a:spcBef>
                <a:spcAft>
                  <a:spcPts val="0"/>
                </a:spcAft>
                <a:buClrTx/>
                <a:buSzTx/>
                <a:buFontTx/>
                <a:buNone/>
                <a:tabLst/>
                <a:defRPr/>
              </a:pPr>
              <a:r>
                <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Traffic Manager</a:t>
              </a:r>
            </a:p>
          </p:txBody>
        </p:sp>
        <p:sp>
          <p:nvSpPr>
            <p:cNvPr id="29" name="Rectangle 28"/>
            <p:cNvSpPr/>
            <p:nvPr/>
          </p:nvSpPr>
          <p:spPr bwMode="auto">
            <a:xfrm>
              <a:off x="6949070" y="5231313"/>
              <a:ext cx="829620" cy="346180"/>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310896" tIns="45720" rIns="0" bIns="143428"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ts val="0"/>
                </a:spcBef>
                <a:spcAft>
                  <a:spcPts val="0"/>
                </a:spcAft>
                <a:buClrTx/>
                <a:buSzTx/>
                <a:buFontTx/>
                <a:buNone/>
                <a:tabLst/>
                <a:defRPr/>
              </a:pPr>
              <a:r>
                <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Load Balancer</a:t>
              </a:r>
            </a:p>
          </p:txBody>
        </p:sp>
        <p:sp>
          <p:nvSpPr>
            <p:cNvPr id="30" name="Rectangle 29"/>
            <p:cNvSpPr/>
            <p:nvPr/>
          </p:nvSpPr>
          <p:spPr bwMode="auto">
            <a:xfrm>
              <a:off x="7811111" y="5230981"/>
              <a:ext cx="788455" cy="346426"/>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310896" tIns="45720" rIns="0" bIns="143428"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ts val="0"/>
                </a:spcBef>
                <a:spcAft>
                  <a:spcPts val="0"/>
                </a:spcAft>
                <a:buClrTx/>
                <a:buSzTx/>
                <a:buFontTx/>
                <a:buNone/>
                <a:tabLst/>
                <a:defRPr/>
              </a:pPr>
              <a:r>
                <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DNS</a:t>
              </a:r>
            </a:p>
          </p:txBody>
        </p:sp>
        <p:sp>
          <p:nvSpPr>
            <p:cNvPr id="34" name="Rectangle 33"/>
            <p:cNvSpPr/>
            <p:nvPr/>
          </p:nvSpPr>
          <p:spPr bwMode="auto">
            <a:xfrm>
              <a:off x="10458248" y="5230981"/>
              <a:ext cx="870398" cy="346426"/>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310896" tIns="45720" rIns="0" bIns="143428"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ts val="0"/>
                </a:spcBef>
                <a:spcAft>
                  <a:spcPts val="0"/>
                </a:spcAft>
                <a:buClrTx/>
                <a:buSzTx/>
                <a:buFontTx/>
                <a:buNone/>
                <a:tabLst/>
                <a:defRPr/>
              </a:pPr>
              <a:r>
                <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VPN Gateway</a:t>
              </a:r>
            </a:p>
          </p:txBody>
        </p:sp>
        <p:sp>
          <p:nvSpPr>
            <p:cNvPr id="247" name="Rectangle 246"/>
            <p:cNvSpPr/>
            <p:nvPr/>
          </p:nvSpPr>
          <p:spPr bwMode="auto">
            <a:xfrm>
              <a:off x="11372540" y="5230981"/>
              <a:ext cx="870398" cy="346426"/>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310896" tIns="45720" rIns="0" bIns="143428"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ts val="0"/>
                </a:spcBef>
                <a:spcAft>
                  <a:spcPts val="0"/>
                </a:spcAft>
                <a:buClrTx/>
                <a:buSzTx/>
                <a:buFontTx/>
                <a:buNone/>
                <a:tabLst/>
                <a:defRPr/>
              </a:pPr>
              <a:r>
                <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Application Gateway</a:t>
              </a:r>
            </a:p>
          </p:txBody>
        </p:sp>
        <p:pic>
          <p:nvPicPr>
            <p:cNvPr id="227" name="Picture 226"/>
            <p:cNvPicPr>
              <a:picLocks noChangeAspect="1"/>
            </p:cNvPicPr>
            <p:nvPr/>
          </p:nvPicPr>
          <p:blipFill>
            <a:blip r:embed="rId47" cstate="print">
              <a:biLevel thresh="25000"/>
              <a:extLst>
                <a:ext uri="{28A0092B-C50C-407E-A947-70E740481C1C}">
                  <a14:useLocalDpi xmlns:a14="http://schemas.microsoft.com/office/drawing/2010/main" val="0"/>
                </a:ext>
              </a:extLst>
            </a:blip>
            <a:stretch>
              <a:fillRect/>
            </a:stretch>
          </p:blipFill>
          <p:spPr>
            <a:xfrm>
              <a:off x="6146400" y="5248173"/>
              <a:ext cx="267702" cy="267702"/>
            </a:xfrm>
            <a:prstGeom prst="rect">
              <a:avLst/>
            </a:prstGeom>
          </p:spPr>
        </p:pic>
        <p:pic>
          <p:nvPicPr>
            <p:cNvPr id="228" name="Picture 227"/>
            <p:cNvPicPr>
              <a:picLocks noChangeAspect="1"/>
            </p:cNvPicPr>
            <p:nvPr/>
          </p:nvPicPr>
          <p:blipFill>
            <a:blip r:embed="rId48" cstate="print">
              <a:biLevel thresh="25000"/>
              <a:extLst>
                <a:ext uri="{28A0092B-C50C-407E-A947-70E740481C1C}">
                  <a14:useLocalDpi xmlns:a14="http://schemas.microsoft.com/office/drawing/2010/main" val="0"/>
                </a:ext>
              </a:extLst>
            </a:blip>
            <a:stretch>
              <a:fillRect/>
            </a:stretch>
          </p:blipFill>
          <p:spPr>
            <a:xfrm>
              <a:off x="8669836" y="5217867"/>
              <a:ext cx="251761" cy="251761"/>
            </a:xfrm>
            <a:prstGeom prst="rect">
              <a:avLst/>
            </a:prstGeom>
          </p:spPr>
        </p:pic>
        <p:pic>
          <p:nvPicPr>
            <p:cNvPr id="89" name="Picture 88"/>
            <p:cNvPicPr>
              <a:picLocks noChangeAspect="1"/>
            </p:cNvPicPr>
            <p:nvPr/>
          </p:nvPicPr>
          <p:blipFill>
            <a:blip r:embed="rId49" cstate="print">
              <a:biLevel thresh="25000"/>
              <a:extLst>
                <a:ext uri="{28A0092B-C50C-407E-A947-70E740481C1C}">
                  <a14:useLocalDpi xmlns:a14="http://schemas.microsoft.com/office/drawing/2010/main" val="0"/>
                </a:ext>
              </a:extLst>
            </a:blip>
            <a:stretch>
              <a:fillRect/>
            </a:stretch>
          </p:blipFill>
          <p:spPr>
            <a:xfrm>
              <a:off x="9542996" y="5273467"/>
              <a:ext cx="210127" cy="210127"/>
            </a:xfrm>
            <a:prstGeom prst="rect">
              <a:avLst/>
            </a:prstGeom>
          </p:spPr>
        </p:pic>
        <p:sp>
          <p:nvSpPr>
            <p:cNvPr id="327" name="Freeform 326"/>
            <p:cNvSpPr/>
            <p:nvPr/>
          </p:nvSpPr>
          <p:spPr bwMode="auto">
            <a:xfrm rot="2700000">
              <a:off x="11422699" y="5296394"/>
              <a:ext cx="188089" cy="188089"/>
            </a:xfrm>
            <a:custGeom>
              <a:avLst/>
              <a:gdLst>
                <a:gd name="connsiteX0" fmla="*/ 314803 w 613867"/>
                <a:gd name="connsiteY0" fmla="*/ 374281 h 613867"/>
                <a:gd name="connsiteX1" fmla="*/ 390557 w 613867"/>
                <a:gd name="connsiteY1" fmla="*/ 450035 h 613867"/>
                <a:gd name="connsiteX2" fmla="*/ 330696 w 613867"/>
                <a:gd name="connsiteY2" fmla="*/ 509896 h 613867"/>
                <a:gd name="connsiteX3" fmla="*/ 507842 w 613867"/>
                <a:gd name="connsiteY3" fmla="*/ 504902 h 613867"/>
                <a:gd name="connsiteX4" fmla="*/ 512837 w 613867"/>
                <a:gd name="connsiteY4" fmla="*/ 327756 h 613867"/>
                <a:gd name="connsiteX5" fmla="*/ 452975 w 613867"/>
                <a:gd name="connsiteY5" fmla="*/ 387617 h 613867"/>
                <a:gd name="connsiteX6" fmla="*/ 377221 w 613867"/>
                <a:gd name="connsiteY6" fmla="*/ 311863 h 613867"/>
                <a:gd name="connsiteX7" fmla="*/ 367619 w 613867"/>
                <a:gd name="connsiteY7" fmla="*/ 63753 h 613867"/>
                <a:gd name="connsiteX8" fmla="*/ 372612 w 613867"/>
                <a:gd name="connsiteY8" fmla="*/ 240900 h 613867"/>
                <a:gd name="connsiteX9" fmla="*/ 549761 w 613867"/>
                <a:gd name="connsiteY9" fmla="*/ 245895 h 613867"/>
                <a:gd name="connsiteX10" fmla="*/ 489898 w 613867"/>
                <a:gd name="connsiteY10" fmla="*/ 186033 h 613867"/>
                <a:gd name="connsiteX11" fmla="*/ 565652 w 613867"/>
                <a:gd name="connsiteY11" fmla="*/ 110279 h 613867"/>
                <a:gd name="connsiteX12" fmla="*/ 503234 w 613867"/>
                <a:gd name="connsiteY12" fmla="*/ 47861 h 613867"/>
                <a:gd name="connsiteX13" fmla="*/ 427480 w 613867"/>
                <a:gd name="connsiteY13" fmla="*/ 123615 h 613867"/>
                <a:gd name="connsiteX14" fmla="*/ 60550 w 613867"/>
                <a:gd name="connsiteY14" fmla="*/ 370823 h 613867"/>
                <a:gd name="connsiteX15" fmla="*/ 120411 w 613867"/>
                <a:gd name="connsiteY15" fmla="*/ 430684 h 613867"/>
                <a:gd name="connsiteX16" fmla="*/ 44657 w 613867"/>
                <a:gd name="connsiteY16" fmla="*/ 506438 h 613867"/>
                <a:gd name="connsiteX17" fmla="*/ 107075 w 613867"/>
                <a:gd name="connsiteY17" fmla="*/ 568856 h 613867"/>
                <a:gd name="connsiteX18" fmla="*/ 182829 w 613867"/>
                <a:gd name="connsiteY18" fmla="*/ 493102 h 613867"/>
                <a:gd name="connsiteX19" fmla="*/ 242691 w 613867"/>
                <a:gd name="connsiteY19" fmla="*/ 552964 h 613867"/>
                <a:gd name="connsiteX20" fmla="*/ 237696 w 613867"/>
                <a:gd name="connsiteY20" fmla="*/ 375818 h 613867"/>
                <a:gd name="connsiteX21" fmla="*/ 104519 w 613867"/>
                <a:gd name="connsiteY21" fmla="*/ 101580 h 613867"/>
                <a:gd name="connsiteX22" fmla="*/ 99524 w 613867"/>
                <a:gd name="connsiteY22" fmla="*/ 278727 h 613867"/>
                <a:gd name="connsiteX23" fmla="*/ 159386 w 613867"/>
                <a:gd name="connsiteY23" fmla="*/ 218865 h 613867"/>
                <a:gd name="connsiteX24" fmla="*/ 235140 w 613867"/>
                <a:gd name="connsiteY24" fmla="*/ 294619 h 613867"/>
                <a:gd name="connsiteX25" fmla="*/ 297558 w 613867"/>
                <a:gd name="connsiteY25" fmla="*/ 232201 h 613867"/>
                <a:gd name="connsiteX26" fmla="*/ 221804 w 613867"/>
                <a:gd name="connsiteY26" fmla="*/ 156447 h 613867"/>
                <a:gd name="connsiteX27" fmla="*/ 281665 w 613867"/>
                <a:gd name="connsiteY27" fmla="*/ 96586 h 613867"/>
                <a:gd name="connsiteX28" fmla="*/ 29967 w 613867"/>
                <a:gd name="connsiteY28" fmla="*/ 29967 h 613867"/>
                <a:gd name="connsiteX29" fmla="*/ 102313 w 613867"/>
                <a:gd name="connsiteY29" fmla="*/ 0 h 613867"/>
                <a:gd name="connsiteX30" fmla="*/ 511554 w 613867"/>
                <a:gd name="connsiteY30" fmla="*/ 0 h 613867"/>
                <a:gd name="connsiteX31" fmla="*/ 613867 w 613867"/>
                <a:gd name="connsiteY31" fmla="*/ 102313 h 613867"/>
                <a:gd name="connsiteX32" fmla="*/ 613867 w 613867"/>
                <a:gd name="connsiteY32" fmla="*/ 511554 h 613867"/>
                <a:gd name="connsiteX33" fmla="*/ 511554 w 613867"/>
                <a:gd name="connsiteY33" fmla="*/ 613867 h 613867"/>
                <a:gd name="connsiteX34" fmla="*/ 102313 w 613867"/>
                <a:gd name="connsiteY34" fmla="*/ 613867 h 613867"/>
                <a:gd name="connsiteX35" fmla="*/ 0 w 613867"/>
                <a:gd name="connsiteY35" fmla="*/ 511554 h 613867"/>
                <a:gd name="connsiteX36" fmla="*/ 0 w 613867"/>
                <a:gd name="connsiteY36" fmla="*/ 102313 h 613867"/>
                <a:gd name="connsiteX37" fmla="*/ 29967 w 613867"/>
                <a:gd name="connsiteY37" fmla="*/ 29967 h 613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13867" h="613867">
                  <a:moveTo>
                    <a:pt x="314803" y="374281"/>
                  </a:moveTo>
                  <a:lnTo>
                    <a:pt x="390557" y="450035"/>
                  </a:lnTo>
                  <a:lnTo>
                    <a:pt x="330696" y="509896"/>
                  </a:lnTo>
                  <a:lnTo>
                    <a:pt x="507842" y="504902"/>
                  </a:lnTo>
                  <a:lnTo>
                    <a:pt x="512837" y="327756"/>
                  </a:lnTo>
                  <a:lnTo>
                    <a:pt x="452975" y="387617"/>
                  </a:lnTo>
                  <a:lnTo>
                    <a:pt x="377221" y="311863"/>
                  </a:lnTo>
                  <a:close/>
                  <a:moveTo>
                    <a:pt x="367619" y="63753"/>
                  </a:moveTo>
                  <a:lnTo>
                    <a:pt x="372612" y="240900"/>
                  </a:lnTo>
                  <a:lnTo>
                    <a:pt x="549761" y="245895"/>
                  </a:lnTo>
                  <a:lnTo>
                    <a:pt x="489898" y="186033"/>
                  </a:lnTo>
                  <a:lnTo>
                    <a:pt x="565652" y="110279"/>
                  </a:lnTo>
                  <a:lnTo>
                    <a:pt x="503234" y="47861"/>
                  </a:lnTo>
                  <a:lnTo>
                    <a:pt x="427480" y="123615"/>
                  </a:lnTo>
                  <a:close/>
                  <a:moveTo>
                    <a:pt x="60550" y="370823"/>
                  </a:moveTo>
                  <a:lnTo>
                    <a:pt x="120411" y="430684"/>
                  </a:lnTo>
                  <a:lnTo>
                    <a:pt x="44657" y="506438"/>
                  </a:lnTo>
                  <a:lnTo>
                    <a:pt x="107075" y="568856"/>
                  </a:lnTo>
                  <a:lnTo>
                    <a:pt x="182829" y="493102"/>
                  </a:lnTo>
                  <a:lnTo>
                    <a:pt x="242691" y="552964"/>
                  </a:lnTo>
                  <a:lnTo>
                    <a:pt x="237696" y="375818"/>
                  </a:lnTo>
                  <a:close/>
                  <a:moveTo>
                    <a:pt x="104519" y="101580"/>
                  </a:moveTo>
                  <a:lnTo>
                    <a:pt x="99524" y="278727"/>
                  </a:lnTo>
                  <a:lnTo>
                    <a:pt x="159386" y="218865"/>
                  </a:lnTo>
                  <a:lnTo>
                    <a:pt x="235140" y="294619"/>
                  </a:lnTo>
                  <a:lnTo>
                    <a:pt x="297558" y="232201"/>
                  </a:lnTo>
                  <a:lnTo>
                    <a:pt x="221804" y="156447"/>
                  </a:lnTo>
                  <a:lnTo>
                    <a:pt x="281665" y="96586"/>
                  </a:lnTo>
                  <a:close/>
                  <a:moveTo>
                    <a:pt x="29967" y="29967"/>
                  </a:moveTo>
                  <a:cubicBezTo>
                    <a:pt x="48482" y="11452"/>
                    <a:pt x="74060" y="0"/>
                    <a:pt x="102313" y="0"/>
                  </a:cubicBezTo>
                  <a:lnTo>
                    <a:pt x="511554" y="0"/>
                  </a:lnTo>
                  <a:cubicBezTo>
                    <a:pt x="568060" y="0"/>
                    <a:pt x="613867" y="45807"/>
                    <a:pt x="613867" y="102313"/>
                  </a:cubicBezTo>
                  <a:lnTo>
                    <a:pt x="613867" y="511554"/>
                  </a:lnTo>
                  <a:cubicBezTo>
                    <a:pt x="613867" y="568060"/>
                    <a:pt x="568060" y="613867"/>
                    <a:pt x="511554" y="613867"/>
                  </a:cubicBezTo>
                  <a:lnTo>
                    <a:pt x="102313" y="613867"/>
                  </a:lnTo>
                  <a:cubicBezTo>
                    <a:pt x="45807" y="613867"/>
                    <a:pt x="0" y="568060"/>
                    <a:pt x="0" y="511554"/>
                  </a:cubicBezTo>
                  <a:lnTo>
                    <a:pt x="0" y="102313"/>
                  </a:lnTo>
                  <a:cubicBezTo>
                    <a:pt x="0" y="74060"/>
                    <a:pt x="11452" y="48482"/>
                    <a:pt x="29967" y="29967"/>
                  </a:cubicBezTo>
                  <a:close/>
                </a:path>
              </a:pathLst>
            </a:cu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333333"/>
                </a:solidFill>
                <a:effectLst/>
                <a:uLnTx/>
                <a:uFillTx/>
                <a:latin typeface="Segoe UI Light"/>
                <a:ea typeface="Segoe UI" pitchFamily="34" charset="0"/>
                <a:cs typeface="Segoe UI" pitchFamily="34" charset="0"/>
              </a:endParaRPr>
            </a:p>
          </p:txBody>
        </p:sp>
        <p:pic>
          <p:nvPicPr>
            <p:cNvPr id="4" name="Picture 3"/>
            <p:cNvPicPr>
              <a:picLocks noChangeAspect="1"/>
            </p:cNvPicPr>
            <p:nvPr/>
          </p:nvPicPr>
          <p:blipFill>
            <a:blip r:embed="rId50" cstate="print">
              <a:biLevel thresh="25000"/>
              <a:extLst>
                <a:ext uri="{28A0092B-C50C-407E-A947-70E740481C1C}">
                  <a14:useLocalDpi xmlns:a14="http://schemas.microsoft.com/office/drawing/2010/main" val="0"/>
                </a:ext>
              </a:extLst>
            </a:blip>
            <a:stretch>
              <a:fillRect/>
            </a:stretch>
          </p:blipFill>
          <p:spPr>
            <a:xfrm>
              <a:off x="7860724" y="5289060"/>
              <a:ext cx="211665" cy="211665"/>
            </a:xfrm>
            <a:prstGeom prst="rect">
              <a:avLst/>
            </a:prstGeom>
          </p:spPr>
        </p:pic>
        <p:pic>
          <p:nvPicPr>
            <p:cNvPr id="10" name="Picture 9"/>
            <p:cNvPicPr>
              <a:picLocks noChangeAspect="1"/>
            </p:cNvPicPr>
            <p:nvPr/>
          </p:nvPicPr>
          <p:blipFill>
            <a:blip r:embed="rId51" cstate="print">
              <a:biLevel thresh="25000"/>
              <a:extLst>
                <a:ext uri="{28A0092B-C50C-407E-A947-70E740481C1C}">
                  <a14:useLocalDpi xmlns:a14="http://schemas.microsoft.com/office/drawing/2010/main" val="0"/>
                </a:ext>
              </a:extLst>
            </a:blip>
            <a:stretch>
              <a:fillRect/>
            </a:stretch>
          </p:blipFill>
          <p:spPr>
            <a:xfrm>
              <a:off x="10460633" y="5267779"/>
              <a:ext cx="241495" cy="241495"/>
            </a:xfrm>
            <a:prstGeom prst="rect">
              <a:avLst/>
            </a:prstGeom>
          </p:spPr>
        </p:pic>
        <p:pic>
          <p:nvPicPr>
            <p:cNvPr id="12" name="Picture 11"/>
            <p:cNvPicPr>
              <a:picLocks noChangeAspect="1"/>
            </p:cNvPicPr>
            <p:nvPr/>
          </p:nvPicPr>
          <p:blipFill>
            <a:blip r:embed="rId52" cstate="print">
              <a:biLevel thresh="25000"/>
              <a:extLst>
                <a:ext uri="{28A0092B-C50C-407E-A947-70E740481C1C}">
                  <a14:useLocalDpi xmlns:a14="http://schemas.microsoft.com/office/drawing/2010/main" val="0"/>
                </a:ext>
              </a:extLst>
            </a:blip>
            <a:stretch>
              <a:fillRect/>
            </a:stretch>
          </p:blipFill>
          <p:spPr>
            <a:xfrm>
              <a:off x="6988668" y="5270432"/>
              <a:ext cx="238842" cy="238842"/>
            </a:xfrm>
            <a:prstGeom prst="rect">
              <a:avLst/>
            </a:prstGeom>
          </p:spPr>
        </p:pic>
      </p:grpSp>
      <p:sp>
        <p:nvSpPr>
          <p:cNvPr id="18" name="Rectangle 17"/>
          <p:cNvSpPr/>
          <p:nvPr/>
        </p:nvSpPr>
        <p:spPr bwMode="auto">
          <a:xfrm>
            <a:off x="122237" y="546595"/>
            <a:ext cx="1371788" cy="434926"/>
          </a:xfrm>
          <a:prstGeom prst="rect">
            <a:avLst/>
          </a:prstGeom>
          <a:solidFill>
            <a:srgbClr val="4350B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ts val="0"/>
              </a:spcBef>
              <a:spcAft>
                <a:spcPts val="0"/>
              </a:spcAft>
              <a:buClrTx/>
              <a:buSzTx/>
              <a:buFontTx/>
              <a:buNone/>
              <a:tabLst/>
              <a:defRPr/>
            </a:pPr>
            <a:r>
              <a:rPr kumimoji="0" lang="en-US" sz="1050" b="0" i="0" u="none" strike="noStrike" kern="0" cap="all" spc="0" normalizeH="0" baseline="0" noProof="0" dirty="0">
                <a:ln>
                  <a:noFill/>
                </a:ln>
                <a:solidFill>
                  <a:srgbClr val="FFFFFF"/>
                </a:solidFill>
                <a:effectLst/>
                <a:uLnTx/>
                <a:uFillTx/>
                <a:latin typeface="Segoe UI"/>
                <a:ea typeface="Segoe UI" pitchFamily="34" charset="0"/>
                <a:cs typeface="Segoe UI" pitchFamily="34" charset="0"/>
              </a:rPr>
              <a:t>Security &amp; Management</a:t>
            </a:r>
          </a:p>
        </p:txBody>
      </p:sp>
      <p:sp>
        <p:nvSpPr>
          <p:cNvPr id="240" name="Rectangle 239"/>
          <p:cNvSpPr/>
          <p:nvPr/>
        </p:nvSpPr>
        <p:spPr bwMode="auto">
          <a:xfrm>
            <a:off x="1623939" y="546143"/>
            <a:ext cx="9166297" cy="441165"/>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ts val="0"/>
              </a:spcBef>
              <a:spcAft>
                <a:spcPts val="0"/>
              </a:spcAft>
              <a:buClrTx/>
              <a:buSzTx/>
              <a:buFontTx/>
              <a:buNone/>
              <a:tabLst/>
              <a:defRPr/>
            </a:pPr>
            <a:r>
              <a:rPr kumimoji="0" lang="en-US" sz="1600" b="0" i="0" u="none" strike="noStrike" kern="0" cap="all" spc="0" normalizeH="0" baseline="0" noProof="0" dirty="0">
                <a:ln>
                  <a:noFill/>
                </a:ln>
                <a:solidFill>
                  <a:srgbClr val="FFFFFF"/>
                </a:solidFill>
                <a:effectLst/>
                <a:uLnTx/>
                <a:uFillTx/>
                <a:latin typeface="Segoe UI"/>
                <a:ea typeface="Segoe UI" pitchFamily="34" charset="0"/>
                <a:cs typeface="Segoe UI" pitchFamily="34" charset="0"/>
              </a:rPr>
              <a:t>Platform Services</a:t>
            </a:r>
          </a:p>
        </p:txBody>
      </p:sp>
      <p:sp>
        <p:nvSpPr>
          <p:cNvPr id="241" name="Rectangle 240"/>
          <p:cNvSpPr/>
          <p:nvPr/>
        </p:nvSpPr>
        <p:spPr bwMode="auto">
          <a:xfrm>
            <a:off x="10942637" y="546595"/>
            <a:ext cx="1371788" cy="434926"/>
          </a:xfrm>
          <a:prstGeom prst="rect">
            <a:avLst/>
          </a:prstGeom>
          <a:solidFill>
            <a:srgbClr val="4350B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ts val="0"/>
              </a:spcBef>
              <a:spcAft>
                <a:spcPts val="0"/>
              </a:spcAft>
              <a:buClrTx/>
              <a:buSzTx/>
              <a:buFontTx/>
              <a:buNone/>
              <a:tabLst/>
              <a:defRPr/>
            </a:pPr>
            <a:r>
              <a:rPr kumimoji="0" lang="en-US" sz="1050" b="0" i="0" u="none" strike="noStrike" kern="0" cap="all" spc="0" normalizeH="0" baseline="0" noProof="0" dirty="0">
                <a:ln>
                  <a:noFill/>
                </a:ln>
                <a:solidFill>
                  <a:srgbClr val="FFFFFF"/>
                </a:solidFill>
                <a:effectLst/>
                <a:uLnTx/>
                <a:uFillTx/>
                <a:latin typeface="Segoe UI"/>
                <a:ea typeface="Segoe UI" pitchFamily="34" charset="0"/>
                <a:cs typeface="Segoe UI" pitchFamily="34" charset="0"/>
              </a:rPr>
              <a:t>Hybrid Operations</a:t>
            </a:r>
          </a:p>
        </p:txBody>
      </p:sp>
      <p:sp>
        <p:nvSpPr>
          <p:cNvPr id="5" name="Rectangle 4"/>
          <p:cNvSpPr/>
          <p:nvPr/>
        </p:nvSpPr>
        <p:spPr>
          <a:xfrm>
            <a:off x="26647" y="79358"/>
            <a:ext cx="1720343"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Segoe UI Light"/>
                <a:ea typeface="+mn-ea"/>
                <a:cs typeface="+mn-cs"/>
              </a:rPr>
              <a:t>Microsoft Azure</a:t>
            </a:r>
          </a:p>
        </p:txBody>
      </p:sp>
      <p:grpSp>
        <p:nvGrpSpPr>
          <p:cNvPr id="13" name="Group 12"/>
          <p:cNvGrpSpPr/>
          <p:nvPr/>
        </p:nvGrpSpPr>
        <p:grpSpPr>
          <a:xfrm>
            <a:off x="3019127" y="2103958"/>
            <a:ext cx="1076155" cy="378134"/>
            <a:chOff x="3019127" y="2103958"/>
            <a:chExt cx="1076155" cy="378134"/>
          </a:xfrm>
        </p:grpSpPr>
        <p:pic>
          <p:nvPicPr>
            <p:cNvPr id="6" name="Picture 5"/>
            <p:cNvPicPr>
              <a:picLocks noChangeAspect="1"/>
            </p:cNvPicPr>
            <p:nvPr/>
          </p:nvPicPr>
          <p:blipFill>
            <a:blip r:embed="rId53"/>
            <a:stretch>
              <a:fillRect/>
            </a:stretch>
          </p:blipFill>
          <p:spPr>
            <a:xfrm>
              <a:off x="3019127" y="2103958"/>
              <a:ext cx="429119" cy="378134"/>
            </a:xfrm>
            <a:prstGeom prst="rect">
              <a:avLst/>
            </a:prstGeom>
          </p:spPr>
        </p:pic>
        <p:sp>
          <p:nvSpPr>
            <p:cNvPr id="149" name="TextBox 148"/>
            <p:cNvSpPr txBox="1"/>
            <p:nvPr/>
          </p:nvSpPr>
          <p:spPr>
            <a:xfrm>
              <a:off x="3436899" y="2172168"/>
              <a:ext cx="658383" cy="301106"/>
            </a:xfrm>
            <a:prstGeom prst="rect">
              <a:avLst/>
            </a:prstGeom>
            <a:noFill/>
            <a:ln>
              <a:noFill/>
            </a:ln>
          </p:spPr>
          <p:txBody>
            <a:bodyPr wrap="none" lIns="0" tIns="27971" rIns="0" bIns="0" rtlCol="0" anchor="t">
              <a:noAutofit/>
            </a:bodyPr>
            <a:lstStyle/>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Azure Container</a:t>
              </a:r>
            </a:p>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Service</a:t>
              </a:r>
            </a:p>
          </p:txBody>
        </p:sp>
      </p:grpSp>
      <p:sp>
        <p:nvSpPr>
          <p:cNvPr id="237" name="Rectangle 236"/>
          <p:cNvSpPr/>
          <p:nvPr/>
        </p:nvSpPr>
        <p:spPr bwMode="auto">
          <a:xfrm>
            <a:off x="2948284" y="1203695"/>
            <a:ext cx="1225216" cy="1373413"/>
          </a:xfrm>
          <a:prstGeom prst="rect">
            <a:avLst/>
          </a:prstGeom>
          <a:noFill/>
          <a:ln w="38100">
            <a:solidFill>
              <a:srgbClr val="FFFF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8" name="Rectangular Callout 19"/>
          <p:cNvSpPr/>
          <p:nvPr/>
        </p:nvSpPr>
        <p:spPr>
          <a:xfrm>
            <a:off x="2070015" y="87767"/>
            <a:ext cx="2865630" cy="838472"/>
          </a:xfrm>
          <a:prstGeom prst="wedgeRectCallout">
            <a:avLst>
              <a:gd name="adj1" fmla="val -9089"/>
              <a:gd name="adj2" fmla="val 124198"/>
            </a:avLst>
          </a:prstGeom>
          <a:solidFill>
            <a:srgbClr val="1B3C7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1198"/>
              </a:spcBef>
              <a:spcAft>
                <a:spcPts val="0"/>
              </a:spcAft>
              <a:buClr>
                <a:srgbClr val="FFFFFF"/>
              </a:buClr>
              <a:buSzTx/>
              <a:buFontTx/>
              <a:buNone/>
              <a:tabLst/>
              <a:defRPr/>
            </a:pPr>
            <a:r>
              <a:rPr kumimoji="0" lang="en-US" sz="1800" b="0" i="0" u="none" strike="noStrike" kern="0" cap="none" spc="0" normalizeH="0" baseline="0" noProof="0" dirty="0">
                <a:ln>
                  <a:noFill/>
                </a:ln>
                <a:gradFill>
                  <a:gsLst>
                    <a:gs pos="42478">
                      <a:srgbClr val="FFFFFF"/>
                    </a:gs>
                    <a:gs pos="77000">
                      <a:srgbClr val="FFFFFF"/>
                    </a:gs>
                  </a:gsLst>
                  <a:lin ang="5400000" scaled="0"/>
                </a:gradFill>
                <a:effectLst/>
                <a:uLnTx/>
                <a:uFillTx/>
                <a:latin typeface="Segoe UI" panose="020B0502040204020203" pitchFamily="34" charset="0"/>
                <a:ea typeface="+mn-ea"/>
                <a:cs typeface="Segoe UI" panose="020B0502040204020203" pitchFamily="34" charset="0"/>
              </a:rPr>
              <a:t>Orchestrators for  Microservices</a:t>
            </a:r>
          </a:p>
        </p:txBody>
      </p:sp>
      <p:grpSp>
        <p:nvGrpSpPr>
          <p:cNvPr id="8" name="Group 7"/>
          <p:cNvGrpSpPr/>
          <p:nvPr/>
        </p:nvGrpSpPr>
        <p:grpSpPr>
          <a:xfrm>
            <a:off x="6753744" y="2091610"/>
            <a:ext cx="864367" cy="342566"/>
            <a:chOff x="6525555" y="2045746"/>
            <a:chExt cx="864367" cy="342566"/>
          </a:xfrm>
        </p:grpSpPr>
        <p:pic>
          <p:nvPicPr>
            <p:cNvPr id="1028" name="Picture 4" descr="Image result for &quot;Azure Functions&quot; icon"/>
            <p:cNvPicPr>
              <a:picLocks noChangeAspect="1" noChangeArrowheads="1"/>
            </p:cNvPicPr>
            <p:nvPr/>
          </p:nvPicPr>
          <p:blipFill>
            <a:blip r:embed="rId54">
              <a:biLevel thresh="25000"/>
              <a:extLst>
                <a:ext uri="{28A0092B-C50C-407E-A947-70E740481C1C}">
                  <a14:useLocalDpi xmlns:a14="http://schemas.microsoft.com/office/drawing/2010/main" val="0"/>
                </a:ext>
              </a:extLst>
            </a:blip>
            <a:srcRect/>
            <a:stretch>
              <a:fillRect/>
            </a:stretch>
          </p:blipFill>
          <p:spPr bwMode="auto">
            <a:xfrm>
              <a:off x="6525555" y="2045746"/>
              <a:ext cx="341830" cy="342566"/>
            </a:xfrm>
            <a:prstGeom prst="rect">
              <a:avLst/>
            </a:prstGeom>
            <a:noFill/>
            <a:extLst>
              <a:ext uri="{909E8E84-426E-40DD-AFC4-6F175D3DCCD1}">
                <a14:hiddenFill xmlns:a14="http://schemas.microsoft.com/office/drawing/2010/main">
                  <a:solidFill>
                    <a:srgbClr val="FFFFFF"/>
                  </a:solidFill>
                </a14:hiddenFill>
              </a:ext>
            </a:extLst>
          </p:spPr>
        </p:pic>
        <p:sp>
          <p:nvSpPr>
            <p:cNvPr id="249" name="TextBox 248"/>
            <p:cNvSpPr txBox="1"/>
            <p:nvPr/>
          </p:nvSpPr>
          <p:spPr>
            <a:xfrm>
              <a:off x="6919693" y="2071842"/>
              <a:ext cx="470229" cy="301106"/>
            </a:xfrm>
            <a:prstGeom prst="rect">
              <a:avLst/>
            </a:prstGeom>
            <a:noFill/>
            <a:ln>
              <a:noFill/>
            </a:ln>
          </p:spPr>
          <p:txBody>
            <a:bodyPr wrap="none" lIns="0" tIns="27971" rIns="0" bIns="0" rtlCol="0" anchor="t">
              <a:noAutofit/>
            </a:bodyPr>
            <a:lstStyle/>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Function </a:t>
              </a:r>
            </a:p>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Apps</a:t>
              </a:r>
            </a:p>
          </p:txBody>
        </p:sp>
      </p:grpSp>
    </p:spTree>
    <p:extLst>
      <p:ext uri="{BB962C8B-B14F-4D97-AF65-F5344CB8AC3E}">
        <p14:creationId xmlns:p14="http://schemas.microsoft.com/office/powerpoint/2010/main" val="1181718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37"/>
                                        </p:tgtEl>
                                        <p:attrNameLst>
                                          <p:attrName>style.visibility</p:attrName>
                                        </p:attrNameLst>
                                      </p:cBhvr>
                                      <p:to>
                                        <p:strVal val="visible"/>
                                      </p:to>
                                    </p:set>
                                    <p:animEffect transition="in" filter="fade">
                                      <p:cBhvr>
                                        <p:cTn id="7" dur="1000"/>
                                        <p:tgtEl>
                                          <p:spTgt spid="237"/>
                                        </p:tgtEl>
                                      </p:cBhvr>
                                    </p:animEffect>
                                    <p:anim calcmode="lin" valueType="num">
                                      <p:cBhvr>
                                        <p:cTn id="8" dur="1000" fill="hold"/>
                                        <p:tgtEl>
                                          <p:spTgt spid="237"/>
                                        </p:tgtEl>
                                        <p:attrNameLst>
                                          <p:attrName>ppt_x</p:attrName>
                                        </p:attrNameLst>
                                      </p:cBhvr>
                                      <p:tavLst>
                                        <p:tav tm="0">
                                          <p:val>
                                            <p:strVal val="#ppt_x"/>
                                          </p:val>
                                        </p:tav>
                                        <p:tav tm="100000">
                                          <p:val>
                                            <p:strVal val="#ppt_x"/>
                                          </p:val>
                                        </p:tav>
                                      </p:tavLst>
                                    </p:anim>
                                    <p:anim calcmode="lin" valueType="num">
                                      <p:cBhvr>
                                        <p:cTn id="9" dur="1000" fill="hold"/>
                                        <p:tgtEl>
                                          <p:spTgt spid="23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48"/>
                                        </p:tgtEl>
                                        <p:attrNameLst>
                                          <p:attrName>style.visibility</p:attrName>
                                        </p:attrNameLst>
                                      </p:cBhvr>
                                      <p:to>
                                        <p:strVal val="visible"/>
                                      </p:to>
                                    </p:set>
                                    <p:animEffect transition="in" filter="fade">
                                      <p:cBhvr>
                                        <p:cTn id="12" dur="1000"/>
                                        <p:tgtEl>
                                          <p:spTgt spid="248"/>
                                        </p:tgtEl>
                                      </p:cBhvr>
                                    </p:animEffect>
                                    <p:anim calcmode="lin" valueType="num">
                                      <p:cBhvr>
                                        <p:cTn id="13" dur="1000" fill="hold"/>
                                        <p:tgtEl>
                                          <p:spTgt spid="248"/>
                                        </p:tgtEl>
                                        <p:attrNameLst>
                                          <p:attrName>ppt_x</p:attrName>
                                        </p:attrNameLst>
                                      </p:cBhvr>
                                      <p:tavLst>
                                        <p:tav tm="0">
                                          <p:val>
                                            <p:strVal val="#ppt_x"/>
                                          </p:val>
                                        </p:tav>
                                        <p:tav tm="100000">
                                          <p:val>
                                            <p:strVal val="#ppt_x"/>
                                          </p:val>
                                        </p:tav>
                                      </p:tavLst>
                                    </p:anim>
                                    <p:anim calcmode="lin" valueType="num">
                                      <p:cBhvr>
                                        <p:cTn id="14" dur="1000" fill="hold"/>
                                        <p:tgtEl>
                                          <p:spTgt spid="24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7" grpId="0" animBg="1"/>
      <p:bldP spid="248"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547688" y="295275"/>
            <a:ext cx="11888787" cy="917575"/>
          </a:xfrm>
        </p:spPr>
        <p:txBody>
          <a:bodyPr/>
          <a:lstStyle/>
          <a:p>
            <a:r>
              <a:rPr lang="en-US" dirty="0">
                <a:solidFill>
                  <a:srgbClr val="171717"/>
                </a:solidFill>
              </a:rPr>
              <a:t>Azure Compute Continuum</a:t>
            </a:r>
          </a:p>
        </p:txBody>
      </p:sp>
      <p:sp>
        <p:nvSpPr>
          <p:cNvPr id="6" name="TextBox 5"/>
          <p:cNvSpPr txBox="1"/>
          <p:nvPr/>
        </p:nvSpPr>
        <p:spPr>
          <a:xfrm>
            <a:off x="199292" y="5184301"/>
            <a:ext cx="1295216" cy="721978"/>
          </a:xfrm>
          <a:prstGeom prst="rect">
            <a:avLst/>
          </a:prstGeom>
          <a:noFill/>
        </p:spPr>
        <p:txBody>
          <a:bodyPr wrap="square"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171717"/>
                </a:solidFill>
                <a:effectLst/>
                <a:uLnTx/>
                <a:uFillTx/>
                <a:latin typeface="Segoe UI"/>
                <a:ea typeface="+mn-ea"/>
                <a:cs typeface="+mn-cs"/>
              </a:rPr>
              <a:t>Ultimate </a:t>
            </a:r>
          </a:p>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171717"/>
                </a:solidFill>
                <a:effectLst/>
                <a:uLnTx/>
                <a:uFillTx/>
                <a:latin typeface="Segoe UI"/>
                <a:ea typeface="+mn-ea"/>
                <a:cs typeface="+mn-cs"/>
              </a:rPr>
              <a:t>Control</a:t>
            </a:r>
          </a:p>
        </p:txBody>
      </p:sp>
      <p:sp>
        <p:nvSpPr>
          <p:cNvPr id="7" name="TextBox 6"/>
          <p:cNvSpPr txBox="1"/>
          <p:nvPr/>
        </p:nvSpPr>
        <p:spPr>
          <a:xfrm>
            <a:off x="10561021" y="5184301"/>
            <a:ext cx="1980919" cy="721978"/>
          </a:xfrm>
          <a:prstGeom prst="rect">
            <a:avLst/>
          </a:prstGeom>
          <a:noFill/>
        </p:spPr>
        <p:txBody>
          <a:bodyPr wrap="square"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171717"/>
                </a:solidFill>
                <a:effectLst/>
                <a:uLnTx/>
                <a:uFillTx/>
                <a:latin typeface="Segoe UI"/>
                <a:ea typeface="+mn-ea"/>
                <a:cs typeface="+mn-cs"/>
              </a:rPr>
              <a:t>Rapid </a:t>
            </a:r>
          </a:p>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171717"/>
                </a:solidFill>
                <a:effectLst/>
                <a:uLnTx/>
                <a:uFillTx/>
                <a:latin typeface="Segoe UI"/>
                <a:ea typeface="+mn-ea"/>
                <a:cs typeface="+mn-cs"/>
              </a:rPr>
              <a:t>Development</a:t>
            </a:r>
          </a:p>
        </p:txBody>
      </p:sp>
      <p:sp>
        <p:nvSpPr>
          <p:cNvPr id="2" name="Rectangle 1"/>
          <p:cNvSpPr/>
          <p:nvPr/>
        </p:nvSpPr>
        <p:spPr bwMode="auto">
          <a:xfrm>
            <a:off x="1775109" y="2811559"/>
            <a:ext cx="1904730" cy="1980919"/>
          </a:xfrm>
          <a:prstGeom prst="rect">
            <a:avLst/>
          </a:prstGeom>
          <a:solidFill>
            <a:srgbClr val="601E7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Segoe UI"/>
                <a:ea typeface="+mn-ea"/>
                <a:cs typeface="+mn-cs"/>
              </a:rPr>
              <a:t>VMs /</a:t>
            </a:r>
          </a:p>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Segoe UI"/>
                <a:ea typeface="+mn-ea"/>
                <a:cs typeface="+mn-cs"/>
              </a:rPr>
              <a:t>VM Scale Sets</a:t>
            </a:r>
          </a:p>
        </p:txBody>
      </p:sp>
      <p:sp>
        <p:nvSpPr>
          <p:cNvPr id="8" name="Rectangle 7"/>
          <p:cNvSpPr/>
          <p:nvPr/>
        </p:nvSpPr>
        <p:spPr bwMode="auto">
          <a:xfrm>
            <a:off x="3984596" y="2811559"/>
            <a:ext cx="1904730" cy="1980919"/>
          </a:xfrm>
          <a:prstGeom prst="rect">
            <a:avLst/>
          </a:prstGeom>
          <a:solidFill>
            <a:srgbClr val="AA35C5"/>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Segoe UI"/>
                <a:ea typeface="+mn-ea"/>
                <a:cs typeface="+mn-cs"/>
              </a:rPr>
              <a:t>VM Extensions</a:t>
            </a:r>
          </a:p>
        </p:txBody>
      </p:sp>
      <p:sp>
        <p:nvSpPr>
          <p:cNvPr id="10" name="Rectangle 9"/>
          <p:cNvSpPr/>
          <p:nvPr/>
        </p:nvSpPr>
        <p:spPr bwMode="auto">
          <a:xfrm>
            <a:off x="6218237" y="2811559"/>
            <a:ext cx="1904730" cy="1980919"/>
          </a:xfrm>
          <a:prstGeom prst="rect">
            <a:avLst/>
          </a:prstGeom>
          <a:solidFill>
            <a:srgbClr val="C571D9"/>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dirty="0">
                <a:ln>
                  <a:noFill/>
                </a:ln>
                <a:solidFill>
                  <a:srgbClr val="171717"/>
                </a:solidFill>
                <a:effectLst/>
                <a:uLnTx/>
                <a:uFillTx/>
                <a:latin typeface="Segoe UI"/>
                <a:ea typeface="+mn-ea"/>
                <a:cs typeface="+mn-cs"/>
              </a:rPr>
              <a:t>Orchestrators</a:t>
            </a:r>
          </a:p>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dirty="0">
                <a:ln>
                  <a:noFill/>
                </a:ln>
                <a:solidFill>
                  <a:srgbClr val="171717"/>
                </a:solidFill>
                <a:effectLst/>
                <a:uLnTx/>
                <a:uFillTx/>
                <a:latin typeface="Segoe UI"/>
                <a:ea typeface="+mn-ea"/>
                <a:cs typeface="+mn-cs"/>
              </a:rPr>
              <a:t>ACS &amp; </a:t>
            </a:r>
          </a:p>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dirty="0">
                <a:ln>
                  <a:noFill/>
                </a:ln>
                <a:solidFill>
                  <a:srgbClr val="171717"/>
                </a:solidFill>
                <a:effectLst/>
                <a:uLnTx/>
                <a:uFillTx/>
                <a:latin typeface="Segoe UI"/>
                <a:ea typeface="+mn-ea"/>
                <a:cs typeface="+mn-cs"/>
              </a:rPr>
              <a:t>Service Fabric</a:t>
            </a:r>
          </a:p>
        </p:txBody>
      </p:sp>
      <p:sp>
        <p:nvSpPr>
          <p:cNvPr id="12" name="Rectangle 11"/>
          <p:cNvSpPr/>
          <p:nvPr/>
        </p:nvSpPr>
        <p:spPr bwMode="auto">
          <a:xfrm>
            <a:off x="8427724" y="2811559"/>
            <a:ext cx="1904730" cy="1980919"/>
          </a:xfrm>
          <a:prstGeom prst="rect">
            <a:avLst/>
          </a:prstGeom>
          <a:solidFill>
            <a:schemeClr val="accent2">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dirty="0">
                <a:ln>
                  <a:noFill/>
                </a:ln>
                <a:solidFill>
                  <a:srgbClr val="171717"/>
                </a:solidFill>
                <a:effectLst/>
                <a:uLnTx/>
                <a:uFillTx/>
                <a:latin typeface="Segoe UI"/>
                <a:ea typeface="+mn-ea"/>
                <a:cs typeface="+mn-cs"/>
              </a:rPr>
              <a:t>App Service</a:t>
            </a:r>
          </a:p>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dirty="0">
                <a:ln>
                  <a:noFill/>
                </a:ln>
                <a:solidFill>
                  <a:srgbClr val="171717"/>
                </a:solidFill>
                <a:effectLst/>
                <a:uLnTx/>
                <a:uFillTx/>
                <a:latin typeface="Segoe UI"/>
                <a:ea typeface="+mn-ea"/>
                <a:cs typeface="+mn-cs"/>
              </a:rPr>
              <a:t>&amp;</a:t>
            </a:r>
          </a:p>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dirty="0">
                <a:ln>
                  <a:noFill/>
                </a:ln>
                <a:solidFill>
                  <a:srgbClr val="171717"/>
                </a:solidFill>
                <a:effectLst/>
                <a:uLnTx/>
                <a:uFillTx/>
                <a:latin typeface="Segoe UI"/>
                <a:ea typeface="+mn-ea"/>
                <a:cs typeface="+mn-cs"/>
              </a:rPr>
              <a:t>Azure Functions</a:t>
            </a:r>
          </a:p>
        </p:txBody>
      </p:sp>
      <p:sp>
        <p:nvSpPr>
          <p:cNvPr id="11" name="TextBox 10"/>
          <p:cNvSpPr txBox="1"/>
          <p:nvPr/>
        </p:nvSpPr>
        <p:spPr>
          <a:xfrm>
            <a:off x="199292" y="1880772"/>
            <a:ext cx="1295216" cy="408075"/>
          </a:xfrm>
          <a:prstGeom prst="rect">
            <a:avLst/>
          </a:prstGeom>
          <a:noFill/>
        </p:spPr>
        <p:txBody>
          <a:bodyPr wrap="square"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171717"/>
                </a:solidFill>
                <a:effectLst/>
                <a:uLnTx/>
                <a:uFillTx/>
                <a:latin typeface="Segoe UI"/>
                <a:ea typeface="+mn-ea"/>
                <a:cs typeface="+mn-cs"/>
              </a:rPr>
              <a:t>IaaS</a:t>
            </a:r>
          </a:p>
        </p:txBody>
      </p:sp>
      <p:sp>
        <p:nvSpPr>
          <p:cNvPr id="13" name="TextBox 12"/>
          <p:cNvSpPr txBox="1"/>
          <p:nvPr/>
        </p:nvSpPr>
        <p:spPr>
          <a:xfrm>
            <a:off x="10751494" y="1880772"/>
            <a:ext cx="1295216" cy="408075"/>
          </a:xfrm>
          <a:prstGeom prst="rect">
            <a:avLst/>
          </a:prstGeom>
          <a:noFill/>
        </p:spPr>
        <p:txBody>
          <a:bodyPr wrap="square"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171717"/>
                </a:solidFill>
                <a:effectLst/>
                <a:uLnTx/>
                <a:uFillTx/>
                <a:latin typeface="Segoe UI"/>
                <a:ea typeface="+mn-ea"/>
                <a:cs typeface="+mn-cs"/>
              </a:rPr>
              <a:t>PaaS</a:t>
            </a:r>
          </a:p>
        </p:txBody>
      </p:sp>
      <p:sp>
        <p:nvSpPr>
          <p:cNvPr id="14" name="Left-Right Arrow 13"/>
          <p:cNvSpPr/>
          <p:nvPr/>
        </p:nvSpPr>
        <p:spPr>
          <a:xfrm>
            <a:off x="1494507" y="1821100"/>
            <a:ext cx="9066514" cy="519398"/>
          </a:xfrm>
          <a:prstGeom prst="leftRightArrow">
            <a:avLst/>
          </a:prstGeom>
          <a:gradFill>
            <a:gsLst>
              <a:gs pos="0">
                <a:schemeClr val="accent5"/>
              </a:gs>
              <a:gs pos="100000">
                <a:schemeClr val="accent2"/>
              </a:gs>
            </a:gsLst>
            <a:lin ang="0" scaled="0"/>
          </a:gra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171717"/>
              </a:solidFill>
              <a:effectLst/>
              <a:uLnTx/>
              <a:uFillTx/>
              <a:latin typeface="Segoe UI"/>
              <a:ea typeface="+mn-ea"/>
              <a:cs typeface="+mn-cs"/>
            </a:endParaRPr>
          </a:p>
        </p:txBody>
      </p:sp>
      <p:sp>
        <p:nvSpPr>
          <p:cNvPr id="15" name="Left-Right Arrow 14"/>
          <p:cNvSpPr/>
          <p:nvPr/>
        </p:nvSpPr>
        <p:spPr>
          <a:xfrm>
            <a:off x="1489446" y="5278495"/>
            <a:ext cx="9147765" cy="519398"/>
          </a:xfrm>
          <a:prstGeom prst="leftRightArrow">
            <a:avLst/>
          </a:prstGeom>
          <a:gradFill>
            <a:gsLst>
              <a:gs pos="0">
                <a:schemeClr val="accent5"/>
              </a:gs>
              <a:gs pos="100000">
                <a:schemeClr val="accent2"/>
              </a:gs>
            </a:gsLst>
            <a:lin ang="0" scaled="0"/>
          </a:gra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171717"/>
              </a:solidFill>
              <a:effectLst/>
              <a:uLnTx/>
              <a:uFillTx/>
              <a:latin typeface="Segoe UI"/>
              <a:ea typeface="+mn-ea"/>
              <a:cs typeface="+mn-cs"/>
            </a:endParaRPr>
          </a:p>
        </p:txBody>
      </p:sp>
      <p:sp>
        <p:nvSpPr>
          <p:cNvPr id="4" name="Rectangle: Rounded Corners 3"/>
          <p:cNvSpPr/>
          <p:nvPr/>
        </p:nvSpPr>
        <p:spPr bwMode="auto">
          <a:xfrm>
            <a:off x="6065837" y="2659062"/>
            <a:ext cx="2209800" cy="2286000"/>
          </a:xfrm>
          <a:prstGeom prst="roundRect">
            <a:avLst/>
          </a:prstGeom>
          <a:noFill/>
          <a:ln w="88900">
            <a:solidFill>
              <a:srgbClr val="FFFF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7246126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10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Choosing Orchestrators in Azure</a:t>
            </a:r>
          </a:p>
        </p:txBody>
      </p:sp>
      <p:graphicFrame>
        <p:nvGraphicFramePr>
          <p:cNvPr id="7" name="Table 6"/>
          <p:cNvGraphicFramePr>
            <a:graphicFrameLocks noGrp="1"/>
          </p:cNvGraphicFramePr>
          <p:nvPr>
            <p:extLst/>
          </p:nvPr>
        </p:nvGraphicFramePr>
        <p:xfrm>
          <a:off x="2560637" y="1439862"/>
          <a:ext cx="9448800" cy="5345901"/>
        </p:xfrm>
        <a:graphic>
          <a:graphicData uri="http://schemas.openxmlformats.org/drawingml/2006/table">
            <a:tbl>
              <a:tblPr firstRow="1" bandRow="1">
                <a:tableStyleId>{073A0DAA-6AF3-43AB-8588-CEC1D06C72B9}</a:tableStyleId>
              </a:tblPr>
              <a:tblGrid>
                <a:gridCol w="1874142">
                  <a:extLst>
                    <a:ext uri="{9D8B030D-6E8A-4147-A177-3AD203B41FA5}">
                      <a16:colId xmlns:a16="http://schemas.microsoft.com/office/drawing/2014/main" val="1731072896"/>
                    </a:ext>
                  </a:extLst>
                </a:gridCol>
                <a:gridCol w="2850258">
                  <a:extLst>
                    <a:ext uri="{9D8B030D-6E8A-4147-A177-3AD203B41FA5}">
                      <a16:colId xmlns:a16="http://schemas.microsoft.com/office/drawing/2014/main" val="1384903516"/>
                    </a:ext>
                  </a:extLst>
                </a:gridCol>
                <a:gridCol w="2362200">
                  <a:extLst>
                    <a:ext uri="{9D8B030D-6E8A-4147-A177-3AD203B41FA5}">
                      <a16:colId xmlns:a16="http://schemas.microsoft.com/office/drawing/2014/main" val="4172087379"/>
                    </a:ext>
                  </a:extLst>
                </a:gridCol>
                <a:gridCol w="2362200">
                  <a:extLst>
                    <a:ext uri="{9D8B030D-6E8A-4147-A177-3AD203B41FA5}">
                      <a16:colId xmlns:a16="http://schemas.microsoft.com/office/drawing/2014/main" val="2438914358"/>
                    </a:ext>
                  </a:extLst>
                </a:gridCol>
              </a:tblGrid>
              <a:tr h="454369">
                <a:tc>
                  <a:txBody>
                    <a:bodyPr/>
                    <a:lstStyle/>
                    <a:p>
                      <a:r>
                        <a:rPr lang="en-US" sz="1800" dirty="0"/>
                        <a:t>Orchestrator</a:t>
                      </a:r>
                    </a:p>
                  </a:txBody>
                  <a:tcPr/>
                </a:tc>
                <a:tc>
                  <a:txBody>
                    <a:bodyPr/>
                    <a:lstStyle/>
                    <a:p>
                      <a:r>
                        <a:rPr lang="en-US" sz="1800" dirty="0"/>
                        <a:t>Description</a:t>
                      </a:r>
                    </a:p>
                  </a:txBody>
                  <a:tcPr/>
                </a:tc>
                <a:tc>
                  <a:txBody>
                    <a:bodyPr/>
                    <a:lstStyle/>
                    <a:p>
                      <a:r>
                        <a:rPr lang="en-US" sz="1800" dirty="0"/>
                        <a:t>Good for</a:t>
                      </a:r>
                    </a:p>
                  </a:txBody>
                  <a:tcPr/>
                </a:tc>
                <a:tc>
                  <a:txBody>
                    <a:bodyPr/>
                    <a:lstStyle/>
                    <a:p>
                      <a:r>
                        <a:rPr lang="en-US" sz="1800" dirty="0"/>
                        <a:t>Common workloads</a:t>
                      </a:r>
                    </a:p>
                  </a:txBody>
                  <a:tcPr/>
                </a:tc>
                <a:extLst>
                  <a:ext uri="{0D108BD9-81ED-4DB2-BD59-A6C34878D82A}">
                    <a16:rowId xmlns:a16="http://schemas.microsoft.com/office/drawing/2014/main" val="276489895"/>
                  </a:ext>
                </a:extLst>
              </a:tr>
              <a:tr h="835446">
                <a:tc>
                  <a:txBody>
                    <a:bodyPr/>
                    <a:lstStyle/>
                    <a:p>
                      <a:endParaRPr lang="en-US" sz="1400" b="1" dirty="0"/>
                    </a:p>
                  </a:txBody>
                  <a:tcPr/>
                </a:tc>
                <a:tc>
                  <a:txBody>
                    <a:bodyPr/>
                    <a:lstStyle/>
                    <a:p>
                      <a:r>
                        <a:rPr lang="en-US" sz="1324" i="1" kern="1200" dirty="0">
                          <a:solidFill>
                            <a:schemeClr val="dk1"/>
                          </a:solidFill>
                          <a:effectLst/>
                          <a:latin typeface="+mn-lt"/>
                          <a:ea typeface="+mn-ea"/>
                          <a:cs typeface="+mn-cs"/>
                        </a:rPr>
                        <a:t>Azure Service </a:t>
                      </a:r>
                      <a:r>
                        <a:rPr lang="en-US" sz="1324" i="1" kern="1200" dirty="0">
                          <a:effectLst/>
                        </a:rPr>
                        <a:t>Fabric </a:t>
                      </a:r>
                      <a:r>
                        <a:rPr lang="en-US" sz="1324" kern="1200" dirty="0">
                          <a:effectLst/>
                        </a:rPr>
                        <a:t>is a distributed systems platform that makes it easy to package, deploy, and manage scalable and reliable microservices</a:t>
                      </a:r>
                    </a:p>
                    <a:p>
                      <a:endParaRPr lang="en-US" sz="1400" dirty="0"/>
                    </a:p>
                    <a:p>
                      <a:endParaRPr lang="en-US" sz="1400" dirty="0"/>
                    </a:p>
                  </a:txBody>
                  <a:tcPr/>
                </a:tc>
                <a:tc>
                  <a:txBody>
                    <a:bodyPr/>
                    <a:lstStyle/>
                    <a:p>
                      <a:endParaRPr lang="en-US" sz="1400" dirty="0"/>
                    </a:p>
                  </a:txBody>
                  <a:tcPr/>
                </a:tc>
                <a:tc>
                  <a:txBody>
                    <a:bodyPr/>
                    <a:lstStyle/>
                    <a:p>
                      <a:pPr marL="342900" marR="0" lvl="0" indent="-342900" algn="l" defTabSz="685845" rtl="0" eaLnBrk="1" fontAlgn="auto" latinLnBrk="0" hangingPunct="1">
                        <a:lnSpc>
                          <a:spcPct val="100000"/>
                        </a:lnSpc>
                        <a:spcBef>
                          <a:spcPts val="0"/>
                        </a:spcBef>
                        <a:spcAft>
                          <a:spcPts val="0"/>
                        </a:spcAft>
                        <a:buClrTx/>
                        <a:buSzTx/>
                        <a:buFont typeface="+mj-lt"/>
                        <a:buAutoNum type="alphaLcParenR"/>
                        <a:tabLst/>
                        <a:defRPr/>
                      </a:pPr>
                      <a:r>
                        <a:rPr lang="en-US" sz="1400" dirty="0"/>
                        <a:t>Stateful svc &amp; Actors</a:t>
                      </a:r>
                    </a:p>
                    <a:p>
                      <a:pPr marL="342900" marR="0" lvl="0" indent="-342900" algn="l" defTabSz="685845" rtl="0" eaLnBrk="1" fontAlgn="auto" latinLnBrk="0" hangingPunct="1">
                        <a:lnSpc>
                          <a:spcPct val="100000"/>
                        </a:lnSpc>
                        <a:spcBef>
                          <a:spcPts val="0"/>
                        </a:spcBef>
                        <a:spcAft>
                          <a:spcPts val="0"/>
                        </a:spcAft>
                        <a:buClrTx/>
                        <a:buSzTx/>
                        <a:buFont typeface="+mj-lt"/>
                        <a:buAutoNum type="alphaLcParenR"/>
                        <a:tabLst/>
                        <a:defRPr/>
                      </a:pPr>
                      <a:r>
                        <a:rPr lang="en-US" sz="1400" dirty="0"/>
                        <a:t>Microservices based on plain processes</a:t>
                      </a:r>
                    </a:p>
                    <a:p>
                      <a:pPr marL="342900" marR="0" lvl="0" indent="-342900" algn="l" defTabSz="685845" rtl="0" eaLnBrk="1" fontAlgn="auto" latinLnBrk="0" hangingPunct="1">
                        <a:lnSpc>
                          <a:spcPct val="100000"/>
                        </a:lnSpc>
                        <a:spcBef>
                          <a:spcPts val="0"/>
                        </a:spcBef>
                        <a:spcAft>
                          <a:spcPts val="0"/>
                        </a:spcAft>
                        <a:buClrTx/>
                        <a:buSzTx/>
                        <a:buFont typeface="+mj-lt"/>
                        <a:buAutoNum type="alphaLcParenR"/>
                        <a:tabLst/>
                        <a:defRPr/>
                      </a:pPr>
                      <a:r>
                        <a:rPr lang="en-US" sz="1400" dirty="0"/>
                        <a:t>Microservices based on containers</a:t>
                      </a:r>
                      <a:endParaRPr lang="en-US" sz="1400" b="1" dirty="0"/>
                    </a:p>
                  </a:txBody>
                  <a:tcPr/>
                </a:tc>
                <a:extLst>
                  <a:ext uri="{0D108BD9-81ED-4DB2-BD59-A6C34878D82A}">
                    <a16:rowId xmlns:a16="http://schemas.microsoft.com/office/drawing/2014/main" val="3911308282"/>
                  </a:ext>
                </a:extLst>
              </a:tr>
              <a:tr h="835446">
                <a:tc>
                  <a:txBody>
                    <a:bodyPr/>
                    <a:lstStyle/>
                    <a:p>
                      <a:pPr marL="0" marR="0" lvl="0" indent="0" algn="l" defTabSz="685845" rtl="0" eaLnBrk="1" fontAlgn="auto" latinLnBrk="0" hangingPunct="1">
                        <a:lnSpc>
                          <a:spcPct val="100000"/>
                        </a:lnSpc>
                        <a:spcBef>
                          <a:spcPts val="0"/>
                        </a:spcBef>
                        <a:spcAft>
                          <a:spcPts val="0"/>
                        </a:spcAft>
                        <a:buClrTx/>
                        <a:buSzTx/>
                        <a:buFontTx/>
                        <a:buNone/>
                        <a:tabLst/>
                        <a:defRPr/>
                      </a:pPr>
                      <a:endParaRPr lang="en-US" sz="1400" dirty="0"/>
                    </a:p>
                    <a:p>
                      <a:endParaRPr lang="en-US" sz="1400" b="1" dirty="0"/>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i="1" kern="1200" dirty="0"/>
                        <a:t>Docker Swarm </a:t>
                      </a:r>
                      <a:r>
                        <a:rPr lang="en-US" sz="1200" kern="1200" dirty="0"/>
                        <a:t>is a clustering and scheduling tool for Docker containers. With Swarm, IT administrators and developers can establish and manage a cluster of Docker nodes as a single virtual system</a:t>
                      </a:r>
                      <a:endParaRPr lang="en-US" sz="1200" dirty="0"/>
                    </a:p>
                  </a:txBody>
                  <a:tcPr/>
                </a:tc>
                <a:tc>
                  <a:txBody>
                    <a:bodyPr/>
                    <a:lstStyle/>
                    <a:p>
                      <a:endParaRPr lang="en-US" sz="1400" dirty="0"/>
                    </a:p>
                  </a:txBody>
                  <a:tcPr/>
                </a:tc>
                <a:tc>
                  <a:txBody>
                    <a:bodyPr/>
                    <a:lstStyle/>
                    <a:p>
                      <a:r>
                        <a:rPr lang="en-US" sz="1400" dirty="0"/>
                        <a:t>Microservices based on containers</a:t>
                      </a:r>
                      <a:endParaRPr lang="en-US" sz="1400" b="1" dirty="0"/>
                    </a:p>
                  </a:txBody>
                  <a:tcPr/>
                </a:tc>
                <a:extLst>
                  <a:ext uri="{0D108BD9-81ED-4DB2-BD59-A6C34878D82A}">
                    <a16:rowId xmlns:a16="http://schemas.microsoft.com/office/drawing/2014/main" val="3683704449"/>
                  </a:ext>
                </a:extLst>
              </a:tr>
              <a:tr h="835446">
                <a:tc>
                  <a:txBody>
                    <a:bodyPr/>
                    <a:lstStyle/>
                    <a:p>
                      <a:endParaRPr lang="en-US" sz="1400" b="1" dirty="0"/>
                    </a:p>
                  </a:txBody>
                  <a:tcPr/>
                </a:tc>
                <a:tc>
                  <a:txBody>
                    <a:bodyPr/>
                    <a:lstStyle/>
                    <a:p>
                      <a:r>
                        <a:rPr lang="en-US" sz="1200" dirty="0"/>
                        <a:t>Kubernetes is an open-source platform for automating deployment, scaling, and operations of application containers across clusters of hosts</a:t>
                      </a:r>
                    </a:p>
                    <a:p>
                      <a:endParaRPr lang="en-US" sz="1200" dirty="0"/>
                    </a:p>
                    <a:p>
                      <a:endParaRPr lang="en-US" sz="1200" dirty="0"/>
                    </a:p>
                  </a:txBody>
                  <a:tcPr/>
                </a:tc>
                <a:tc>
                  <a:txBody>
                    <a:bodyPr/>
                    <a:lstStyle/>
                    <a:p>
                      <a:endParaRPr lang="en-US" sz="1400" dirty="0"/>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400" dirty="0"/>
                        <a:t>Microservices based on containers</a:t>
                      </a:r>
                    </a:p>
                  </a:txBody>
                  <a:tcPr/>
                </a:tc>
                <a:extLst>
                  <a:ext uri="{0D108BD9-81ED-4DB2-BD59-A6C34878D82A}">
                    <a16:rowId xmlns:a16="http://schemas.microsoft.com/office/drawing/2014/main" val="428339994"/>
                  </a:ext>
                </a:extLst>
              </a:tr>
              <a:tr h="835446">
                <a:tc>
                  <a:txBody>
                    <a:bodyPr/>
                    <a:lstStyle/>
                    <a:p>
                      <a:endParaRPr lang="en-US" sz="1400" b="1" dirty="0"/>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kern="1200" dirty="0"/>
                        <a:t>As a datacenter operating system, </a:t>
                      </a:r>
                      <a:r>
                        <a:rPr lang="en-US" sz="1200" i="1" kern="1200" dirty="0"/>
                        <a:t>DC/OS </a:t>
                      </a:r>
                      <a:r>
                        <a:rPr lang="en-US" sz="1200" kern="1200" dirty="0"/>
                        <a:t>is itself a distributed system, a cluster manager and a container platform</a:t>
                      </a:r>
                    </a:p>
                    <a:p>
                      <a:endParaRPr lang="en-US" sz="1200" kern="1200" dirty="0">
                        <a:solidFill>
                          <a:schemeClr val="dk1"/>
                        </a:solidFill>
                        <a:latin typeface="+mn-lt"/>
                        <a:ea typeface="+mn-ea"/>
                        <a:cs typeface="+mn-cs"/>
                      </a:endParaRPr>
                    </a:p>
                    <a:p>
                      <a:endParaRPr lang="en-US" sz="1200" kern="1200" dirty="0">
                        <a:solidFill>
                          <a:schemeClr val="dk1"/>
                        </a:solidFill>
                        <a:latin typeface="+mn-lt"/>
                        <a:ea typeface="+mn-ea"/>
                        <a:cs typeface="+mn-cs"/>
                      </a:endParaRPr>
                    </a:p>
                  </a:txBody>
                  <a:tcPr/>
                </a:tc>
                <a:tc>
                  <a:txBody>
                    <a:bodyPr/>
                    <a:lstStyle/>
                    <a:p>
                      <a:endParaRPr lang="en-US" sz="1400" dirty="0"/>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400" dirty="0"/>
                        <a:t>Microservices based on containers (Including other Linux containers, not just Docker)</a:t>
                      </a:r>
                    </a:p>
                  </a:txBody>
                  <a:tcPr/>
                </a:tc>
                <a:extLst>
                  <a:ext uri="{0D108BD9-81ED-4DB2-BD59-A6C34878D82A}">
                    <a16:rowId xmlns:a16="http://schemas.microsoft.com/office/drawing/2014/main" val="2052298399"/>
                  </a:ext>
                </a:extLst>
              </a:tr>
            </a:tbl>
          </a:graphicData>
        </a:graphic>
      </p:graphicFrame>
      <p:pic>
        <p:nvPicPr>
          <p:cNvPr id="8" name="Picture 4" descr="Image result for Linux logo "/>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849172" y="3650988"/>
            <a:ext cx="247652" cy="29078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Image result for windows icon"/>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802413" y="4031988"/>
            <a:ext cx="341171" cy="34117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Image result for Linux logo "/>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878905" y="4812389"/>
            <a:ext cx="247652" cy="29078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Image result for windows icon"/>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832146" y="5193389"/>
            <a:ext cx="341171" cy="341171"/>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Image result for Linux logo "/>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879284" y="6017505"/>
            <a:ext cx="247652" cy="29078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Image result for windows icon"/>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832525" y="6398505"/>
            <a:ext cx="341171" cy="341171"/>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descr="Image result for Linux logo "/>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856019" y="2837506"/>
            <a:ext cx="247652" cy="290785"/>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Image result for windows icon"/>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809260" y="2406120"/>
            <a:ext cx="341171" cy="341171"/>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p:cNvSpPr/>
          <p:nvPr/>
        </p:nvSpPr>
        <p:spPr>
          <a:xfrm>
            <a:off x="7742237" y="2438205"/>
            <a:ext cx="1100686" cy="276999"/>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05050"/>
                </a:solidFill>
                <a:effectLst/>
                <a:uLnTx/>
                <a:uFillTx/>
                <a:latin typeface="Segoe UI"/>
                <a:ea typeface="+mn-ea"/>
                <a:cs typeface="+mn-cs"/>
              </a:rPr>
              <a:t>More mature:</a:t>
            </a:r>
          </a:p>
        </p:txBody>
      </p:sp>
      <p:sp>
        <p:nvSpPr>
          <p:cNvPr id="17" name="Rectangle 16"/>
          <p:cNvSpPr/>
          <p:nvPr/>
        </p:nvSpPr>
        <p:spPr>
          <a:xfrm>
            <a:off x="7742237" y="2826255"/>
            <a:ext cx="1025794" cy="276999"/>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05050"/>
                </a:solidFill>
                <a:effectLst/>
                <a:uLnTx/>
                <a:uFillTx/>
                <a:latin typeface="Segoe UI"/>
                <a:ea typeface="+mn-ea"/>
                <a:cs typeface="+mn-cs"/>
              </a:rPr>
              <a:t>Less mature:</a:t>
            </a:r>
          </a:p>
        </p:txBody>
      </p:sp>
      <p:sp>
        <p:nvSpPr>
          <p:cNvPr id="18" name="Rectangle 17"/>
          <p:cNvSpPr/>
          <p:nvPr/>
        </p:nvSpPr>
        <p:spPr>
          <a:xfrm>
            <a:off x="7735390" y="3668039"/>
            <a:ext cx="1100686" cy="276999"/>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05050"/>
                </a:solidFill>
                <a:effectLst/>
                <a:uLnTx/>
                <a:uFillTx/>
                <a:latin typeface="Segoe UI"/>
                <a:ea typeface="+mn-ea"/>
                <a:cs typeface="+mn-cs"/>
              </a:rPr>
              <a:t>More mature:</a:t>
            </a:r>
          </a:p>
        </p:txBody>
      </p:sp>
      <p:sp>
        <p:nvSpPr>
          <p:cNvPr id="19" name="Rectangle 18"/>
          <p:cNvSpPr/>
          <p:nvPr/>
        </p:nvSpPr>
        <p:spPr>
          <a:xfrm>
            <a:off x="7735390" y="4056089"/>
            <a:ext cx="1025794" cy="276999"/>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05050"/>
                </a:solidFill>
                <a:effectLst/>
                <a:uLnTx/>
                <a:uFillTx/>
                <a:latin typeface="Segoe UI"/>
                <a:ea typeface="+mn-ea"/>
                <a:cs typeface="+mn-cs"/>
              </a:rPr>
              <a:t>Less mature:</a:t>
            </a:r>
          </a:p>
        </p:txBody>
      </p:sp>
      <p:sp>
        <p:nvSpPr>
          <p:cNvPr id="22" name="Rectangle 21"/>
          <p:cNvSpPr/>
          <p:nvPr/>
        </p:nvSpPr>
        <p:spPr>
          <a:xfrm>
            <a:off x="7730258" y="4836393"/>
            <a:ext cx="1100686" cy="276999"/>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05050"/>
                </a:solidFill>
                <a:effectLst/>
                <a:uLnTx/>
                <a:uFillTx/>
                <a:latin typeface="Segoe UI"/>
                <a:ea typeface="+mn-ea"/>
                <a:cs typeface="+mn-cs"/>
              </a:rPr>
              <a:t>More mature:</a:t>
            </a:r>
          </a:p>
        </p:txBody>
      </p:sp>
      <p:sp>
        <p:nvSpPr>
          <p:cNvPr id="23" name="Rectangle 22"/>
          <p:cNvSpPr/>
          <p:nvPr/>
        </p:nvSpPr>
        <p:spPr>
          <a:xfrm>
            <a:off x="7730258" y="5224443"/>
            <a:ext cx="1025794" cy="276999"/>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05050"/>
                </a:solidFill>
                <a:effectLst/>
                <a:uLnTx/>
                <a:uFillTx/>
                <a:latin typeface="Segoe UI"/>
                <a:ea typeface="+mn-ea"/>
                <a:cs typeface="+mn-cs"/>
              </a:rPr>
              <a:t>Less mature:</a:t>
            </a:r>
          </a:p>
        </p:txBody>
      </p:sp>
      <p:sp>
        <p:nvSpPr>
          <p:cNvPr id="24" name="Rectangle 23"/>
          <p:cNvSpPr/>
          <p:nvPr/>
        </p:nvSpPr>
        <p:spPr>
          <a:xfrm>
            <a:off x="369411" y="1439861"/>
            <a:ext cx="2133600" cy="446091"/>
          </a:xfrm>
          <a:prstGeom prst="rect">
            <a:avLst/>
          </a:prstGeom>
          <a:solidFill>
            <a:srgbClr val="505050"/>
          </a:solidFill>
          <a:ln>
            <a:noFill/>
          </a:ln>
          <a:effectLst/>
        </p:spPr>
        <p:style>
          <a:lnRef idx="0">
            <a:schemeClr val="accent5"/>
          </a:lnRef>
          <a:fillRef idx="3">
            <a:schemeClr val="accent5"/>
          </a:fillRef>
          <a:effectRef idx="3">
            <a:schemeClr val="accent5"/>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Segoe UI"/>
                <a:ea typeface="+mn-ea"/>
                <a:cs typeface="+mn-cs"/>
              </a:rPr>
              <a:t>Azure Product</a:t>
            </a:r>
          </a:p>
        </p:txBody>
      </p:sp>
      <p:sp>
        <p:nvSpPr>
          <p:cNvPr id="25" name="Rectangle 24"/>
          <p:cNvSpPr/>
          <p:nvPr/>
        </p:nvSpPr>
        <p:spPr>
          <a:xfrm>
            <a:off x="369411" y="1907052"/>
            <a:ext cx="2133600" cy="1285410"/>
          </a:xfrm>
          <a:prstGeom prst="rect">
            <a:avLst/>
          </a:prstGeom>
          <a:solidFill>
            <a:srgbClr val="8E9CFF"/>
          </a:solidFill>
          <a:ln>
            <a:noFill/>
          </a:ln>
          <a:effectLst/>
        </p:spPr>
        <p:style>
          <a:lnRef idx="0">
            <a:schemeClr val="accent5"/>
          </a:lnRef>
          <a:fillRef idx="3">
            <a:schemeClr val="accent5"/>
          </a:fillRef>
          <a:effectRef idx="3">
            <a:schemeClr val="accent5"/>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dirty="0">
              <a:ln>
                <a:noFill/>
              </a:ln>
              <a:solidFill>
                <a:srgbClr val="FFFFFF"/>
              </a:solidFill>
              <a:effectLst/>
              <a:uLnTx/>
              <a:uFillTx/>
              <a:latin typeface="Segoe UI"/>
              <a:ea typeface="+mn-ea"/>
              <a:cs typeface="+mn-cs"/>
            </a:endParaRPr>
          </a:p>
        </p:txBody>
      </p:sp>
      <p:sp>
        <p:nvSpPr>
          <p:cNvPr id="26" name="Rectangle 25"/>
          <p:cNvSpPr/>
          <p:nvPr/>
        </p:nvSpPr>
        <p:spPr>
          <a:xfrm>
            <a:off x="369411" y="3213561"/>
            <a:ext cx="2133600" cy="3572201"/>
          </a:xfrm>
          <a:prstGeom prst="rect">
            <a:avLst/>
          </a:prstGeom>
          <a:solidFill>
            <a:srgbClr val="8E9CFF"/>
          </a:solidFill>
          <a:ln>
            <a:noFill/>
          </a:ln>
          <a:effectLst/>
        </p:spPr>
        <p:style>
          <a:lnRef idx="0">
            <a:schemeClr val="accent5"/>
          </a:lnRef>
          <a:fillRef idx="3">
            <a:schemeClr val="accent5"/>
          </a:fillRef>
          <a:effectRef idx="3">
            <a:schemeClr val="accent5"/>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dirty="0">
              <a:ln>
                <a:noFill/>
              </a:ln>
              <a:solidFill>
                <a:srgbClr val="FFFFFF"/>
              </a:solidFill>
              <a:effectLst/>
              <a:uLnTx/>
              <a:uFillTx/>
              <a:latin typeface="Segoe UI"/>
              <a:ea typeface="+mn-ea"/>
              <a:cs typeface="+mn-cs"/>
            </a:endParaRPr>
          </a:p>
        </p:txBody>
      </p:sp>
      <p:sp>
        <p:nvSpPr>
          <p:cNvPr id="27" name="Rectangle 26"/>
          <p:cNvSpPr/>
          <p:nvPr/>
        </p:nvSpPr>
        <p:spPr>
          <a:xfrm>
            <a:off x="531165" y="1907051"/>
            <a:ext cx="1892121" cy="307777"/>
          </a:xfrm>
          <a:prstGeom prst="rect">
            <a:avLst/>
          </a:prstGeom>
        </p:spPr>
        <p:txBody>
          <a:bodyPr wrap="none">
            <a:spAutoFit/>
          </a:bodyPr>
          <a:lstStyle/>
          <a:p>
            <a:pPr marL="0" marR="0" lvl="0" indent="0" algn="l" defTabSz="685845"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Segoe UI"/>
                <a:ea typeface="+mn-ea"/>
                <a:cs typeface="+mn-cs"/>
              </a:rPr>
              <a:t>Azure Service Fabric</a:t>
            </a:r>
          </a:p>
        </p:txBody>
      </p:sp>
      <p:sp>
        <p:nvSpPr>
          <p:cNvPr id="28" name="Rectangle 27"/>
          <p:cNvSpPr/>
          <p:nvPr/>
        </p:nvSpPr>
        <p:spPr>
          <a:xfrm>
            <a:off x="346505" y="3215746"/>
            <a:ext cx="2214132" cy="307777"/>
          </a:xfrm>
          <a:prstGeom prst="rect">
            <a:avLst/>
          </a:prstGeom>
        </p:spPr>
        <p:txBody>
          <a:bodyPr wrap="none">
            <a:spAutoFit/>
          </a:bodyPr>
          <a:lstStyle/>
          <a:p>
            <a:pPr marL="0" marR="0" lvl="0" indent="0" algn="l" defTabSz="685845"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Segoe UI"/>
                <a:ea typeface="+mn-ea"/>
                <a:cs typeface="+mn-cs"/>
              </a:rPr>
              <a:t>Azure Container Service</a:t>
            </a:r>
          </a:p>
        </p:txBody>
      </p:sp>
      <p:sp>
        <p:nvSpPr>
          <p:cNvPr id="33" name="Freeform 359"/>
          <p:cNvSpPr>
            <a:spLocks noChangeAspect="1"/>
          </p:cNvSpPr>
          <p:nvPr/>
        </p:nvSpPr>
        <p:spPr bwMode="auto">
          <a:xfrm>
            <a:off x="1189037" y="2283916"/>
            <a:ext cx="405616" cy="389852"/>
          </a:xfrm>
          <a:custGeom>
            <a:avLst/>
            <a:gdLst>
              <a:gd name="connsiteX0" fmla="*/ 284961 w 673895"/>
              <a:gd name="connsiteY0" fmla="*/ 158165 h 647702"/>
              <a:gd name="connsiteX1" fmla="*/ 170786 w 673895"/>
              <a:gd name="connsiteY1" fmla="*/ 242195 h 647702"/>
              <a:gd name="connsiteX2" fmla="*/ 176214 w 673895"/>
              <a:gd name="connsiteY2" fmla="*/ 269082 h 647702"/>
              <a:gd name="connsiteX3" fmla="*/ 150408 w 673895"/>
              <a:gd name="connsiteY3" fmla="*/ 331383 h 647702"/>
              <a:gd name="connsiteX4" fmla="*/ 146443 w 673895"/>
              <a:gd name="connsiteY4" fmla="*/ 334057 h 647702"/>
              <a:gd name="connsiteX5" fmla="*/ 192422 w 673895"/>
              <a:gd name="connsiteY5" fmla="*/ 472837 h 647702"/>
              <a:gd name="connsiteX6" fmla="*/ 220034 w 673895"/>
              <a:gd name="connsiteY6" fmla="*/ 478412 h 647702"/>
              <a:gd name="connsiteX7" fmla="*/ 248039 w 673895"/>
              <a:gd name="connsiteY7" fmla="*/ 497294 h 647702"/>
              <a:gd name="connsiteX8" fmla="*/ 265572 w 673895"/>
              <a:gd name="connsiteY8" fmla="*/ 523298 h 647702"/>
              <a:gd name="connsiteX9" fmla="*/ 408956 w 673895"/>
              <a:gd name="connsiteY9" fmla="*/ 523298 h 647702"/>
              <a:gd name="connsiteX10" fmla="*/ 417479 w 673895"/>
              <a:gd name="connsiteY10" fmla="*/ 505571 h 647702"/>
              <a:gd name="connsiteX11" fmla="*/ 456243 w 673895"/>
              <a:gd name="connsiteY11" fmla="*/ 473649 h 647702"/>
              <a:gd name="connsiteX12" fmla="*/ 488887 w 673895"/>
              <a:gd name="connsiteY12" fmla="*/ 467058 h 647702"/>
              <a:gd name="connsiteX13" fmla="*/ 531395 w 673895"/>
              <a:gd name="connsiteY13" fmla="*/ 334333 h 647702"/>
              <a:gd name="connsiteX14" fmla="*/ 523487 w 673895"/>
              <a:gd name="connsiteY14" fmla="*/ 329002 h 647702"/>
              <a:gd name="connsiteX15" fmla="*/ 497681 w 673895"/>
              <a:gd name="connsiteY15" fmla="*/ 266701 h 647702"/>
              <a:gd name="connsiteX16" fmla="*/ 501673 w 673895"/>
              <a:gd name="connsiteY16" fmla="*/ 246929 h 647702"/>
              <a:gd name="connsiteX17" fmla="*/ 384346 w 673895"/>
              <a:gd name="connsiteY17" fmla="*/ 159653 h 647702"/>
              <a:gd name="connsiteX18" fmla="*/ 370052 w 673895"/>
              <a:gd name="connsiteY18" fmla="*/ 169290 h 647702"/>
              <a:gd name="connsiteX19" fmla="*/ 335757 w 673895"/>
              <a:gd name="connsiteY19" fmla="*/ 176214 h 647702"/>
              <a:gd name="connsiteX20" fmla="*/ 301462 w 673895"/>
              <a:gd name="connsiteY20" fmla="*/ 169290 h 647702"/>
              <a:gd name="connsiteX21" fmla="*/ 335757 w 673895"/>
              <a:gd name="connsiteY21" fmla="*/ 0 h 647702"/>
              <a:gd name="connsiteX22" fmla="*/ 423864 w 673895"/>
              <a:gd name="connsiteY22" fmla="*/ 88107 h 647702"/>
              <a:gd name="connsiteX23" fmla="*/ 420253 w 673895"/>
              <a:gd name="connsiteY23" fmla="*/ 105993 h 647702"/>
              <a:gd name="connsiteX24" fmla="*/ 538728 w 673895"/>
              <a:gd name="connsiteY24" fmla="*/ 194124 h 647702"/>
              <a:gd name="connsiteX25" fmla="*/ 551493 w 673895"/>
              <a:gd name="connsiteY25" fmla="*/ 185518 h 647702"/>
              <a:gd name="connsiteX26" fmla="*/ 585788 w 673895"/>
              <a:gd name="connsiteY26" fmla="*/ 178594 h 647702"/>
              <a:gd name="connsiteX27" fmla="*/ 673895 w 673895"/>
              <a:gd name="connsiteY27" fmla="*/ 266701 h 647702"/>
              <a:gd name="connsiteX28" fmla="*/ 620083 w 673895"/>
              <a:gd name="connsiteY28" fmla="*/ 347884 h 647702"/>
              <a:gd name="connsiteX29" fmla="*/ 593016 w 673895"/>
              <a:gd name="connsiteY29" fmla="*/ 353349 h 647702"/>
              <a:gd name="connsiteX30" fmla="*/ 549222 w 673895"/>
              <a:gd name="connsiteY30" fmla="*/ 490092 h 647702"/>
              <a:gd name="connsiteX31" fmla="*/ 552839 w 673895"/>
              <a:gd name="connsiteY31" fmla="*/ 492531 h 647702"/>
              <a:gd name="connsiteX32" fmla="*/ 578645 w 673895"/>
              <a:gd name="connsiteY32" fmla="*/ 554832 h 647702"/>
              <a:gd name="connsiteX33" fmla="*/ 490538 w 673895"/>
              <a:gd name="connsiteY33" fmla="*/ 642939 h 647702"/>
              <a:gd name="connsiteX34" fmla="*/ 409355 w 673895"/>
              <a:gd name="connsiteY34" fmla="*/ 589127 h 647702"/>
              <a:gd name="connsiteX35" fmla="*/ 409084 w 673895"/>
              <a:gd name="connsiteY35" fmla="*/ 587783 h 647702"/>
              <a:gd name="connsiteX36" fmla="*/ 268154 w 673895"/>
              <a:gd name="connsiteY36" fmla="*/ 587783 h 647702"/>
              <a:gd name="connsiteX37" fmla="*/ 266921 w 673895"/>
              <a:gd name="connsiteY37" fmla="*/ 593890 h 647702"/>
              <a:gd name="connsiteX38" fmla="*/ 185738 w 673895"/>
              <a:gd name="connsiteY38" fmla="*/ 647702 h 647702"/>
              <a:gd name="connsiteX39" fmla="*/ 97631 w 673895"/>
              <a:gd name="connsiteY39" fmla="*/ 559595 h 647702"/>
              <a:gd name="connsiteX40" fmla="*/ 123437 w 673895"/>
              <a:gd name="connsiteY40" fmla="*/ 497294 h 647702"/>
              <a:gd name="connsiteX41" fmla="*/ 130921 w 673895"/>
              <a:gd name="connsiteY41" fmla="*/ 492248 h 647702"/>
              <a:gd name="connsiteX42" fmla="*/ 86036 w 673895"/>
              <a:gd name="connsiteY42" fmla="*/ 356771 h 647702"/>
              <a:gd name="connsiteX43" fmla="*/ 53812 w 673895"/>
              <a:gd name="connsiteY43" fmla="*/ 350265 h 647702"/>
              <a:gd name="connsiteX44" fmla="*/ 0 w 673895"/>
              <a:gd name="connsiteY44" fmla="*/ 269082 h 647702"/>
              <a:gd name="connsiteX45" fmla="*/ 88107 w 673895"/>
              <a:gd name="connsiteY45" fmla="*/ 180975 h 647702"/>
              <a:gd name="connsiteX46" fmla="*/ 122402 w 673895"/>
              <a:gd name="connsiteY46" fmla="*/ 187899 h 647702"/>
              <a:gd name="connsiteX47" fmla="*/ 129378 w 673895"/>
              <a:gd name="connsiteY47" fmla="*/ 192602 h 647702"/>
              <a:gd name="connsiteX48" fmla="*/ 250718 w 673895"/>
              <a:gd name="connsiteY48" fmla="*/ 103300 h 647702"/>
              <a:gd name="connsiteX49" fmla="*/ 247650 w 673895"/>
              <a:gd name="connsiteY49" fmla="*/ 88107 h 647702"/>
              <a:gd name="connsiteX50" fmla="*/ 335757 w 673895"/>
              <a:gd name="connsiteY50" fmla="*/ 0 h 647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673895" h="647702">
                <a:moveTo>
                  <a:pt x="284961" y="158165"/>
                </a:moveTo>
                <a:lnTo>
                  <a:pt x="170786" y="242195"/>
                </a:lnTo>
                <a:lnTo>
                  <a:pt x="176214" y="269082"/>
                </a:lnTo>
                <a:cubicBezTo>
                  <a:pt x="176214" y="293412"/>
                  <a:pt x="166353" y="315439"/>
                  <a:pt x="150408" y="331383"/>
                </a:cubicBezTo>
                <a:lnTo>
                  <a:pt x="146443" y="334057"/>
                </a:lnTo>
                <a:lnTo>
                  <a:pt x="192422" y="472837"/>
                </a:lnTo>
                <a:lnTo>
                  <a:pt x="220034" y="478412"/>
                </a:lnTo>
                <a:cubicBezTo>
                  <a:pt x="230575" y="482870"/>
                  <a:pt x="240067" y="489322"/>
                  <a:pt x="248039" y="497294"/>
                </a:cubicBezTo>
                <a:lnTo>
                  <a:pt x="265572" y="523298"/>
                </a:lnTo>
                <a:lnTo>
                  <a:pt x="408956" y="523298"/>
                </a:lnTo>
                <a:lnTo>
                  <a:pt x="417479" y="505571"/>
                </a:lnTo>
                <a:cubicBezTo>
                  <a:pt x="426979" y="491509"/>
                  <a:pt x="440432" y="480337"/>
                  <a:pt x="456243" y="473649"/>
                </a:cubicBezTo>
                <a:lnTo>
                  <a:pt x="488887" y="467058"/>
                </a:lnTo>
                <a:lnTo>
                  <a:pt x="531395" y="334333"/>
                </a:lnTo>
                <a:lnTo>
                  <a:pt x="523487" y="329002"/>
                </a:lnTo>
                <a:cubicBezTo>
                  <a:pt x="507543" y="313058"/>
                  <a:pt x="497681" y="291031"/>
                  <a:pt x="497681" y="266701"/>
                </a:cubicBezTo>
                <a:lnTo>
                  <a:pt x="501673" y="246929"/>
                </a:lnTo>
                <a:lnTo>
                  <a:pt x="384346" y="159653"/>
                </a:lnTo>
                <a:lnTo>
                  <a:pt x="370052" y="169290"/>
                </a:lnTo>
                <a:cubicBezTo>
                  <a:pt x="359511" y="173749"/>
                  <a:pt x="347922" y="176214"/>
                  <a:pt x="335757" y="176214"/>
                </a:cubicBezTo>
                <a:cubicBezTo>
                  <a:pt x="323592" y="176214"/>
                  <a:pt x="312003" y="173749"/>
                  <a:pt x="301462" y="169290"/>
                </a:cubicBezTo>
                <a:close/>
                <a:moveTo>
                  <a:pt x="335757" y="0"/>
                </a:moveTo>
                <a:cubicBezTo>
                  <a:pt x="384417" y="0"/>
                  <a:pt x="423864" y="39447"/>
                  <a:pt x="423864" y="88107"/>
                </a:cubicBezTo>
                <a:lnTo>
                  <a:pt x="420253" y="105993"/>
                </a:lnTo>
                <a:lnTo>
                  <a:pt x="538728" y="194124"/>
                </a:lnTo>
                <a:lnTo>
                  <a:pt x="551493" y="185518"/>
                </a:lnTo>
                <a:cubicBezTo>
                  <a:pt x="562034" y="181059"/>
                  <a:pt x="573623" y="178594"/>
                  <a:pt x="585788" y="178594"/>
                </a:cubicBezTo>
                <a:cubicBezTo>
                  <a:pt x="634448" y="178594"/>
                  <a:pt x="673895" y="218041"/>
                  <a:pt x="673895" y="266701"/>
                </a:cubicBezTo>
                <a:cubicBezTo>
                  <a:pt x="673895" y="303196"/>
                  <a:pt x="651706" y="334509"/>
                  <a:pt x="620083" y="347884"/>
                </a:cubicBezTo>
                <a:lnTo>
                  <a:pt x="593016" y="353349"/>
                </a:lnTo>
                <a:lnTo>
                  <a:pt x="549222" y="490092"/>
                </a:lnTo>
                <a:lnTo>
                  <a:pt x="552839" y="492531"/>
                </a:lnTo>
                <a:cubicBezTo>
                  <a:pt x="568783" y="508475"/>
                  <a:pt x="578645" y="530502"/>
                  <a:pt x="578645" y="554832"/>
                </a:cubicBezTo>
                <a:cubicBezTo>
                  <a:pt x="578645" y="603492"/>
                  <a:pt x="539198" y="642939"/>
                  <a:pt x="490538" y="642939"/>
                </a:cubicBezTo>
                <a:cubicBezTo>
                  <a:pt x="454043" y="642939"/>
                  <a:pt x="422731" y="620750"/>
                  <a:pt x="409355" y="589127"/>
                </a:cubicBezTo>
                <a:lnTo>
                  <a:pt x="409084" y="587783"/>
                </a:lnTo>
                <a:lnTo>
                  <a:pt x="268154" y="587783"/>
                </a:lnTo>
                <a:lnTo>
                  <a:pt x="266921" y="593890"/>
                </a:lnTo>
                <a:cubicBezTo>
                  <a:pt x="253546" y="625513"/>
                  <a:pt x="222233" y="647702"/>
                  <a:pt x="185738" y="647702"/>
                </a:cubicBezTo>
                <a:cubicBezTo>
                  <a:pt x="137078" y="647702"/>
                  <a:pt x="97631" y="608255"/>
                  <a:pt x="97631" y="559595"/>
                </a:cubicBezTo>
                <a:cubicBezTo>
                  <a:pt x="97631" y="535265"/>
                  <a:pt x="107493" y="513238"/>
                  <a:pt x="123437" y="497294"/>
                </a:cubicBezTo>
                <a:lnTo>
                  <a:pt x="130921" y="492248"/>
                </a:lnTo>
                <a:lnTo>
                  <a:pt x="86036" y="356771"/>
                </a:lnTo>
                <a:lnTo>
                  <a:pt x="53812" y="350265"/>
                </a:lnTo>
                <a:cubicBezTo>
                  <a:pt x="22189" y="336890"/>
                  <a:pt x="0" y="305577"/>
                  <a:pt x="0" y="269082"/>
                </a:cubicBezTo>
                <a:cubicBezTo>
                  <a:pt x="0" y="220422"/>
                  <a:pt x="39447" y="180975"/>
                  <a:pt x="88107" y="180975"/>
                </a:cubicBezTo>
                <a:cubicBezTo>
                  <a:pt x="100272" y="180975"/>
                  <a:pt x="111861" y="183440"/>
                  <a:pt x="122402" y="187899"/>
                </a:cubicBezTo>
                <a:lnTo>
                  <a:pt x="129378" y="192602"/>
                </a:lnTo>
                <a:lnTo>
                  <a:pt x="250718" y="103300"/>
                </a:lnTo>
                <a:lnTo>
                  <a:pt x="247650" y="88107"/>
                </a:lnTo>
                <a:cubicBezTo>
                  <a:pt x="247650" y="39447"/>
                  <a:pt x="287097" y="0"/>
                  <a:pt x="335757" y="0"/>
                </a:cubicBezTo>
                <a:close/>
              </a:path>
            </a:pathLst>
          </a:custGeom>
          <a:solidFill>
            <a:srgbClr val="FFFFFF"/>
          </a:solidFill>
          <a:ln>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333333"/>
              </a:solidFill>
              <a:effectLst/>
              <a:uLnTx/>
              <a:uFillTx/>
              <a:latin typeface="Segoe UI Light"/>
              <a:ea typeface="Segoe UI" pitchFamily="34" charset="0"/>
              <a:cs typeface="Segoe UI" pitchFamily="34" charset="0"/>
            </a:endParaRPr>
          </a:p>
        </p:txBody>
      </p:sp>
      <p:pic>
        <p:nvPicPr>
          <p:cNvPr id="34" name="Picture 33"/>
          <p:cNvPicPr>
            <a:picLocks noChangeAspect="1"/>
          </p:cNvPicPr>
          <p:nvPr/>
        </p:nvPicPr>
        <p:blipFill>
          <a:blip r:embed="rId5">
            <a:clrChange>
              <a:clrFrom>
                <a:srgbClr val="8E9CFF"/>
              </a:clrFrom>
              <a:clrTo>
                <a:srgbClr val="8E9CFF">
                  <a:alpha val="0"/>
                </a:srgbClr>
              </a:clrTo>
            </a:clrChange>
          </a:blip>
          <a:stretch>
            <a:fillRect/>
          </a:stretch>
        </p:blipFill>
        <p:spPr>
          <a:xfrm>
            <a:off x="1094824" y="3550954"/>
            <a:ext cx="566705" cy="555908"/>
          </a:xfrm>
          <a:prstGeom prst="rect">
            <a:avLst/>
          </a:prstGeom>
        </p:spPr>
      </p:pic>
      <p:sp>
        <p:nvSpPr>
          <p:cNvPr id="36" name="Rectangle 35"/>
          <p:cNvSpPr/>
          <p:nvPr/>
        </p:nvSpPr>
        <p:spPr bwMode="auto">
          <a:xfrm>
            <a:off x="2628718" y="1973263"/>
            <a:ext cx="1752600" cy="117159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8" name="Rectangle 37"/>
          <p:cNvSpPr/>
          <p:nvPr/>
        </p:nvSpPr>
        <p:spPr bwMode="auto">
          <a:xfrm>
            <a:off x="2628718" y="3257912"/>
            <a:ext cx="1752600" cy="108064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 name="Rectangle 38"/>
          <p:cNvSpPr/>
          <p:nvPr/>
        </p:nvSpPr>
        <p:spPr bwMode="auto">
          <a:xfrm>
            <a:off x="2637781" y="4477472"/>
            <a:ext cx="1752600" cy="104021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 name="Rectangle 39"/>
          <p:cNvSpPr/>
          <p:nvPr/>
        </p:nvSpPr>
        <p:spPr bwMode="auto">
          <a:xfrm>
            <a:off x="2628718" y="5646058"/>
            <a:ext cx="1752600" cy="105160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30" name="Picture 29" descr="https://azure.microsoft.com/svghandler/service-fabric?width=600&amp;height=31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52267" y="2369238"/>
            <a:ext cx="914400" cy="486310"/>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 descr="Image result for Docker Swarm logo"/>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5734" t="10827" r="8467" b="8323"/>
          <a:stretch/>
        </p:blipFill>
        <p:spPr bwMode="auto">
          <a:xfrm>
            <a:off x="3189863" y="3691700"/>
            <a:ext cx="638113" cy="500701"/>
          </a:xfrm>
          <a:prstGeom prst="rect">
            <a:avLst/>
          </a:prstGeom>
          <a:noFill/>
          <a:extLst>
            <a:ext uri="{909E8E84-426E-40DD-AFC4-6F175D3DCCD1}">
              <a14:hiddenFill xmlns:a14="http://schemas.microsoft.com/office/drawing/2010/main">
                <a:solidFill>
                  <a:srgbClr val="FFFFFF"/>
                </a:solidFill>
              </a14:hiddenFill>
            </a:ext>
          </a:extLst>
        </p:spPr>
      </p:pic>
      <p:sp>
        <p:nvSpPr>
          <p:cNvPr id="37" name="Rectangle 36"/>
          <p:cNvSpPr/>
          <p:nvPr/>
        </p:nvSpPr>
        <p:spPr>
          <a:xfrm>
            <a:off x="2776550" y="3324344"/>
            <a:ext cx="1407180" cy="307777"/>
          </a:xfrm>
          <a:prstGeom prst="rect">
            <a:avLst/>
          </a:prstGeom>
        </p:spPr>
        <p:txBody>
          <a:bodyPr wrap="none">
            <a:spAutoFit/>
          </a:bodyPr>
          <a:lstStyle/>
          <a:p>
            <a:pPr marL="0" marR="0" lvl="0" indent="0" algn="l" defTabSz="685845"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505050"/>
                </a:solidFill>
                <a:effectLst/>
                <a:uLnTx/>
                <a:uFillTx/>
                <a:latin typeface="Segoe UI"/>
                <a:ea typeface="+mn-ea"/>
                <a:cs typeface="+mn-cs"/>
              </a:rPr>
              <a:t>Docker Swarm</a:t>
            </a:r>
          </a:p>
        </p:txBody>
      </p:sp>
      <p:sp>
        <p:nvSpPr>
          <p:cNvPr id="43" name="Rectangle 42"/>
          <p:cNvSpPr/>
          <p:nvPr/>
        </p:nvSpPr>
        <p:spPr>
          <a:xfrm>
            <a:off x="2894528" y="2025473"/>
            <a:ext cx="1351011" cy="307777"/>
          </a:xfrm>
          <a:prstGeom prst="rect">
            <a:avLst/>
          </a:prstGeom>
        </p:spPr>
        <p:txBody>
          <a:bodyPr wrap="none">
            <a:spAutoFit/>
          </a:bodyPr>
          <a:lstStyle/>
          <a:p>
            <a:pPr marL="0" marR="0" lvl="0" indent="0" algn="l" defTabSz="685845"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505050"/>
                </a:solidFill>
                <a:effectLst/>
                <a:uLnTx/>
                <a:uFillTx/>
                <a:latin typeface="Segoe UI"/>
                <a:ea typeface="+mn-ea"/>
                <a:cs typeface="+mn-cs"/>
              </a:rPr>
              <a:t>Service Fabric</a:t>
            </a:r>
          </a:p>
        </p:txBody>
      </p:sp>
      <p:sp>
        <p:nvSpPr>
          <p:cNvPr id="45" name="Rectangle 44"/>
          <p:cNvSpPr/>
          <p:nvPr/>
        </p:nvSpPr>
        <p:spPr>
          <a:xfrm>
            <a:off x="7742237" y="1970303"/>
            <a:ext cx="1471878" cy="430887"/>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505050"/>
                </a:solidFill>
                <a:effectLst/>
                <a:uLnTx/>
                <a:uFillTx/>
                <a:latin typeface="Segoe UI"/>
                <a:ea typeface="+mn-ea"/>
                <a:cs typeface="+mn-cs"/>
              </a:rPr>
              <a:t>Production-ready &amp;</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505050"/>
                </a:solidFill>
                <a:effectLst/>
                <a:uLnTx/>
                <a:uFillTx/>
                <a:latin typeface="Segoe UI"/>
                <a:ea typeface="+mn-ea"/>
                <a:cs typeface="+mn-cs"/>
              </a:rPr>
              <a:t>Microsoft ecosystem</a:t>
            </a:r>
          </a:p>
        </p:txBody>
      </p:sp>
      <p:pic>
        <p:nvPicPr>
          <p:cNvPr id="44" name="Picture 4" descr="Image result for Mesosphere DC/OS logo"/>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10265" t="29556" r="9869" b="25482"/>
          <a:stretch/>
        </p:blipFill>
        <p:spPr bwMode="auto">
          <a:xfrm>
            <a:off x="3064561" y="6125231"/>
            <a:ext cx="920108" cy="388499"/>
          </a:xfrm>
          <a:prstGeom prst="rect">
            <a:avLst/>
          </a:prstGeom>
          <a:noFill/>
          <a:extLst>
            <a:ext uri="{909E8E84-426E-40DD-AFC4-6F175D3DCCD1}">
              <a14:hiddenFill xmlns:a14="http://schemas.microsoft.com/office/drawing/2010/main">
                <a:solidFill>
                  <a:srgbClr val="FFFFFF"/>
                </a:solidFill>
              </a14:hiddenFill>
            </a:ext>
          </a:extLst>
        </p:spPr>
      </p:pic>
      <p:sp>
        <p:nvSpPr>
          <p:cNvPr id="46" name="Rectangle 45"/>
          <p:cNvSpPr/>
          <p:nvPr/>
        </p:nvSpPr>
        <p:spPr>
          <a:xfrm>
            <a:off x="2604929" y="5741905"/>
            <a:ext cx="1817421" cy="307777"/>
          </a:xfrm>
          <a:prstGeom prst="rect">
            <a:avLst/>
          </a:prstGeom>
        </p:spPr>
        <p:txBody>
          <a:bodyPr wrap="none">
            <a:spAutoFit/>
          </a:bodyPr>
          <a:lstStyle/>
          <a:p>
            <a:pPr marL="0" marR="0" lvl="0" indent="0" algn="l" defTabSz="685845"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505050"/>
                </a:solidFill>
                <a:effectLst/>
                <a:uLnTx/>
                <a:uFillTx/>
                <a:latin typeface="Segoe UI"/>
                <a:ea typeface="+mn-ea"/>
                <a:cs typeface="+mn-cs"/>
              </a:rPr>
              <a:t>Mesosphere DC/OS</a:t>
            </a:r>
          </a:p>
        </p:txBody>
      </p:sp>
      <p:sp>
        <p:nvSpPr>
          <p:cNvPr id="50" name="Rectangle 49"/>
          <p:cNvSpPr/>
          <p:nvPr/>
        </p:nvSpPr>
        <p:spPr>
          <a:xfrm>
            <a:off x="7742237" y="6057488"/>
            <a:ext cx="1100686" cy="276999"/>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05050"/>
                </a:solidFill>
                <a:effectLst/>
                <a:uLnTx/>
                <a:uFillTx/>
                <a:latin typeface="Segoe UI"/>
                <a:ea typeface="+mn-ea"/>
                <a:cs typeface="+mn-cs"/>
              </a:rPr>
              <a:t>More mature:</a:t>
            </a:r>
          </a:p>
        </p:txBody>
      </p:sp>
      <p:sp>
        <p:nvSpPr>
          <p:cNvPr id="51" name="Rectangle 50"/>
          <p:cNvSpPr/>
          <p:nvPr/>
        </p:nvSpPr>
        <p:spPr>
          <a:xfrm>
            <a:off x="7742237" y="6445538"/>
            <a:ext cx="1025794" cy="276999"/>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05050"/>
                </a:solidFill>
                <a:effectLst/>
                <a:uLnTx/>
                <a:uFillTx/>
                <a:latin typeface="Segoe UI"/>
                <a:ea typeface="+mn-ea"/>
                <a:cs typeface="+mn-cs"/>
              </a:rPr>
              <a:t>Less mature:</a:t>
            </a:r>
          </a:p>
        </p:txBody>
      </p:sp>
      <p:sp>
        <p:nvSpPr>
          <p:cNvPr id="52" name="Rectangle 51"/>
          <p:cNvSpPr/>
          <p:nvPr/>
        </p:nvSpPr>
        <p:spPr>
          <a:xfrm>
            <a:off x="7755571" y="5630862"/>
            <a:ext cx="1471878" cy="430887"/>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505050"/>
                </a:solidFill>
                <a:effectLst/>
                <a:uLnTx/>
                <a:uFillTx/>
                <a:latin typeface="Segoe UI"/>
                <a:ea typeface="+mn-ea"/>
                <a:cs typeface="+mn-cs"/>
              </a:rPr>
              <a:t>Production-ready &amp;</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505050"/>
                </a:solidFill>
                <a:effectLst/>
                <a:uLnTx/>
                <a:uFillTx/>
                <a:latin typeface="Segoe UI"/>
                <a:ea typeface="+mn-ea"/>
                <a:cs typeface="+mn-cs"/>
              </a:rPr>
              <a:t>Linux ecosystem</a:t>
            </a:r>
          </a:p>
        </p:txBody>
      </p:sp>
      <p:sp>
        <p:nvSpPr>
          <p:cNvPr id="48" name="Rectangle 47"/>
          <p:cNvSpPr/>
          <p:nvPr/>
        </p:nvSpPr>
        <p:spPr>
          <a:xfrm>
            <a:off x="7730258" y="3230115"/>
            <a:ext cx="1733167" cy="430887"/>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505050"/>
                </a:solidFill>
                <a:effectLst/>
                <a:uLnTx/>
                <a:uFillTx/>
                <a:latin typeface="Segoe UI"/>
                <a:ea typeface="+mn-ea"/>
                <a:cs typeface="+mn-cs"/>
              </a:rPr>
              <a:t>Easy to get started</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505050"/>
                </a:solidFill>
                <a:effectLst/>
                <a:uLnTx/>
                <a:uFillTx/>
                <a:latin typeface="Segoe UI"/>
                <a:ea typeface="+mn-ea"/>
                <a:cs typeface="+mn-cs"/>
              </a:rPr>
              <a:t>Dev/Test and Production</a:t>
            </a:r>
          </a:p>
        </p:txBody>
      </p:sp>
      <p:pic>
        <p:nvPicPr>
          <p:cNvPr id="53" name="Picture 2" descr="Image result for Kubernetes logo"/>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300952" y="4909977"/>
            <a:ext cx="437937" cy="426989"/>
          </a:xfrm>
          <a:prstGeom prst="rect">
            <a:avLst/>
          </a:prstGeom>
          <a:noFill/>
          <a:extLst>
            <a:ext uri="{909E8E84-426E-40DD-AFC4-6F175D3DCCD1}">
              <a14:hiddenFill xmlns:a14="http://schemas.microsoft.com/office/drawing/2010/main">
                <a:solidFill>
                  <a:srgbClr val="FFFFFF"/>
                </a:solidFill>
              </a14:hiddenFill>
            </a:ext>
          </a:extLst>
        </p:spPr>
      </p:pic>
      <p:sp>
        <p:nvSpPr>
          <p:cNvPr id="54" name="Rectangle 53"/>
          <p:cNvSpPr/>
          <p:nvPr/>
        </p:nvSpPr>
        <p:spPr>
          <a:xfrm>
            <a:off x="2990970" y="4571031"/>
            <a:ext cx="1144672" cy="307777"/>
          </a:xfrm>
          <a:prstGeom prst="rect">
            <a:avLst/>
          </a:prstGeom>
        </p:spPr>
        <p:txBody>
          <a:bodyPr wrap="none">
            <a:spAutoFit/>
          </a:bodyPr>
          <a:lstStyle/>
          <a:p>
            <a:pPr marL="0" marR="0" lvl="0" indent="0" algn="l" defTabSz="685845"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505050"/>
                </a:solidFill>
                <a:effectLst/>
                <a:uLnTx/>
                <a:uFillTx/>
                <a:latin typeface="Segoe UI"/>
                <a:ea typeface="+mn-ea"/>
                <a:cs typeface="+mn-cs"/>
              </a:rPr>
              <a:t>Kubernetes</a:t>
            </a:r>
          </a:p>
        </p:txBody>
      </p:sp>
      <p:sp>
        <p:nvSpPr>
          <p:cNvPr id="56" name="Rectangle 55"/>
          <p:cNvSpPr/>
          <p:nvPr/>
        </p:nvSpPr>
        <p:spPr>
          <a:xfrm>
            <a:off x="7730258" y="4417231"/>
            <a:ext cx="1471878" cy="430887"/>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505050"/>
                </a:solidFill>
                <a:effectLst/>
                <a:uLnTx/>
                <a:uFillTx/>
                <a:latin typeface="Segoe UI"/>
                <a:ea typeface="+mn-ea"/>
                <a:cs typeface="+mn-cs"/>
              </a:rPr>
              <a:t>Production-ready &amp;</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505050"/>
                </a:solidFill>
                <a:effectLst/>
                <a:uLnTx/>
                <a:uFillTx/>
                <a:latin typeface="Segoe UI"/>
                <a:ea typeface="+mn-ea"/>
                <a:cs typeface="+mn-cs"/>
              </a:rPr>
              <a:t>Linux ecosystem</a:t>
            </a:r>
          </a:p>
        </p:txBody>
      </p:sp>
    </p:spTree>
    <p:extLst>
      <p:ext uri="{BB962C8B-B14F-4D97-AF65-F5344CB8AC3E}">
        <p14:creationId xmlns:p14="http://schemas.microsoft.com/office/powerpoint/2010/main" val="2344666155"/>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Key takeaways</a:t>
            </a:r>
          </a:p>
        </p:txBody>
      </p:sp>
      <p:sp>
        <p:nvSpPr>
          <p:cNvPr id="5" name="Text Placeholder 4"/>
          <p:cNvSpPr>
            <a:spLocks noGrp="1"/>
          </p:cNvSpPr>
          <p:nvPr>
            <p:ph type="body" sz="quarter" idx="10"/>
          </p:nvPr>
        </p:nvSpPr>
        <p:spPr>
          <a:xfrm>
            <a:off x="1189037" y="1439862"/>
            <a:ext cx="10363200" cy="5041380"/>
          </a:xfrm>
        </p:spPr>
        <p:txBody>
          <a:bodyPr/>
          <a:lstStyle/>
          <a:p>
            <a:pPr marL="571500" indent="-571500">
              <a:buFont typeface="Wingdings" panose="05000000000000000000" pitchFamily="2" charset="2"/>
              <a:buChar char="§"/>
            </a:pPr>
            <a:r>
              <a:rPr lang="en-US" dirty="0"/>
              <a:t>Microservices offer great benefits but also new challenges</a:t>
            </a:r>
          </a:p>
          <a:p>
            <a:pPr marL="571500" indent="-571500">
              <a:buFont typeface="Wingdings" panose="05000000000000000000" pitchFamily="2" charset="2"/>
              <a:buChar char="§"/>
            </a:pPr>
            <a:r>
              <a:rPr lang="en-US" dirty="0"/>
              <a:t>Microservices are not suitable for all apps, but for large, scalable and long-term evolving applications</a:t>
            </a:r>
          </a:p>
          <a:p>
            <a:pPr marL="571500" indent="-571500">
              <a:buFont typeface="Wingdings" panose="05000000000000000000" pitchFamily="2" charset="2"/>
              <a:buChar char="§"/>
            </a:pPr>
            <a:r>
              <a:rPr lang="en-US" dirty="0"/>
              <a:t>Containers solve many deployment issues</a:t>
            </a:r>
          </a:p>
          <a:p>
            <a:pPr marL="571500" indent="-571500">
              <a:buFont typeface="Wingdings" panose="05000000000000000000" pitchFamily="2" charset="2"/>
              <a:buChar char="§"/>
            </a:pPr>
            <a:r>
              <a:rPr lang="en-US" dirty="0"/>
              <a:t>Containers will be ubiquitous, soon </a:t>
            </a:r>
          </a:p>
          <a:p>
            <a:pPr marL="571500" indent="-571500">
              <a:buFont typeface="Wingdings" panose="05000000000000000000" pitchFamily="2" charset="2"/>
              <a:buChar char="§"/>
            </a:pPr>
            <a:endParaRPr lang="en-US" sz="3600" dirty="0"/>
          </a:p>
        </p:txBody>
      </p:sp>
    </p:spTree>
    <p:extLst>
      <p:ext uri="{BB962C8B-B14F-4D97-AF65-F5344CB8AC3E}">
        <p14:creationId xmlns:p14="http://schemas.microsoft.com/office/powerpoint/2010/main" val="32923787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.NET microservice and container guidance</a:t>
            </a:r>
          </a:p>
        </p:txBody>
      </p:sp>
      <p:sp>
        <p:nvSpPr>
          <p:cNvPr id="3" name="Rectangle 2"/>
          <p:cNvSpPr/>
          <p:nvPr/>
        </p:nvSpPr>
        <p:spPr bwMode="auto">
          <a:xfrm>
            <a:off x="427037" y="1439862"/>
            <a:ext cx="5638800" cy="5181600"/>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 name="Text Placeholder 4"/>
          <p:cNvSpPr txBox="1">
            <a:spLocks/>
          </p:cNvSpPr>
          <p:nvPr/>
        </p:nvSpPr>
        <p:spPr>
          <a:xfrm>
            <a:off x="541337" y="1592262"/>
            <a:ext cx="5410200" cy="1371599"/>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32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Semibold" panose="020B0702040204020203" pitchFamily="34" charset="0"/>
                <a:ea typeface="+mn-ea"/>
                <a:cs typeface="Segoe UI Semibold" panose="020B0702040204020203" pitchFamily="34" charset="0"/>
              </a:rPr>
              <a:t>eBook</a:t>
            </a:r>
          </a:p>
          <a:p>
            <a:pPr marL="0" marR="0" lvl="0" indent="0" algn="ctr"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24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panose="020B0502040204020203" pitchFamily="34" charset="0"/>
                <a:ea typeface="+mn-ea"/>
                <a:cs typeface="Segoe UI" panose="020B0502040204020203" pitchFamily="34" charset="0"/>
                <a:hlinkClick r:id="rId3"/>
              </a:rPr>
              <a:t>aka.ms/</a:t>
            </a:r>
            <a:r>
              <a:rPr kumimoji="0" lang="en-US" sz="2400" b="0" i="0" u="none" strike="noStrike" kern="1200" cap="none" spc="0" normalizeH="0" baseline="0" noProof="0" dirty="0" err="1">
                <a:ln>
                  <a:noFill/>
                </a:ln>
                <a:gradFill>
                  <a:gsLst>
                    <a:gs pos="1250">
                      <a:srgbClr val="505050"/>
                    </a:gs>
                    <a:gs pos="100000">
                      <a:srgbClr val="505050"/>
                    </a:gs>
                  </a:gsLst>
                  <a:lin ang="5400000" scaled="0"/>
                </a:gradFill>
                <a:effectLst/>
                <a:uLnTx/>
                <a:uFillTx/>
                <a:latin typeface="Segoe UI" panose="020B0502040204020203" pitchFamily="34" charset="0"/>
                <a:ea typeface="+mn-ea"/>
                <a:cs typeface="Segoe UI" panose="020B0502040204020203" pitchFamily="34" charset="0"/>
                <a:hlinkClick r:id="rId3"/>
              </a:rPr>
              <a:t>MicroservicesEbook</a:t>
            </a:r>
            <a:r>
              <a:rPr kumimoji="0" lang="en-US" sz="24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panose="020B0502040204020203" pitchFamily="34" charset="0"/>
                <a:ea typeface="+mn-ea"/>
                <a:cs typeface="Segoe UI" panose="020B0502040204020203" pitchFamily="34" charset="0"/>
              </a:rPr>
              <a:t> </a:t>
            </a:r>
          </a:p>
        </p:txBody>
      </p:sp>
      <p:pic>
        <p:nvPicPr>
          <p:cNvPr id="5" name="Picture 4"/>
          <p:cNvPicPr>
            <a:picLocks noChangeAspect="1"/>
          </p:cNvPicPr>
          <p:nvPr/>
        </p:nvPicPr>
        <p:blipFill>
          <a:blip r:embed="rId4"/>
          <a:stretch>
            <a:fillRect/>
          </a:stretch>
        </p:blipFill>
        <p:spPr>
          <a:xfrm>
            <a:off x="1874837" y="2735262"/>
            <a:ext cx="2743200" cy="3545059"/>
          </a:xfrm>
          <a:prstGeom prst="rect">
            <a:avLst/>
          </a:prstGeom>
        </p:spPr>
      </p:pic>
      <p:sp>
        <p:nvSpPr>
          <p:cNvPr id="6" name="Rectangle 5"/>
          <p:cNvSpPr/>
          <p:nvPr/>
        </p:nvSpPr>
        <p:spPr bwMode="auto">
          <a:xfrm>
            <a:off x="6446837" y="1439862"/>
            <a:ext cx="5638800" cy="5181600"/>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 name="Text Placeholder 4"/>
          <p:cNvSpPr txBox="1">
            <a:spLocks/>
          </p:cNvSpPr>
          <p:nvPr/>
        </p:nvSpPr>
        <p:spPr>
          <a:xfrm>
            <a:off x="6675437" y="1592263"/>
            <a:ext cx="5410200" cy="990600"/>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32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Semibold" panose="020B0702040204020203" pitchFamily="34" charset="0"/>
                <a:ea typeface="+mn-ea"/>
                <a:cs typeface="Segoe UI Semibold" panose="020B0702040204020203" pitchFamily="34" charset="0"/>
              </a:rPr>
              <a:t>Reference application</a:t>
            </a:r>
          </a:p>
          <a:p>
            <a:pPr marL="0" marR="0" lvl="0" indent="0" algn="ctr"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24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panose="020B0502040204020203" pitchFamily="34" charset="0"/>
                <a:ea typeface="+mn-ea"/>
                <a:cs typeface="Segoe UI" panose="020B0502040204020203" pitchFamily="34" charset="0"/>
                <a:hlinkClick r:id="rId5"/>
              </a:rPr>
              <a:t>aka.ms/</a:t>
            </a:r>
            <a:r>
              <a:rPr kumimoji="0" lang="en-US" sz="2400" b="0" i="0" u="none" strike="noStrike" kern="1200" cap="none" spc="0" normalizeH="0" baseline="0" noProof="0" dirty="0" err="1">
                <a:ln>
                  <a:noFill/>
                </a:ln>
                <a:gradFill>
                  <a:gsLst>
                    <a:gs pos="1250">
                      <a:srgbClr val="505050"/>
                    </a:gs>
                    <a:gs pos="100000">
                      <a:srgbClr val="505050"/>
                    </a:gs>
                  </a:gsLst>
                  <a:lin ang="5400000" scaled="0"/>
                </a:gradFill>
                <a:effectLst/>
                <a:uLnTx/>
                <a:uFillTx/>
                <a:latin typeface="Segoe UI" panose="020B0502040204020203" pitchFamily="34" charset="0"/>
                <a:ea typeface="+mn-ea"/>
                <a:cs typeface="Segoe UI" panose="020B0502040204020203" pitchFamily="34" charset="0"/>
                <a:hlinkClick r:id="rId5"/>
              </a:rPr>
              <a:t>MicroservicesArchitecture</a:t>
            </a:r>
            <a:endParaRPr kumimoji="0" lang="en-US" sz="24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Light"/>
              <a:ea typeface="+mn-ea"/>
              <a:cs typeface="+mn-cs"/>
            </a:endParaRPr>
          </a:p>
        </p:txBody>
      </p:sp>
      <p:pic>
        <p:nvPicPr>
          <p:cNvPr id="9" name="Picture 8"/>
          <p:cNvPicPr>
            <a:picLocks noChangeAspect="1"/>
          </p:cNvPicPr>
          <p:nvPr/>
        </p:nvPicPr>
        <p:blipFill>
          <a:blip r:embed="rId6"/>
          <a:stretch>
            <a:fillRect/>
          </a:stretch>
        </p:blipFill>
        <p:spPr>
          <a:xfrm>
            <a:off x="6641702" y="2831564"/>
            <a:ext cx="5249070" cy="3541197"/>
          </a:xfrm>
          <a:prstGeom prst="rect">
            <a:avLst/>
          </a:prstGeom>
        </p:spPr>
      </p:pic>
    </p:spTree>
    <p:extLst>
      <p:ext uri="{BB962C8B-B14F-4D97-AF65-F5344CB8AC3E}">
        <p14:creationId xmlns:p14="http://schemas.microsoft.com/office/powerpoint/2010/main" val="577604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descr="Image result for docker ic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23237" y="1091364"/>
            <a:ext cx="3429000" cy="3429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bwMode="auto">
          <a:xfrm>
            <a:off x="0" y="0"/>
            <a:ext cx="6980237" cy="6994525"/>
          </a:xfrm>
          <a:prstGeom prst="rect">
            <a:avLst/>
          </a:prstGeom>
          <a:solidFill>
            <a:srgbClr val="398BB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3" name="Rectangle 2"/>
          <p:cNvSpPr/>
          <p:nvPr/>
        </p:nvSpPr>
        <p:spPr>
          <a:xfrm>
            <a:off x="61118" y="75701"/>
            <a:ext cx="6553200" cy="1015663"/>
          </a:xfrm>
          <a:prstGeom prst="rect">
            <a:avLst/>
          </a:prstGeom>
        </p:spPr>
        <p:txBody>
          <a:bodyPr wrap="square">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0" normalizeH="0" baseline="0" noProof="0" dirty="0">
                <a:ln>
                  <a:noFill/>
                </a:ln>
                <a:solidFill>
                  <a:srgbClr val="FFFFFF"/>
                </a:solidFill>
                <a:effectLst/>
                <a:uLnTx/>
                <a:uFillTx/>
                <a:latin typeface="Segoe UI Light"/>
                <a:ea typeface="+mn-ea"/>
                <a:cs typeface="+mn-cs"/>
              </a:rPr>
              <a:t>Docker Containers</a:t>
            </a:r>
          </a:p>
        </p:txBody>
      </p:sp>
      <p:sp>
        <p:nvSpPr>
          <p:cNvPr id="6" name="Rectangle 5"/>
          <p:cNvSpPr/>
          <p:nvPr/>
        </p:nvSpPr>
        <p:spPr>
          <a:xfrm>
            <a:off x="579437" y="1211262"/>
            <a:ext cx="5334000" cy="2677656"/>
          </a:xfrm>
          <a:prstGeom prst="rect">
            <a:avLst/>
          </a:prstGeom>
        </p:spPr>
        <p:txBody>
          <a:bodyPr wrap="square">
            <a:spAutoFit/>
          </a:bodyPr>
          <a:lstStyle/>
          <a:p>
            <a:pPr marL="457200" marR="0" lvl="0" indent="-45720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srgbClr val="FFFFFF"/>
                </a:solidFill>
                <a:effectLst/>
                <a:uLnTx/>
                <a:uFillTx/>
                <a:latin typeface="Segoe UI Light"/>
                <a:ea typeface="+mn-ea"/>
                <a:cs typeface="Times New Roman" panose="02020603050405020304" pitchFamily="18" charset="0"/>
              </a:rPr>
              <a:t>Docker helps automating the deployment of applications as portable, self-sufficient containers that can run on any cloud or on-premises. </a:t>
            </a:r>
          </a:p>
          <a:p>
            <a:pPr marL="457200" marR="0" lvl="0" indent="-45720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srgbClr val="FFFFFF"/>
              </a:solidFill>
              <a:effectLst/>
              <a:uLnTx/>
              <a:uFillTx/>
              <a:latin typeface="Segoe UI Light"/>
              <a:ea typeface="+mn-ea"/>
              <a:cs typeface="Times New Roman" panose="02020603050405020304" pitchFamily="18" charset="0"/>
            </a:endParaRPr>
          </a:p>
        </p:txBody>
      </p:sp>
      <p:pic>
        <p:nvPicPr>
          <p:cNvPr id="7" name="Picture 2" descr="Image result for windows icon"/>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647237" y="4335462"/>
            <a:ext cx="1491259" cy="149125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Image result for Linux logo "/>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047037" y="4488690"/>
            <a:ext cx="1066800" cy="1252602"/>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336702" y="3649655"/>
            <a:ext cx="3561809" cy="1015663"/>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000" b="0" i="1" u="none" strike="noStrike" kern="1200" cap="none" spc="0" normalizeH="0" baseline="0" noProof="0" dirty="0">
                <a:ln>
                  <a:noFill/>
                </a:ln>
                <a:solidFill>
                  <a:srgbClr val="FFFFFF"/>
                </a:solidFill>
                <a:effectLst/>
                <a:uLnTx/>
                <a:uFillTx/>
                <a:latin typeface="Segoe UI"/>
                <a:ea typeface="+mn-ea"/>
                <a:cs typeface="+mn-cs"/>
              </a:rPr>
              <a:t>No more:</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000" b="0" i="1" u="none" strike="noStrike" kern="1200" cap="none" spc="0" normalizeH="0" baseline="0" noProof="0" dirty="0">
                <a:ln>
                  <a:noFill/>
                </a:ln>
                <a:solidFill>
                  <a:srgbClr val="FFFFFF"/>
                </a:solidFill>
                <a:effectLst/>
                <a:uLnTx/>
                <a:uFillTx/>
                <a:latin typeface="Segoe UI"/>
                <a:ea typeface="+mn-ea"/>
                <a:cs typeface="+mn-cs"/>
              </a:rPr>
              <a:t>“It works in my dev machine!...</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000" b="0" i="1" u="none" strike="noStrike" kern="1200" cap="none" spc="0" normalizeH="0" baseline="0" noProof="0" dirty="0">
                <a:ln>
                  <a:noFill/>
                </a:ln>
                <a:solidFill>
                  <a:srgbClr val="FFFFFF"/>
                </a:solidFill>
                <a:effectLst/>
                <a:uLnTx/>
                <a:uFillTx/>
                <a:latin typeface="Segoe UI"/>
                <a:ea typeface="+mn-ea"/>
                <a:cs typeface="+mn-cs"/>
              </a:rPr>
              <a:t>Why not in production?”</a:t>
            </a:r>
          </a:p>
        </p:txBody>
      </p:sp>
      <p:sp>
        <p:nvSpPr>
          <p:cNvPr id="10" name="Rectangle 9"/>
          <p:cNvSpPr/>
          <p:nvPr/>
        </p:nvSpPr>
        <p:spPr>
          <a:xfrm>
            <a:off x="1646237" y="5684720"/>
            <a:ext cx="3866443" cy="1015663"/>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000" b="0" i="1" u="none" strike="noStrike" kern="1200" cap="none" spc="0" normalizeH="0" baseline="0" noProof="0" dirty="0">
                <a:ln>
                  <a:noFill/>
                </a:ln>
                <a:solidFill>
                  <a:srgbClr val="FFFFFF"/>
                </a:solidFill>
                <a:effectLst/>
                <a:uLnTx/>
                <a:uFillTx/>
                <a:latin typeface="Segoe UI"/>
                <a:ea typeface="+mn-ea"/>
                <a:cs typeface="+mn-cs"/>
              </a:rPr>
              <a:t>Key words about WHY Docker?</a:t>
            </a:r>
          </a:p>
          <a:p>
            <a:pPr marL="457200" marR="0" lvl="0" indent="-457200" algn="l" defTabSz="932742" rtl="0" eaLnBrk="1" fontAlgn="auto" latinLnBrk="0" hangingPunct="1">
              <a:lnSpc>
                <a:spcPct val="100000"/>
              </a:lnSpc>
              <a:spcBef>
                <a:spcPts val="0"/>
              </a:spcBef>
              <a:spcAft>
                <a:spcPts val="0"/>
              </a:spcAft>
              <a:buClrTx/>
              <a:buSzTx/>
              <a:buFontTx/>
              <a:buChar char="-"/>
              <a:tabLst/>
              <a:defRPr/>
            </a:pPr>
            <a:r>
              <a:rPr kumimoji="0" lang="en-US" sz="2000" b="0" i="1" u="none" strike="noStrike" kern="1200" cap="none" spc="0" normalizeH="0" baseline="0" noProof="0" dirty="0">
                <a:ln>
                  <a:noFill/>
                </a:ln>
                <a:solidFill>
                  <a:srgbClr val="FFFFFF"/>
                </a:solidFill>
                <a:effectLst/>
                <a:uLnTx/>
                <a:uFillTx/>
                <a:latin typeface="Segoe UI"/>
                <a:ea typeface="+mn-ea"/>
                <a:cs typeface="+mn-cs"/>
              </a:rPr>
              <a:t>Dependencies (self-sufficient)</a:t>
            </a:r>
          </a:p>
          <a:p>
            <a:pPr marL="457200" marR="0" lvl="0" indent="-457200" algn="l" defTabSz="932742" rtl="0" eaLnBrk="1" fontAlgn="auto" latinLnBrk="0" hangingPunct="1">
              <a:lnSpc>
                <a:spcPct val="100000"/>
              </a:lnSpc>
              <a:spcBef>
                <a:spcPts val="0"/>
              </a:spcBef>
              <a:spcAft>
                <a:spcPts val="0"/>
              </a:spcAft>
              <a:buClrTx/>
              <a:buSzTx/>
              <a:buFontTx/>
              <a:buChar char="-"/>
              <a:tabLst/>
              <a:defRPr/>
            </a:pPr>
            <a:r>
              <a:rPr kumimoji="0" lang="en-US" sz="2000" b="0" i="1" u="none" strike="noStrike" kern="1200" cap="none" spc="0" normalizeH="0" baseline="0" noProof="0" dirty="0">
                <a:ln>
                  <a:noFill/>
                </a:ln>
                <a:solidFill>
                  <a:srgbClr val="FFFFFF"/>
                </a:solidFill>
                <a:effectLst/>
                <a:uLnTx/>
                <a:uFillTx/>
                <a:latin typeface="Segoe UI"/>
                <a:ea typeface="+mn-ea"/>
                <a:cs typeface="+mn-cs"/>
              </a:rPr>
              <a:t>Deployment</a:t>
            </a:r>
          </a:p>
        </p:txBody>
      </p:sp>
      <p:sp>
        <p:nvSpPr>
          <p:cNvPr id="11" name="Rectangle 10"/>
          <p:cNvSpPr/>
          <p:nvPr/>
        </p:nvSpPr>
        <p:spPr>
          <a:xfrm>
            <a:off x="3471151" y="4426058"/>
            <a:ext cx="3677527" cy="1015663"/>
          </a:xfrm>
          <a:prstGeom prst="rect">
            <a:avLst/>
          </a:prstGeom>
        </p:spPr>
        <p:txBody>
          <a:bodyPr wrap="squar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000" b="0" i="1" u="none" strike="noStrike" kern="1200" cap="none" spc="0" normalizeH="0" baseline="0" noProof="0" dirty="0">
                <a:ln>
                  <a:noFill/>
                </a:ln>
                <a:solidFill>
                  <a:srgbClr val="FFFFFF"/>
                </a:solidFill>
                <a:effectLst/>
                <a:uLnTx/>
                <a:uFillTx/>
                <a:latin typeface="Segoe UI"/>
                <a:ea typeface="+mn-ea"/>
                <a:cs typeface="+mn-cs"/>
              </a:rPr>
              <a:t>Now it is:</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000" b="0" i="1" u="none" strike="noStrike" kern="1200" cap="none" spc="0" normalizeH="0" baseline="0" noProof="0" dirty="0">
                <a:ln>
                  <a:noFill/>
                </a:ln>
                <a:solidFill>
                  <a:srgbClr val="FFFFFF"/>
                </a:solidFill>
                <a:effectLst/>
                <a:uLnTx/>
                <a:uFillTx/>
                <a:latin typeface="Segoe UI"/>
                <a:ea typeface="+mn-ea"/>
                <a:cs typeface="+mn-cs"/>
              </a:rPr>
              <a:t>“If it works in Docker, it works in production”</a:t>
            </a:r>
          </a:p>
        </p:txBody>
      </p:sp>
      <p:sp>
        <p:nvSpPr>
          <p:cNvPr id="5" name="Arrow: Curved Right 4"/>
          <p:cNvSpPr/>
          <p:nvPr/>
        </p:nvSpPr>
        <p:spPr bwMode="auto">
          <a:xfrm rot="18687639">
            <a:off x="2844140" y="4654689"/>
            <a:ext cx="444697" cy="838200"/>
          </a:xfrm>
          <a:prstGeom prst="curvedRightArrow">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2926736415"/>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.NET Architecture Guidance</a:t>
            </a:r>
          </a:p>
        </p:txBody>
      </p:sp>
      <p:sp>
        <p:nvSpPr>
          <p:cNvPr id="3" name="Text Placeholder 5"/>
          <p:cNvSpPr txBox="1">
            <a:spLocks/>
          </p:cNvSpPr>
          <p:nvPr/>
        </p:nvSpPr>
        <p:spPr>
          <a:xfrm>
            <a:off x="274702" y="1211287"/>
            <a:ext cx="11888787" cy="4616648"/>
          </a:xfrm>
          <a:prstGeom prst="rect">
            <a:avLst/>
          </a:prstGeom>
        </p:spPr>
        <p:txBody>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36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Light"/>
                <a:ea typeface="+mn-ea"/>
                <a:cs typeface="+mn-cs"/>
                <a:hlinkClick r:id="rId3"/>
              </a:rPr>
              <a:t>dot.net/architecture</a:t>
            </a:r>
            <a:endParaRPr kumimoji="0" lang="en-US" sz="36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Light"/>
              <a:ea typeface="+mn-ea"/>
              <a:cs typeface="+mn-cs"/>
            </a:endParaRPr>
          </a:p>
        </p:txBody>
      </p:sp>
      <p:pic>
        <p:nvPicPr>
          <p:cNvPr id="6" name="Picture 5"/>
          <p:cNvPicPr>
            <a:picLocks noChangeAspect="1"/>
          </p:cNvPicPr>
          <p:nvPr/>
        </p:nvPicPr>
        <p:blipFill>
          <a:blip r:embed="rId4"/>
          <a:stretch>
            <a:fillRect/>
          </a:stretch>
        </p:blipFill>
        <p:spPr>
          <a:xfrm>
            <a:off x="2636837" y="1973262"/>
            <a:ext cx="7543800" cy="4942089"/>
          </a:xfrm>
          <a:prstGeom prst="rect">
            <a:avLst/>
          </a:prstGeom>
          <a:ln>
            <a:solidFill>
              <a:schemeClr val="tx1"/>
            </a:solidFill>
          </a:ln>
        </p:spPr>
      </p:pic>
    </p:spTree>
    <p:extLst>
      <p:ext uri="{BB962C8B-B14F-4D97-AF65-F5344CB8AC3E}">
        <p14:creationId xmlns:p14="http://schemas.microsoft.com/office/powerpoint/2010/main" val="11198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4"/>
          <p:cNvSpPr txBox="1">
            <a:spLocks/>
          </p:cNvSpPr>
          <p:nvPr/>
        </p:nvSpPr>
        <p:spPr>
          <a:xfrm>
            <a:off x="1341437" y="3040062"/>
            <a:ext cx="4572000" cy="1676400"/>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40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rPr>
              <a:t>Cesar de la Torre</a:t>
            </a: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Light"/>
                <a:ea typeface="+mn-ea"/>
                <a:cs typeface="+mn-cs"/>
              </a:rPr>
              <a:t>Sr. Program Manager</a:t>
            </a: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Light"/>
                <a:ea typeface="+mn-ea"/>
                <a:cs typeface="+mn-cs"/>
              </a:rPr>
              <a:t>.NET Product Team</a:t>
            </a: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Light"/>
                <a:ea typeface="+mn-ea"/>
                <a:cs typeface="+mn-cs"/>
              </a:rPr>
              <a:t>Microsoft Corp.</a:t>
            </a:r>
          </a:p>
        </p:txBody>
      </p:sp>
      <p:sp>
        <p:nvSpPr>
          <p:cNvPr id="3" name="Rectangle 2"/>
          <p:cNvSpPr/>
          <p:nvPr/>
        </p:nvSpPr>
        <p:spPr>
          <a:xfrm>
            <a:off x="1348417" y="5173662"/>
            <a:ext cx="3390031" cy="707886"/>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Light"/>
                <a:ea typeface="+mn-ea"/>
                <a:cs typeface="+mn-cs"/>
              </a:rPr>
              <a:t>Twitter: @</a:t>
            </a:r>
            <a:r>
              <a:rPr kumimoji="0" lang="en-US" sz="2000" b="0" i="0" u="none" strike="noStrike" kern="1200" cap="none" spc="0" normalizeH="0" baseline="0" noProof="0" dirty="0" err="1">
                <a:ln>
                  <a:noFill/>
                </a:ln>
                <a:solidFill>
                  <a:srgbClr val="FFFFFF"/>
                </a:solidFill>
                <a:effectLst/>
                <a:uLnTx/>
                <a:uFillTx/>
                <a:latin typeface="Segoe UI Light"/>
                <a:ea typeface="+mn-ea"/>
                <a:cs typeface="+mn-cs"/>
              </a:rPr>
              <a:t>cesardelatorre</a:t>
            </a:r>
            <a:endParaRPr kumimoji="0" lang="en-US" sz="2000" b="0" i="0" u="none" strike="noStrike" kern="1200" cap="none" spc="0" normalizeH="0" baseline="0" noProof="0" dirty="0">
              <a:ln>
                <a:noFill/>
              </a:ln>
              <a:solidFill>
                <a:srgbClr val="FFFFFF"/>
              </a:solidFill>
              <a:effectLst/>
              <a:uLnTx/>
              <a:uFillTx/>
              <a:latin typeface="Segoe UI Light"/>
              <a:ea typeface="+mn-ea"/>
              <a:cs typeface="+mn-cs"/>
            </a:endParaRP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Light"/>
                <a:ea typeface="+mn-ea"/>
                <a:cs typeface="+mn-cs"/>
              </a:rPr>
              <a:t>Email: cesardl@microsoft.com</a:t>
            </a:r>
          </a:p>
        </p:txBody>
      </p:sp>
      <p:sp>
        <p:nvSpPr>
          <p:cNvPr id="4" name="Text Placeholder 4"/>
          <p:cNvSpPr txBox="1">
            <a:spLocks/>
          </p:cNvSpPr>
          <p:nvPr/>
        </p:nvSpPr>
        <p:spPr>
          <a:xfrm>
            <a:off x="6827837" y="3040062"/>
            <a:ext cx="4572000" cy="1676400"/>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40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rPr>
              <a:t>Glenn Condron</a:t>
            </a: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Light"/>
                <a:ea typeface="+mn-ea"/>
                <a:cs typeface="+mn-cs"/>
              </a:rPr>
              <a:t>Sr. Program Manager</a:t>
            </a: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Light"/>
                <a:ea typeface="+mn-ea"/>
                <a:cs typeface="+mn-cs"/>
              </a:rPr>
              <a:t>ASP.NET Product Team</a:t>
            </a: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Light"/>
                <a:ea typeface="+mn-ea"/>
                <a:cs typeface="+mn-cs"/>
              </a:rPr>
              <a:t>Microsoft Corp.</a:t>
            </a:r>
          </a:p>
        </p:txBody>
      </p:sp>
      <p:sp>
        <p:nvSpPr>
          <p:cNvPr id="5" name="Rectangle 4"/>
          <p:cNvSpPr/>
          <p:nvPr/>
        </p:nvSpPr>
        <p:spPr>
          <a:xfrm>
            <a:off x="6834817" y="5173662"/>
            <a:ext cx="3390031" cy="707886"/>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Light"/>
                <a:ea typeface="+mn-ea"/>
                <a:cs typeface="+mn-cs"/>
              </a:rPr>
              <a:t>Twitter: @</a:t>
            </a:r>
            <a:r>
              <a:rPr kumimoji="0" lang="en-US" sz="2000" b="0" i="0" u="none" strike="noStrike" kern="1200" cap="none" spc="0" normalizeH="0" baseline="0" noProof="0" dirty="0" err="1">
                <a:ln>
                  <a:noFill/>
                </a:ln>
                <a:solidFill>
                  <a:srgbClr val="FFFFFF"/>
                </a:solidFill>
                <a:effectLst/>
                <a:uLnTx/>
                <a:uFillTx/>
                <a:latin typeface="Segoe UI Light"/>
                <a:ea typeface="+mn-ea"/>
                <a:cs typeface="+mn-cs"/>
              </a:rPr>
              <a:t>condrong</a:t>
            </a:r>
            <a:endParaRPr kumimoji="0" lang="en-US" sz="2000" b="0" i="0" u="none" strike="noStrike" kern="1200" cap="none" spc="0" normalizeH="0" baseline="0" noProof="0" dirty="0">
              <a:ln>
                <a:noFill/>
              </a:ln>
              <a:solidFill>
                <a:srgbClr val="FFFFFF"/>
              </a:solidFill>
              <a:effectLst/>
              <a:uLnTx/>
              <a:uFillTx/>
              <a:latin typeface="Segoe UI Light"/>
              <a:ea typeface="+mn-ea"/>
              <a:cs typeface="+mn-cs"/>
            </a:endParaRP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Light"/>
                <a:ea typeface="+mn-ea"/>
                <a:cs typeface="+mn-cs"/>
              </a:rPr>
              <a:t>Email: glennc@microsoft.com</a:t>
            </a:r>
          </a:p>
        </p:txBody>
      </p:sp>
      <p:sp>
        <p:nvSpPr>
          <p:cNvPr id="9" name="Rectangle 8"/>
          <p:cNvSpPr/>
          <p:nvPr/>
        </p:nvSpPr>
        <p:spPr bwMode="auto">
          <a:xfrm>
            <a:off x="0" y="1343771"/>
            <a:ext cx="12436475" cy="934291"/>
          </a:xfrm>
          <a:prstGeom prst="rect">
            <a:avLst/>
          </a:prstGeom>
          <a:solidFill>
            <a:schemeClr val="accent6"/>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2743200" tIns="46637" rIns="914400" bIns="46637" numCol="1" rtlCol="0" anchor="ctr" anchorCtr="0" compatLnSpc="1">
            <a:prstTxWarp prst="textNoShape">
              <a:avLst/>
            </a:prstTxWarp>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32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endParaRPr>
          </a:p>
        </p:txBody>
      </p:sp>
      <p:grpSp>
        <p:nvGrpSpPr>
          <p:cNvPr id="12" name="Group 11"/>
          <p:cNvGrpSpPr>
            <a:grpSpLocks noChangeAspect="1"/>
          </p:cNvGrpSpPr>
          <p:nvPr/>
        </p:nvGrpSpPr>
        <p:grpSpPr>
          <a:xfrm>
            <a:off x="808037" y="1127770"/>
            <a:ext cx="1376465" cy="1376465"/>
            <a:chOff x="274638" y="710569"/>
            <a:chExt cx="2076450" cy="2076450"/>
          </a:xfrm>
        </p:grpSpPr>
        <p:sp>
          <p:nvSpPr>
            <p:cNvPr id="10" name="Oval 9"/>
            <p:cNvSpPr/>
            <p:nvPr/>
          </p:nvSpPr>
          <p:spPr bwMode="auto">
            <a:xfrm>
              <a:off x="274638" y="710569"/>
              <a:ext cx="2076450" cy="2076450"/>
            </a:xfrm>
            <a:prstGeom prst="ellipse">
              <a:avLst/>
            </a:prstGeom>
            <a:solidFill>
              <a:schemeClr val="tx1"/>
            </a:solidFill>
            <a:ln w="76200">
              <a:solidFill>
                <a:schemeClr val="accent6"/>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1" name="Freeform 5"/>
            <p:cNvSpPr>
              <a:spLocks noEditPoints="1"/>
            </p:cNvSpPr>
            <p:nvPr/>
          </p:nvSpPr>
          <p:spPr bwMode="auto">
            <a:xfrm>
              <a:off x="908051" y="1089982"/>
              <a:ext cx="809625" cy="1317625"/>
            </a:xfrm>
            <a:custGeom>
              <a:avLst/>
              <a:gdLst>
                <a:gd name="T0" fmla="*/ 106 w 213"/>
                <a:gd name="T1" fmla="*/ 224 h 348"/>
                <a:gd name="T2" fmla="*/ 159 w 213"/>
                <a:gd name="T3" fmla="*/ 171 h 348"/>
                <a:gd name="T4" fmla="*/ 159 w 213"/>
                <a:gd name="T5" fmla="*/ 53 h 348"/>
                <a:gd name="T6" fmla="*/ 106 w 213"/>
                <a:gd name="T7" fmla="*/ 0 h 348"/>
                <a:gd name="T8" fmla="*/ 54 w 213"/>
                <a:gd name="T9" fmla="*/ 53 h 348"/>
                <a:gd name="T10" fmla="*/ 54 w 213"/>
                <a:gd name="T11" fmla="*/ 171 h 348"/>
                <a:gd name="T12" fmla="*/ 106 w 213"/>
                <a:gd name="T13" fmla="*/ 224 h 348"/>
                <a:gd name="T14" fmla="*/ 78 w 213"/>
                <a:gd name="T15" fmla="*/ 53 h 348"/>
                <a:gd name="T16" fmla="*/ 106 w 213"/>
                <a:gd name="T17" fmla="*/ 24 h 348"/>
                <a:gd name="T18" fmla="*/ 135 w 213"/>
                <a:gd name="T19" fmla="*/ 53 h 348"/>
                <a:gd name="T20" fmla="*/ 135 w 213"/>
                <a:gd name="T21" fmla="*/ 171 h 348"/>
                <a:gd name="T22" fmla="*/ 106 w 213"/>
                <a:gd name="T23" fmla="*/ 200 h 348"/>
                <a:gd name="T24" fmla="*/ 78 w 213"/>
                <a:gd name="T25" fmla="*/ 171 h 348"/>
                <a:gd name="T26" fmla="*/ 78 w 213"/>
                <a:gd name="T27" fmla="*/ 53 h 348"/>
                <a:gd name="T28" fmla="*/ 213 w 213"/>
                <a:gd name="T29" fmla="*/ 137 h 348"/>
                <a:gd name="T30" fmla="*/ 213 w 213"/>
                <a:gd name="T31" fmla="*/ 182 h 348"/>
                <a:gd name="T32" fmla="*/ 124 w 213"/>
                <a:gd name="T33" fmla="*/ 277 h 348"/>
                <a:gd name="T34" fmla="*/ 124 w 213"/>
                <a:gd name="T35" fmla="*/ 313 h 348"/>
                <a:gd name="T36" fmla="*/ 177 w 213"/>
                <a:gd name="T37" fmla="*/ 313 h 348"/>
                <a:gd name="T38" fmla="*/ 177 w 213"/>
                <a:gd name="T39" fmla="*/ 348 h 348"/>
                <a:gd name="T40" fmla="*/ 35 w 213"/>
                <a:gd name="T41" fmla="*/ 348 h 348"/>
                <a:gd name="T42" fmla="*/ 35 w 213"/>
                <a:gd name="T43" fmla="*/ 313 h 348"/>
                <a:gd name="T44" fmla="*/ 89 w 213"/>
                <a:gd name="T45" fmla="*/ 313 h 348"/>
                <a:gd name="T46" fmla="*/ 89 w 213"/>
                <a:gd name="T47" fmla="*/ 277 h 348"/>
                <a:gd name="T48" fmla="*/ 0 w 213"/>
                <a:gd name="T49" fmla="*/ 182 h 348"/>
                <a:gd name="T50" fmla="*/ 0 w 213"/>
                <a:gd name="T51" fmla="*/ 137 h 348"/>
                <a:gd name="T52" fmla="*/ 34 w 213"/>
                <a:gd name="T53" fmla="*/ 137 h 348"/>
                <a:gd name="T54" fmla="*/ 34 w 213"/>
                <a:gd name="T55" fmla="*/ 182 h 348"/>
                <a:gd name="T56" fmla="*/ 94 w 213"/>
                <a:gd name="T57" fmla="*/ 242 h 348"/>
                <a:gd name="T58" fmla="*/ 118 w 213"/>
                <a:gd name="T59" fmla="*/ 242 h 348"/>
                <a:gd name="T60" fmla="*/ 178 w 213"/>
                <a:gd name="T61" fmla="*/ 182 h 348"/>
                <a:gd name="T62" fmla="*/ 178 w 213"/>
                <a:gd name="T63" fmla="*/ 137 h 348"/>
                <a:gd name="T64" fmla="*/ 213 w 213"/>
                <a:gd name="T65" fmla="*/ 137 h 348"/>
                <a:gd name="T66" fmla="*/ 103 w 213"/>
                <a:gd name="T67" fmla="*/ 67 h 348"/>
                <a:gd name="T68" fmla="*/ 95 w 213"/>
                <a:gd name="T69" fmla="*/ 75 h 348"/>
                <a:gd name="T70" fmla="*/ 87 w 213"/>
                <a:gd name="T71" fmla="*/ 67 h 348"/>
                <a:gd name="T72" fmla="*/ 95 w 213"/>
                <a:gd name="T73" fmla="*/ 59 h 348"/>
                <a:gd name="T74" fmla="*/ 103 w 213"/>
                <a:gd name="T75" fmla="*/ 67 h 348"/>
                <a:gd name="T76" fmla="*/ 103 w 213"/>
                <a:gd name="T77" fmla="*/ 90 h 348"/>
                <a:gd name="T78" fmla="*/ 95 w 213"/>
                <a:gd name="T79" fmla="*/ 98 h 348"/>
                <a:gd name="T80" fmla="*/ 87 w 213"/>
                <a:gd name="T81" fmla="*/ 90 h 348"/>
                <a:gd name="T82" fmla="*/ 95 w 213"/>
                <a:gd name="T83" fmla="*/ 82 h 348"/>
                <a:gd name="T84" fmla="*/ 103 w 213"/>
                <a:gd name="T85" fmla="*/ 90 h 348"/>
                <a:gd name="T86" fmla="*/ 126 w 213"/>
                <a:gd name="T87" fmla="*/ 67 h 348"/>
                <a:gd name="T88" fmla="*/ 118 w 213"/>
                <a:gd name="T89" fmla="*/ 75 h 348"/>
                <a:gd name="T90" fmla="*/ 110 w 213"/>
                <a:gd name="T91" fmla="*/ 67 h 348"/>
                <a:gd name="T92" fmla="*/ 118 w 213"/>
                <a:gd name="T93" fmla="*/ 59 h 348"/>
                <a:gd name="T94" fmla="*/ 126 w 213"/>
                <a:gd name="T95" fmla="*/ 67 h 348"/>
                <a:gd name="T96" fmla="*/ 126 w 213"/>
                <a:gd name="T97" fmla="*/ 90 h 348"/>
                <a:gd name="T98" fmla="*/ 118 w 213"/>
                <a:gd name="T99" fmla="*/ 98 h 348"/>
                <a:gd name="T100" fmla="*/ 110 w 213"/>
                <a:gd name="T101" fmla="*/ 90 h 348"/>
                <a:gd name="T102" fmla="*/ 118 w 213"/>
                <a:gd name="T103" fmla="*/ 82 h 348"/>
                <a:gd name="T104" fmla="*/ 126 w 213"/>
                <a:gd name="T105" fmla="*/ 90 h 348"/>
                <a:gd name="T106" fmla="*/ 103 w 213"/>
                <a:gd name="T107" fmla="*/ 112 h 348"/>
                <a:gd name="T108" fmla="*/ 95 w 213"/>
                <a:gd name="T109" fmla="*/ 120 h 348"/>
                <a:gd name="T110" fmla="*/ 87 w 213"/>
                <a:gd name="T111" fmla="*/ 112 h 348"/>
                <a:gd name="T112" fmla="*/ 95 w 213"/>
                <a:gd name="T113" fmla="*/ 104 h 348"/>
                <a:gd name="T114" fmla="*/ 103 w 213"/>
                <a:gd name="T115" fmla="*/ 112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3" h="348">
                  <a:moveTo>
                    <a:pt x="106" y="224"/>
                  </a:moveTo>
                  <a:cubicBezTo>
                    <a:pt x="135" y="224"/>
                    <a:pt x="159" y="200"/>
                    <a:pt x="159" y="171"/>
                  </a:cubicBezTo>
                  <a:cubicBezTo>
                    <a:pt x="159" y="152"/>
                    <a:pt x="159" y="75"/>
                    <a:pt x="159" y="53"/>
                  </a:cubicBezTo>
                  <a:cubicBezTo>
                    <a:pt x="159" y="23"/>
                    <a:pt x="135" y="0"/>
                    <a:pt x="106" y="0"/>
                  </a:cubicBezTo>
                  <a:cubicBezTo>
                    <a:pt x="77" y="0"/>
                    <a:pt x="54" y="23"/>
                    <a:pt x="54" y="53"/>
                  </a:cubicBezTo>
                  <a:cubicBezTo>
                    <a:pt x="54" y="69"/>
                    <a:pt x="54" y="154"/>
                    <a:pt x="54" y="171"/>
                  </a:cubicBezTo>
                  <a:cubicBezTo>
                    <a:pt x="54" y="200"/>
                    <a:pt x="77" y="224"/>
                    <a:pt x="106" y="224"/>
                  </a:cubicBezTo>
                  <a:close/>
                  <a:moveTo>
                    <a:pt x="78" y="53"/>
                  </a:moveTo>
                  <a:cubicBezTo>
                    <a:pt x="78" y="37"/>
                    <a:pt x="90" y="24"/>
                    <a:pt x="106" y="24"/>
                  </a:cubicBezTo>
                  <a:cubicBezTo>
                    <a:pt x="122" y="24"/>
                    <a:pt x="135" y="37"/>
                    <a:pt x="135" y="53"/>
                  </a:cubicBezTo>
                  <a:cubicBezTo>
                    <a:pt x="135" y="171"/>
                    <a:pt x="135" y="171"/>
                    <a:pt x="135" y="171"/>
                  </a:cubicBezTo>
                  <a:cubicBezTo>
                    <a:pt x="135" y="187"/>
                    <a:pt x="122" y="200"/>
                    <a:pt x="106" y="200"/>
                  </a:cubicBezTo>
                  <a:cubicBezTo>
                    <a:pt x="90" y="200"/>
                    <a:pt x="78" y="187"/>
                    <a:pt x="78" y="171"/>
                  </a:cubicBezTo>
                  <a:lnTo>
                    <a:pt x="78" y="53"/>
                  </a:lnTo>
                  <a:close/>
                  <a:moveTo>
                    <a:pt x="213" y="137"/>
                  </a:moveTo>
                  <a:cubicBezTo>
                    <a:pt x="213" y="137"/>
                    <a:pt x="213" y="137"/>
                    <a:pt x="213" y="182"/>
                  </a:cubicBezTo>
                  <a:cubicBezTo>
                    <a:pt x="213" y="232"/>
                    <a:pt x="173" y="273"/>
                    <a:pt x="124" y="277"/>
                  </a:cubicBezTo>
                  <a:cubicBezTo>
                    <a:pt x="124" y="277"/>
                    <a:pt x="124" y="277"/>
                    <a:pt x="124" y="313"/>
                  </a:cubicBezTo>
                  <a:cubicBezTo>
                    <a:pt x="124" y="313"/>
                    <a:pt x="124" y="313"/>
                    <a:pt x="177" y="313"/>
                  </a:cubicBezTo>
                  <a:cubicBezTo>
                    <a:pt x="177" y="313"/>
                    <a:pt x="177" y="313"/>
                    <a:pt x="177" y="348"/>
                  </a:cubicBezTo>
                  <a:cubicBezTo>
                    <a:pt x="177" y="348"/>
                    <a:pt x="177" y="348"/>
                    <a:pt x="35" y="348"/>
                  </a:cubicBezTo>
                  <a:cubicBezTo>
                    <a:pt x="35" y="348"/>
                    <a:pt x="35" y="348"/>
                    <a:pt x="35" y="313"/>
                  </a:cubicBezTo>
                  <a:cubicBezTo>
                    <a:pt x="35" y="313"/>
                    <a:pt x="35" y="313"/>
                    <a:pt x="89" y="313"/>
                  </a:cubicBezTo>
                  <a:cubicBezTo>
                    <a:pt x="89" y="313"/>
                    <a:pt x="89" y="313"/>
                    <a:pt x="89" y="277"/>
                  </a:cubicBezTo>
                  <a:cubicBezTo>
                    <a:pt x="39" y="273"/>
                    <a:pt x="0" y="232"/>
                    <a:pt x="0" y="182"/>
                  </a:cubicBezTo>
                  <a:cubicBezTo>
                    <a:pt x="0" y="182"/>
                    <a:pt x="0" y="182"/>
                    <a:pt x="0" y="137"/>
                  </a:cubicBezTo>
                  <a:cubicBezTo>
                    <a:pt x="0" y="137"/>
                    <a:pt x="0" y="137"/>
                    <a:pt x="34" y="137"/>
                  </a:cubicBezTo>
                  <a:cubicBezTo>
                    <a:pt x="34" y="137"/>
                    <a:pt x="34" y="137"/>
                    <a:pt x="34" y="182"/>
                  </a:cubicBezTo>
                  <a:cubicBezTo>
                    <a:pt x="34" y="215"/>
                    <a:pt x="62" y="242"/>
                    <a:pt x="94" y="242"/>
                  </a:cubicBezTo>
                  <a:cubicBezTo>
                    <a:pt x="94" y="242"/>
                    <a:pt x="94" y="242"/>
                    <a:pt x="118" y="242"/>
                  </a:cubicBezTo>
                  <a:cubicBezTo>
                    <a:pt x="151" y="242"/>
                    <a:pt x="178" y="215"/>
                    <a:pt x="178" y="182"/>
                  </a:cubicBezTo>
                  <a:cubicBezTo>
                    <a:pt x="178" y="182"/>
                    <a:pt x="178" y="182"/>
                    <a:pt x="178" y="137"/>
                  </a:cubicBezTo>
                  <a:lnTo>
                    <a:pt x="213" y="137"/>
                  </a:lnTo>
                  <a:close/>
                  <a:moveTo>
                    <a:pt x="103" y="67"/>
                  </a:moveTo>
                  <a:cubicBezTo>
                    <a:pt x="103" y="71"/>
                    <a:pt x="99" y="75"/>
                    <a:pt x="95" y="75"/>
                  </a:cubicBezTo>
                  <a:cubicBezTo>
                    <a:pt x="90" y="75"/>
                    <a:pt x="87" y="71"/>
                    <a:pt x="87" y="67"/>
                  </a:cubicBezTo>
                  <a:cubicBezTo>
                    <a:pt x="87" y="62"/>
                    <a:pt x="90" y="59"/>
                    <a:pt x="95" y="59"/>
                  </a:cubicBezTo>
                  <a:cubicBezTo>
                    <a:pt x="99" y="59"/>
                    <a:pt x="103" y="62"/>
                    <a:pt x="103" y="67"/>
                  </a:cubicBezTo>
                  <a:close/>
                  <a:moveTo>
                    <a:pt x="103" y="90"/>
                  </a:moveTo>
                  <a:cubicBezTo>
                    <a:pt x="103" y="94"/>
                    <a:pt x="99" y="98"/>
                    <a:pt x="95" y="98"/>
                  </a:cubicBezTo>
                  <a:cubicBezTo>
                    <a:pt x="90" y="98"/>
                    <a:pt x="87" y="94"/>
                    <a:pt x="87" y="90"/>
                  </a:cubicBezTo>
                  <a:cubicBezTo>
                    <a:pt x="87" y="85"/>
                    <a:pt x="90" y="82"/>
                    <a:pt x="95" y="82"/>
                  </a:cubicBezTo>
                  <a:cubicBezTo>
                    <a:pt x="99" y="82"/>
                    <a:pt x="103" y="85"/>
                    <a:pt x="103" y="90"/>
                  </a:cubicBezTo>
                  <a:close/>
                  <a:moveTo>
                    <a:pt x="126" y="67"/>
                  </a:moveTo>
                  <a:cubicBezTo>
                    <a:pt x="126" y="71"/>
                    <a:pt x="122" y="75"/>
                    <a:pt x="118" y="75"/>
                  </a:cubicBezTo>
                  <a:cubicBezTo>
                    <a:pt x="113" y="75"/>
                    <a:pt x="110" y="71"/>
                    <a:pt x="110" y="67"/>
                  </a:cubicBezTo>
                  <a:cubicBezTo>
                    <a:pt x="110" y="62"/>
                    <a:pt x="113" y="59"/>
                    <a:pt x="118" y="59"/>
                  </a:cubicBezTo>
                  <a:cubicBezTo>
                    <a:pt x="122" y="59"/>
                    <a:pt x="126" y="62"/>
                    <a:pt x="126" y="67"/>
                  </a:cubicBezTo>
                  <a:close/>
                  <a:moveTo>
                    <a:pt x="126" y="90"/>
                  </a:moveTo>
                  <a:cubicBezTo>
                    <a:pt x="126" y="94"/>
                    <a:pt x="122" y="98"/>
                    <a:pt x="118" y="98"/>
                  </a:cubicBezTo>
                  <a:cubicBezTo>
                    <a:pt x="113" y="98"/>
                    <a:pt x="110" y="94"/>
                    <a:pt x="110" y="90"/>
                  </a:cubicBezTo>
                  <a:cubicBezTo>
                    <a:pt x="110" y="85"/>
                    <a:pt x="113" y="82"/>
                    <a:pt x="118" y="82"/>
                  </a:cubicBezTo>
                  <a:cubicBezTo>
                    <a:pt x="122" y="82"/>
                    <a:pt x="126" y="85"/>
                    <a:pt x="126" y="90"/>
                  </a:cubicBezTo>
                  <a:close/>
                  <a:moveTo>
                    <a:pt x="103" y="112"/>
                  </a:moveTo>
                  <a:cubicBezTo>
                    <a:pt x="103" y="116"/>
                    <a:pt x="99" y="120"/>
                    <a:pt x="95" y="120"/>
                  </a:cubicBezTo>
                  <a:cubicBezTo>
                    <a:pt x="90" y="120"/>
                    <a:pt x="87" y="116"/>
                    <a:pt x="87" y="112"/>
                  </a:cubicBezTo>
                  <a:cubicBezTo>
                    <a:pt x="87" y="107"/>
                    <a:pt x="90" y="104"/>
                    <a:pt x="95" y="104"/>
                  </a:cubicBezTo>
                  <a:cubicBezTo>
                    <a:pt x="99" y="104"/>
                    <a:pt x="103" y="107"/>
                    <a:pt x="103" y="112"/>
                  </a:cubicBez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spTree>
    <p:extLst>
      <p:ext uri="{BB962C8B-B14F-4D97-AF65-F5344CB8AC3E}">
        <p14:creationId xmlns:p14="http://schemas.microsoft.com/office/powerpoint/2010/main" val="4217166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a:srcRect r="18502" b="7107"/>
          <a:stretch/>
        </p:blipFill>
        <p:spPr>
          <a:xfrm>
            <a:off x="2262263" y="754061"/>
            <a:ext cx="9459694" cy="6057554"/>
          </a:xfrm>
          <a:prstGeom prst="rect">
            <a:avLst/>
          </a:prstGeom>
        </p:spPr>
      </p:pic>
      <p:pic>
        <p:nvPicPr>
          <p:cNvPr id="10" name="Picture 9"/>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Lst>
          </a:blip>
          <a:srcRect l="15789" b="24812"/>
          <a:stretch/>
        </p:blipFill>
        <p:spPr>
          <a:xfrm>
            <a:off x="-1" y="3017284"/>
            <a:ext cx="5037229" cy="3977240"/>
          </a:xfrm>
          <a:prstGeom prst="rect">
            <a:avLst/>
          </a:prstGeom>
        </p:spPr>
      </p:pic>
      <p:sp>
        <p:nvSpPr>
          <p:cNvPr id="5" name="Title 4"/>
          <p:cNvSpPr>
            <a:spLocks noGrp="1"/>
          </p:cNvSpPr>
          <p:nvPr>
            <p:ph type="title"/>
          </p:nvPr>
        </p:nvSpPr>
        <p:spPr/>
        <p:txBody>
          <a:bodyPr/>
          <a:lstStyle/>
          <a:p>
            <a:r>
              <a:rPr lang="en-US" dirty="0"/>
              <a:t>Please Complete An Evaluation Form</a:t>
            </a:r>
            <a:br>
              <a:rPr lang="en-US" dirty="0"/>
            </a:br>
            <a:r>
              <a:rPr lang="en-US" dirty="0"/>
              <a:t>for every session you attend. </a:t>
            </a:r>
          </a:p>
        </p:txBody>
      </p:sp>
      <p:sp>
        <p:nvSpPr>
          <p:cNvPr id="7" name="Rectangle 6"/>
          <p:cNvSpPr/>
          <p:nvPr/>
        </p:nvSpPr>
        <p:spPr>
          <a:xfrm>
            <a:off x="292592" y="1816547"/>
            <a:ext cx="10954846" cy="757130"/>
          </a:xfrm>
          <a:prstGeom prst="rect">
            <a:avLst/>
          </a:prstGeom>
        </p:spPr>
        <p:txBody>
          <a:bodyPr vert="horz" wrap="square" lIns="146304" tIns="91440" rIns="146304" bIns="91440" rtlCol="0" anchor="t">
            <a:noAutofit/>
          </a:body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102" normalizeH="0" baseline="0" noProof="0" dirty="0">
                <a:ln w="3175">
                  <a:noFill/>
                </a:ln>
                <a:gradFill>
                  <a:gsLst>
                    <a:gs pos="34416">
                      <a:srgbClr val="0078D7"/>
                    </a:gs>
                    <a:gs pos="83000">
                      <a:srgbClr val="0078D7"/>
                    </a:gs>
                  </a:gsLst>
                  <a:lin ang="5400000" scaled="0"/>
                </a:gradFill>
                <a:effectLst/>
                <a:uLnTx/>
                <a:uFillTx/>
                <a:latin typeface="Segoe UI Light"/>
                <a:ea typeface="+mn-ea"/>
                <a:cs typeface="Segoe UI" pitchFamily="34" charset="0"/>
              </a:rPr>
              <a:t>Your input is important!</a:t>
            </a:r>
          </a:p>
        </p:txBody>
      </p:sp>
      <p:sp>
        <p:nvSpPr>
          <p:cNvPr id="8" name="Rectangle 7"/>
          <p:cNvSpPr/>
          <p:nvPr/>
        </p:nvSpPr>
        <p:spPr>
          <a:xfrm>
            <a:off x="10529777" y="6031402"/>
            <a:ext cx="1634102" cy="664797"/>
          </a:xfrm>
          <a:prstGeom prst="rect">
            <a:avLst/>
          </a:prstGeom>
        </p:spPr>
        <p:txBody>
          <a:bodyPr wrap="none" lIns="182880" tIns="146304" rIns="182880" bIns="146304">
            <a:spAutoFit/>
          </a:bodyPr>
          <a:lstStyle/>
          <a:p>
            <a:pPr marL="0" marR="0" lvl="0" indent="0" algn="r"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gradFill>
                  <a:gsLst>
                    <a:gs pos="6494">
                      <a:srgbClr val="505050"/>
                    </a:gs>
                    <a:gs pos="18182">
                      <a:srgbClr val="505050"/>
                    </a:gs>
                  </a:gsLst>
                  <a:lin ang="5400000" scaled="1"/>
                </a:gradFill>
                <a:effectLst/>
                <a:uLnTx/>
                <a:uFillTx/>
                <a:latin typeface="Segoe UI Semilight"/>
                <a:ea typeface="+mn-ea"/>
                <a:cs typeface="+mn-cs"/>
              </a:rPr>
              <a:t>#</a:t>
            </a:r>
            <a:r>
              <a:rPr kumimoji="0" lang="en-US" sz="2400" b="0" i="0" u="none" strike="noStrike" kern="1200" cap="none" spc="0" normalizeH="0" baseline="0" noProof="0" dirty="0" err="1">
                <a:ln>
                  <a:noFill/>
                </a:ln>
                <a:gradFill>
                  <a:gsLst>
                    <a:gs pos="6494">
                      <a:srgbClr val="505050"/>
                    </a:gs>
                    <a:gs pos="18182">
                      <a:srgbClr val="505050"/>
                    </a:gs>
                  </a:gsLst>
                  <a:lin ang="5400000" scaled="1"/>
                </a:gradFill>
                <a:effectLst/>
                <a:uLnTx/>
                <a:uFillTx/>
                <a:latin typeface="Segoe UI Semilight"/>
                <a:ea typeface="+mn-ea"/>
                <a:cs typeface="+mn-cs"/>
              </a:rPr>
              <a:t>MSBuild</a:t>
            </a:r>
            <a:endParaRPr kumimoji="0" lang="en-US" sz="2400" b="0" i="0" u="none" strike="noStrike" kern="1200" cap="none" spc="0" normalizeH="0" baseline="0" noProof="0" dirty="0">
              <a:ln>
                <a:noFill/>
              </a:ln>
              <a:gradFill>
                <a:gsLst>
                  <a:gs pos="6494">
                    <a:srgbClr val="505050"/>
                  </a:gs>
                  <a:gs pos="18182">
                    <a:srgbClr val="505050"/>
                  </a:gs>
                </a:gsLst>
                <a:lin ang="5400000" scaled="1"/>
              </a:gradFill>
              <a:effectLst/>
              <a:uLnTx/>
              <a:uFillTx/>
              <a:latin typeface="Segoe UI Semilight"/>
              <a:ea typeface="+mn-ea"/>
              <a:cs typeface="+mn-cs"/>
            </a:endParaRPr>
          </a:p>
        </p:txBody>
      </p:sp>
    </p:spTree>
    <p:extLst>
      <p:ext uri="{BB962C8B-B14F-4D97-AF65-F5344CB8AC3E}">
        <p14:creationId xmlns:p14="http://schemas.microsoft.com/office/powerpoint/2010/main" val="3793227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7784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7" y="2125677"/>
            <a:ext cx="11978573" cy="1181862"/>
          </a:xfrm>
        </p:spPr>
        <p:txBody>
          <a:bodyPr/>
          <a:lstStyle/>
          <a:p>
            <a:r>
              <a:rPr lang="en-US" dirty="0"/>
              <a:t>Demo: </a:t>
            </a:r>
            <a:r>
              <a:rPr lang="en-US" dirty="0" err="1"/>
              <a:t>eShopOnContainers</a:t>
            </a:r>
            <a:endParaRPr lang="en-US" dirty="0"/>
          </a:p>
        </p:txBody>
      </p:sp>
    </p:spTree>
    <p:extLst>
      <p:ext uri="{BB962C8B-B14F-4D97-AF65-F5344CB8AC3E}">
        <p14:creationId xmlns:p14="http://schemas.microsoft.com/office/powerpoint/2010/main" val="116569253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028054" y="4117106"/>
            <a:ext cx="4724440" cy="797517"/>
          </a:xfrm>
          <a:prstGeom prst="rect">
            <a:avLst/>
          </a:prstGeom>
          <a:solidFill>
            <a:srgbClr val="54BCB6"/>
          </a:solidFill>
          <a:ln w="10795" cap="flat" cmpd="sng" algn="ctr">
            <a:noFill/>
            <a:prstDash val="solid"/>
          </a:ln>
          <a:effectLst/>
        </p:spPr>
        <p:txBody>
          <a:bodyPr rtlCol="0" anchor="t"/>
          <a:lstStyle/>
          <a:p>
            <a:pPr marL="0" marR="0" lvl="0" indent="0" algn="l" defTabSz="685669" rtl="0" eaLnBrk="1" fontAlgn="base" latinLnBrk="0" hangingPunct="1">
              <a:lnSpc>
                <a:spcPct val="100000"/>
              </a:lnSpc>
              <a:spcBef>
                <a:spcPct val="0"/>
              </a:spcBef>
              <a:spcAft>
                <a:spcPct val="0"/>
              </a:spcAft>
              <a:buClrTx/>
              <a:buSzTx/>
              <a:buFontTx/>
              <a:buNone/>
              <a:tabLst/>
              <a:defRPr/>
            </a:pPr>
            <a:endParaRPr kumimoji="0" lang="en-US" sz="3199" b="0" i="0" u="none" strike="noStrike" kern="0" cap="none" spc="0" normalizeH="0" baseline="0" noProof="0" dirty="0">
              <a:ln>
                <a:noFill/>
              </a:ln>
              <a:solidFill>
                <a:srgbClr val="FFFFFF"/>
              </a:solidFill>
              <a:effectLst/>
              <a:uLnTx/>
              <a:uFillTx/>
              <a:latin typeface="Segoe UI"/>
              <a:ea typeface="+mn-ea"/>
              <a:cs typeface="Segoe UI Light" pitchFamily="34" charset="0"/>
            </a:endParaRPr>
          </a:p>
        </p:txBody>
      </p:sp>
      <p:sp>
        <p:nvSpPr>
          <p:cNvPr id="8" name="Rectangle 7"/>
          <p:cNvSpPr/>
          <p:nvPr/>
        </p:nvSpPr>
        <p:spPr>
          <a:xfrm>
            <a:off x="1028054" y="4962265"/>
            <a:ext cx="4724440" cy="1149617"/>
          </a:xfrm>
          <a:prstGeom prst="rect">
            <a:avLst/>
          </a:prstGeom>
          <a:solidFill>
            <a:srgbClr val="5D6979"/>
          </a:solidFill>
          <a:ln w="10795" cap="flat" cmpd="sng" algn="ctr">
            <a:noFill/>
            <a:prstDash val="solid"/>
          </a:ln>
          <a:effectLst/>
        </p:spPr>
        <p:txBody>
          <a:bodyPr rtlCol="0" anchor="ctr"/>
          <a:lstStyle/>
          <a:p>
            <a:pPr marL="0" marR="0" lvl="0" indent="0" algn="l" defTabSz="685669" rtl="0" eaLnBrk="1" fontAlgn="base" latinLnBrk="0" hangingPunct="1">
              <a:lnSpc>
                <a:spcPct val="100000"/>
              </a:lnSpc>
              <a:spcBef>
                <a:spcPct val="0"/>
              </a:spcBef>
              <a:spcAft>
                <a:spcPct val="0"/>
              </a:spcAft>
              <a:buClrTx/>
              <a:buSzTx/>
              <a:buFontTx/>
              <a:buNone/>
              <a:tabLst/>
              <a:defRPr/>
            </a:pPr>
            <a:r>
              <a:rPr kumimoji="0" lang="en-US" sz="2800" b="0" i="0" u="none" strike="noStrike" kern="0" cap="none" spc="0" normalizeH="0" baseline="0" noProof="0" dirty="0">
                <a:ln>
                  <a:noFill/>
                </a:ln>
                <a:solidFill>
                  <a:srgbClr val="FFFFFF"/>
                </a:solidFill>
                <a:effectLst/>
                <a:uLnTx/>
                <a:uFillTx/>
                <a:latin typeface="Segoe UI"/>
                <a:ea typeface="+mn-ea"/>
                <a:cs typeface="Segoe UI Light" pitchFamily="34" charset="0"/>
              </a:rPr>
              <a:t> </a:t>
            </a:r>
          </a:p>
        </p:txBody>
      </p:sp>
      <p:sp>
        <p:nvSpPr>
          <p:cNvPr id="9" name="Rectangle 8"/>
          <p:cNvSpPr/>
          <p:nvPr/>
        </p:nvSpPr>
        <p:spPr>
          <a:xfrm>
            <a:off x="1024897" y="3258114"/>
            <a:ext cx="4727597" cy="806625"/>
          </a:xfrm>
          <a:prstGeom prst="rect">
            <a:avLst/>
          </a:prstGeom>
          <a:solidFill>
            <a:srgbClr val="F0E9E2"/>
          </a:solidFill>
          <a:ln w="10795" cap="flat" cmpd="sng" algn="ctr">
            <a:noFill/>
            <a:prstDash val="solid"/>
          </a:ln>
          <a:effectLst/>
        </p:spPr>
        <p:txBody>
          <a:bodyPr rtlCol="0" anchor="t"/>
          <a:lstStyle/>
          <a:p>
            <a:pPr marL="0" marR="0" lvl="0" indent="0" algn="l" defTabSz="685669" rtl="0" eaLnBrk="1" fontAlgn="base" latinLnBrk="0" hangingPunct="1">
              <a:lnSpc>
                <a:spcPct val="100000"/>
              </a:lnSpc>
              <a:spcBef>
                <a:spcPct val="0"/>
              </a:spcBef>
              <a:spcAft>
                <a:spcPct val="0"/>
              </a:spcAft>
              <a:buClrTx/>
              <a:buSzTx/>
              <a:buFontTx/>
              <a:buNone/>
              <a:tabLst/>
              <a:defRPr/>
            </a:pPr>
            <a:endParaRPr kumimoji="0" lang="en-US" sz="139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sp>
        <p:nvSpPr>
          <p:cNvPr id="10" name="Rectangle 9"/>
          <p:cNvSpPr/>
          <p:nvPr/>
        </p:nvSpPr>
        <p:spPr>
          <a:xfrm>
            <a:off x="2515559" y="4942447"/>
            <a:ext cx="1744945" cy="406265"/>
          </a:xfrm>
          <a:prstGeom prst="rect">
            <a:avLst/>
          </a:prstGeom>
        </p:spPr>
        <p:txBody>
          <a:bodyPr wrap="square">
            <a:spAutoFit/>
          </a:bodyPr>
          <a:lstStyle/>
          <a:p>
            <a:pPr marL="0" marR="0" lvl="0" indent="0" algn="l" defTabSz="685669" rtl="0" eaLnBrk="1" fontAlgn="base" latinLnBrk="0" hangingPunct="1">
              <a:lnSpc>
                <a:spcPct val="100000"/>
              </a:lnSpc>
              <a:spcBef>
                <a:spcPct val="0"/>
              </a:spcBef>
              <a:spcAft>
                <a:spcPct val="0"/>
              </a:spcAft>
              <a:buClrTx/>
              <a:buSzTx/>
              <a:buFontTx/>
              <a:buNone/>
              <a:tabLst/>
              <a:defRPr/>
            </a:pPr>
            <a:r>
              <a:rPr kumimoji="0" lang="en-US" sz="2040" b="0" i="0" u="none" strike="noStrike" kern="0" cap="none" spc="0" normalizeH="0" baseline="0" noProof="0" dirty="0">
                <a:ln>
                  <a:noFill/>
                </a:ln>
                <a:solidFill>
                  <a:srgbClr val="FFFFFF"/>
                </a:solidFill>
                <a:effectLst/>
                <a:uLnTx/>
                <a:uFillTx/>
                <a:latin typeface="Segoe UI"/>
                <a:ea typeface="ＭＳ Ｐゴシック" charset="0"/>
                <a:cs typeface="Segoe UI Light" pitchFamily="34" charset="0"/>
              </a:rPr>
              <a:t>Infrastructure</a:t>
            </a:r>
          </a:p>
        </p:txBody>
      </p:sp>
      <p:sp>
        <p:nvSpPr>
          <p:cNvPr id="11" name="Rectangle 10"/>
          <p:cNvSpPr/>
          <p:nvPr/>
        </p:nvSpPr>
        <p:spPr>
          <a:xfrm>
            <a:off x="6673636" y="3258113"/>
            <a:ext cx="4727597" cy="806625"/>
          </a:xfrm>
          <a:prstGeom prst="rect">
            <a:avLst/>
          </a:prstGeom>
          <a:solidFill>
            <a:srgbClr val="61AEFF"/>
          </a:solidFill>
          <a:ln w="10795" cap="flat" cmpd="sng" algn="ctr">
            <a:noFill/>
            <a:prstDash val="solid"/>
          </a:ln>
          <a:effectLst/>
        </p:spPr>
        <p:txBody>
          <a:bodyPr rtlCol="0" anchor="ctr"/>
          <a:lstStyle/>
          <a:p>
            <a:pPr marL="0" marR="0" lvl="0" indent="0" algn="l" defTabSz="685669" rtl="0" eaLnBrk="1" fontAlgn="base" latinLnBrk="0" hangingPunct="1">
              <a:lnSpc>
                <a:spcPct val="100000"/>
              </a:lnSpc>
              <a:spcBef>
                <a:spcPct val="0"/>
              </a:spcBef>
              <a:spcAft>
                <a:spcPct val="0"/>
              </a:spcAft>
              <a:buClrTx/>
              <a:buSzTx/>
              <a:buFontTx/>
              <a:buNone/>
              <a:tabLst/>
              <a:defRPr/>
            </a:pPr>
            <a:r>
              <a:rPr kumimoji="0" lang="en-US" sz="2800" b="0" i="0" u="none" strike="noStrike" kern="0" cap="none" spc="0" normalizeH="0" baseline="0" noProof="0" dirty="0">
                <a:ln>
                  <a:noFill/>
                </a:ln>
                <a:solidFill>
                  <a:srgbClr val="FFFFFF"/>
                </a:solidFill>
                <a:effectLst/>
                <a:uLnTx/>
                <a:uFillTx/>
                <a:latin typeface="Segoe UI"/>
                <a:ea typeface="+mn-ea"/>
                <a:cs typeface="Segoe UI Light" pitchFamily="34" charset="0"/>
              </a:rPr>
              <a:t> </a:t>
            </a:r>
          </a:p>
        </p:txBody>
      </p:sp>
      <p:sp>
        <p:nvSpPr>
          <p:cNvPr id="15" name="Rectangle 14"/>
          <p:cNvSpPr/>
          <p:nvPr/>
        </p:nvSpPr>
        <p:spPr>
          <a:xfrm>
            <a:off x="1024898" y="1931576"/>
            <a:ext cx="1444410" cy="1274170"/>
          </a:xfrm>
          <a:prstGeom prst="rect">
            <a:avLst/>
          </a:prstGeom>
          <a:solidFill>
            <a:srgbClr val="EF8E80"/>
          </a:solidFill>
          <a:ln w="10795" cap="flat" cmpd="sng" algn="ctr">
            <a:noFill/>
            <a:prstDash val="solid"/>
          </a:ln>
          <a:effectLst/>
        </p:spPr>
        <p:txBody>
          <a:bodyPr rtlCol="0" anchor="t"/>
          <a:lstStyle/>
          <a:p>
            <a:pPr marL="0" marR="0" lvl="0" indent="0" algn="l" defTabSz="685669" rtl="0" eaLnBrk="1" fontAlgn="base" latinLnBrk="0" hangingPunct="1">
              <a:lnSpc>
                <a:spcPct val="100000"/>
              </a:lnSpc>
              <a:spcBef>
                <a:spcPct val="0"/>
              </a:spcBef>
              <a:spcAft>
                <a:spcPct val="0"/>
              </a:spcAft>
              <a:buClrTx/>
              <a:buSzTx/>
              <a:buFontTx/>
              <a:buNone/>
              <a:tabLst/>
              <a:defRPr/>
            </a:pPr>
            <a:endParaRPr kumimoji="0" lang="en-US" sz="139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sp>
        <p:nvSpPr>
          <p:cNvPr id="17" name="Rectangle 16"/>
          <p:cNvSpPr/>
          <p:nvPr/>
        </p:nvSpPr>
        <p:spPr>
          <a:xfrm>
            <a:off x="6673636" y="4962265"/>
            <a:ext cx="4724440" cy="1149617"/>
          </a:xfrm>
          <a:prstGeom prst="rect">
            <a:avLst/>
          </a:prstGeom>
          <a:solidFill>
            <a:srgbClr val="5D6979"/>
          </a:solidFill>
          <a:ln w="10795" cap="flat" cmpd="sng" algn="ctr">
            <a:noFill/>
            <a:prstDash val="solid"/>
          </a:ln>
          <a:effectLst/>
        </p:spPr>
        <p:txBody>
          <a:bodyPr rtlCol="0" anchor="ctr"/>
          <a:lstStyle/>
          <a:p>
            <a:pPr marL="0" marR="0" lvl="0" indent="0" algn="l" defTabSz="685669" rtl="0" eaLnBrk="1" fontAlgn="base" latinLnBrk="0" hangingPunct="1">
              <a:lnSpc>
                <a:spcPct val="100000"/>
              </a:lnSpc>
              <a:spcBef>
                <a:spcPct val="0"/>
              </a:spcBef>
              <a:spcAft>
                <a:spcPct val="0"/>
              </a:spcAft>
              <a:buClrTx/>
              <a:buSzTx/>
              <a:buFontTx/>
              <a:buNone/>
              <a:tabLst/>
              <a:defRPr/>
            </a:pPr>
            <a:r>
              <a:rPr kumimoji="0" lang="en-US" sz="2800" b="0" i="0" u="none" strike="noStrike" kern="0" cap="none" spc="0" normalizeH="0" baseline="0" noProof="0" dirty="0">
                <a:ln>
                  <a:noFill/>
                </a:ln>
                <a:solidFill>
                  <a:srgbClr val="FFFFFF"/>
                </a:solidFill>
                <a:effectLst/>
                <a:uLnTx/>
                <a:uFillTx/>
                <a:latin typeface="Segoe UI"/>
                <a:ea typeface="+mn-ea"/>
                <a:cs typeface="Segoe UI Light" pitchFamily="34" charset="0"/>
              </a:rPr>
              <a:t> </a:t>
            </a:r>
          </a:p>
        </p:txBody>
      </p:sp>
      <p:sp>
        <p:nvSpPr>
          <p:cNvPr id="18" name="Rectangle 17"/>
          <p:cNvSpPr/>
          <p:nvPr/>
        </p:nvSpPr>
        <p:spPr>
          <a:xfrm>
            <a:off x="8114889" y="4942447"/>
            <a:ext cx="1744945" cy="406265"/>
          </a:xfrm>
          <a:prstGeom prst="rect">
            <a:avLst/>
          </a:prstGeom>
        </p:spPr>
        <p:txBody>
          <a:bodyPr wrap="square">
            <a:spAutoFit/>
          </a:bodyPr>
          <a:lstStyle/>
          <a:p>
            <a:pPr marL="0" marR="0" lvl="0" indent="0" algn="l" defTabSz="685669" rtl="0" eaLnBrk="1" fontAlgn="base" latinLnBrk="0" hangingPunct="1">
              <a:lnSpc>
                <a:spcPct val="100000"/>
              </a:lnSpc>
              <a:spcBef>
                <a:spcPct val="0"/>
              </a:spcBef>
              <a:spcAft>
                <a:spcPct val="0"/>
              </a:spcAft>
              <a:buClrTx/>
              <a:buSzTx/>
              <a:buFontTx/>
              <a:buNone/>
              <a:tabLst/>
              <a:defRPr/>
            </a:pPr>
            <a:r>
              <a:rPr kumimoji="0" lang="en-US" sz="2040" b="0" i="0" u="none" strike="noStrike" kern="0" cap="none" spc="0" normalizeH="0" baseline="0" noProof="0" dirty="0">
                <a:ln>
                  <a:noFill/>
                </a:ln>
                <a:solidFill>
                  <a:srgbClr val="FFFFFF"/>
                </a:solidFill>
                <a:effectLst/>
                <a:uLnTx/>
                <a:uFillTx/>
                <a:latin typeface="Segoe UI"/>
                <a:ea typeface="ＭＳ Ｐゴシック" charset="0"/>
                <a:cs typeface="Segoe UI Light" pitchFamily="34" charset="0"/>
              </a:rPr>
              <a:t>Infrastructure</a:t>
            </a:r>
          </a:p>
        </p:txBody>
      </p:sp>
      <p:sp>
        <p:nvSpPr>
          <p:cNvPr id="19" name="Rectangle 18"/>
          <p:cNvSpPr/>
          <p:nvPr/>
        </p:nvSpPr>
        <p:spPr>
          <a:xfrm>
            <a:off x="6673636" y="4117106"/>
            <a:ext cx="4724440" cy="797517"/>
          </a:xfrm>
          <a:prstGeom prst="rect">
            <a:avLst/>
          </a:prstGeom>
          <a:solidFill>
            <a:srgbClr val="54BCB6"/>
          </a:solidFill>
          <a:ln w="10795" cap="flat" cmpd="sng" algn="ctr">
            <a:noFill/>
            <a:prstDash val="solid"/>
          </a:ln>
          <a:effectLst/>
        </p:spPr>
        <p:txBody>
          <a:bodyPr rtlCol="0" anchor="t"/>
          <a:lstStyle/>
          <a:p>
            <a:pPr marL="0" marR="0" lvl="0" indent="0" algn="l" defTabSz="685669" rtl="0" eaLnBrk="1" fontAlgn="base" latinLnBrk="0" hangingPunct="1">
              <a:lnSpc>
                <a:spcPct val="100000"/>
              </a:lnSpc>
              <a:spcBef>
                <a:spcPct val="0"/>
              </a:spcBef>
              <a:spcAft>
                <a:spcPct val="0"/>
              </a:spcAft>
              <a:buClrTx/>
              <a:buSzTx/>
              <a:buFontTx/>
              <a:buNone/>
              <a:tabLst/>
              <a:defRPr/>
            </a:pPr>
            <a:endParaRPr kumimoji="0" lang="en-US" sz="3199" b="0" i="0" u="none" strike="noStrike" kern="0" cap="none" spc="0" normalizeH="0" baseline="0" noProof="0" dirty="0">
              <a:ln>
                <a:noFill/>
              </a:ln>
              <a:solidFill>
                <a:srgbClr val="FFFFFF"/>
              </a:solidFill>
              <a:effectLst/>
              <a:uLnTx/>
              <a:uFillTx/>
              <a:latin typeface="Segoe UI"/>
              <a:ea typeface="+mn-ea"/>
              <a:cs typeface="Segoe UI Light" pitchFamily="34" charset="0"/>
            </a:endParaRPr>
          </a:p>
        </p:txBody>
      </p:sp>
      <p:sp>
        <p:nvSpPr>
          <p:cNvPr id="20" name="Rectangle 19"/>
          <p:cNvSpPr/>
          <p:nvPr/>
        </p:nvSpPr>
        <p:spPr>
          <a:xfrm>
            <a:off x="2665828" y="1931576"/>
            <a:ext cx="1444410" cy="1274170"/>
          </a:xfrm>
          <a:prstGeom prst="rect">
            <a:avLst/>
          </a:prstGeom>
          <a:solidFill>
            <a:srgbClr val="E64B36"/>
          </a:solidFill>
          <a:ln w="10795" cap="flat" cmpd="sng" algn="ctr">
            <a:noFill/>
            <a:prstDash val="solid"/>
          </a:ln>
          <a:effectLst/>
        </p:spPr>
        <p:txBody>
          <a:bodyPr rtlCol="0" anchor="t"/>
          <a:lstStyle/>
          <a:p>
            <a:pPr marL="0" marR="0" lvl="0" indent="0" algn="l" defTabSz="685669" rtl="0" eaLnBrk="1" fontAlgn="base" latinLnBrk="0" hangingPunct="1">
              <a:lnSpc>
                <a:spcPct val="100000"/>
              </a:lnSpc>
              <a:spcBef>
                <a:spcPct val="0"/>
              </a:spcBef>
              <a:spcAft>
                <a:spcPct val="0"/>
              </a:spcAft>
              <a:buClrTx/>
              <a:buSzTx/>
              <a:buFontTx/>
              <a:buNone/>
              <a:tabLst/>
              <a:defRPr/>
            </a:pPr>
            <a:endParaRPr kumimoji="0" lang="en-US" sz="139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sp>
        <p:nvSpPr>
          <p:cNvPr id="21" name="Rectangle 20"/>
          <p:cNvSpPr/>
          <p:nvPr/>
        </p:nvSpPr>
        <p:spPr>
          <a:xfrm>
            <a:off x="4306758" y="1931576"/>
            <a:ext cx="1444410" cy="1274170"/>
          </a:xfrm>
          <a:prstGeom prst="rect">
            <a:avLst/>
          </a:prstGeom>
          <a:solidFill>
            <a:srgbClr val="B52A17"/>
          </a:solidFill>
          <a:ln w="10795" cap="flat" cmpd="sng" algn="ctr">
            <a:noFill/>
            <a:prstDash val="solid"/>
          </a:ln>
          <a:effectLst/>
        </p:spPr>
        <p:txBody>
          <a:bodyPr rtlCol="0" anchor="t"/>
          <a:lstStyle/>
          <a:p>
            <a:pPr marL="0" marR="0" lvl="0" indent="0" algn="l" defTabSz="685669" rtl="0" eaLnBrk="1" fontAlgn="base" latinLnBrk="0" hangingPunct="1">
              <a:lnSpc>
                <a:spcPct val="100000"/>
              </a:lnSpc>
              <a:spcBef>
                <a:spcPct val="0"/>
              </a:spcBef>
              <a:spcAft>
                <a:spcPct val="0"/>
              </a:spcAft>
              <a:buClrTx/>
              <a:buSzTx/>
              <a:buFontTx/>
              <a:buNone/>
              <a:tabLst/>
              <a:defRPr/>
            </a:pPr>
            <a:endParaRPr kumimoji="0" lang="en-US" sz="139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sp>
        <p:nvSpPr>
          <p:cNvPr id="22" name="Rectangle 21"/>
          <p:cNvSpPr/>
          <p:nvPr/>
        </p:nvSpPr>
        <p:spPr>
          <a:xfrm>
            <a:off x="1024898" y="1465514"/>
            <a:ext cx="1444410" cy="408382"/>
          </a:xfrm>
          <a:prstGeom prst="rect">
            <a:avLst/>
          </a:prstGeom>
          <a:solidFill>
            <a:srgbClr val="EF8E80"/>
          </a:solidFill>
          <a:ln w="10795" cap="flat" cmpd="sng" algn="ctr">
            <a:noFill/>
            <a:prstDash val="solid"/>
          </a:ln>
          <a:effectLst/>
        </p:spPr>
        <p:txBody>
          <a:bodyPr rtlCol="0" anchor="t"/>
          <a:lstStyle/>
          <a:p>
            <a:pPr marL="0" marR="0" lvl="0" indent="0" algn="l" defTabSz="685669" rtl="0" eaLnBrk="1" fontAlgn="base" latinLnBrk="0" hangingPunct="1">
              <a:lnSpc>
                <a:spcPct val="100000"/>
              </a:lnSpc>
              <a:spcBef>
                <a:spcPct val="0"/>
              </a:spcBef>
              <a:spcAft>
                <a:spcPct val="0"/>
              </a:spcAft>
              <a:buClrTx/>
              <a:buSzTx/>
              <a:buFontTx/>
              <a:buNone/>
              <a:tabLst/>
              <a:defRPr/>
            </a:pPr>
            <a:endParaRPr kumimoji="0" lang="en-US" sz="139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sp>
        <p:nvSpPr>
          <p:cNvPr id="23" name="Rectangle 22"/>
          <p:cNvSpPr/>
          <p:nvPr/>
        </p:nvSpPr>
        <p:spPr>
          <a:xfrm>
            <a:off x="2665828" y="1465514"/>
            <a:ext cx="1444410" cy="408382"/>
          </a:xfrm>
          <a:prstGeom prst="rect">
            <a:avLst/>
          </a:prstGeom>
          <a:solidFill>
            <a:srgbClr val="E64B36"/>
          </a:solidFill>
          <a:ln w="10795" cap="flat" cmpd="sng" algn="ctr">
            <a:noFill/>
            <a:prstDash val="solid"/>
          </a:ln>
          <a:effectLst/>
        </p:spPr>
        <p:txBody>
          <a:bodyPr rtlCol="0" anchor="t"/>
          <a:lstStyle/>
          <a:p>
            <a:pPr marL="0" marR="0" lvl="0" indent="0" algn="l" defTabSz="685669" rtl="0" eaLnBrk="1" fontAlgn="base" latinLnBrk="0" hangingPunct="1">
              <a:lnSpc>
                <a:spcPct val="100000"/>
              </a:lnSpc>
              <a:spcBef>
                <a:spcPct val="0"/>
              </a:spcBef>
              <a:spcAft>
                <a:spcPct val="0"/>
              </a:spcAft>
              <a:buClrTx/>
              <a:buSzTx/>
              <a:buFontTx/>
              <a:buNone/>
              <a:tabLst/>
              <a:defRPr/>
            </a:pPr>
            <a:endParaRPr kumimoji="0" lang="en-US" sz="139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sp>
        <p:nvSpPr>
          <p:cNvPr id="24" name="Rectangle 23"/>
          <p:cNvSpPr/>
          <p:nvPr/>
        </p:nvSpPr>
        <p:spPr>
          <a:xfrm>
            <a:off x="4306758" y="1465514"/>
            <a:ext cx="1444410" cy="408382"/>
          </a:xfrm>
          <a:prstGeom prst="rect">
            <a:avLst/>
          </a:prstGeom>
          <a:solidFill>
            <a:srgbClr val="B52A17"/>
          </a:solidFill>
          <a:ln w="10795" cap="flat" cmpd="sng" algn="ctr">
            <a:noFill/>
            <a:prstDash val="solid"/>
          </a:ln>
          <a:effectLst/>
        </p:spPr>
        <p:txBody>
          <a:bodyPr rtlCol="0" anchor="t"/>
          <a:lstStyle/>
          <a:p>
            <a:pPr marL="0" marR="0" lvl="0" indent="0" algn="l" defTabSz="685669" rtl="0" eaLnBrk="1" fontAlgn="base" latinLnBrk="0" hangingPunct="1">
              <a:lnSpc>
                <a:spcPct val="100000"/>
              </a:lnSpc>
              <a:spcBef>
                <a:spcPct val="0"/>
              </a:spcBef>
              <a:spcAft>
                <a:spcPct val="0"/>
              </a:spcAft>
              <a:buClrTx/>
              <a:buSzTx/>
              <a:buFontTx/>
              <a:buNone/>
              <a:tabLst/>
              <a:defRPr/>
            </a:pPr>
            <a:endParaRPr kumimoji="0" lang="en-US" sz="139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sp>
        <p:nvSpPr>
          <p:cNvPr id="25" name="Rectangle 24"/>
          <p:cNvSpPr/>
          <p:nvPr/>
        </p:nvSpPr>
        <p:spPr>
          <a:xfrm>
            <a:off x="1024898" y="999453"/>
            <a:ext cx="1444410" cy="408382"/>
          </a:xfrm>
          <a:prstGeom prst="rect">
            <a:avLst/>
          </a:prstGeom>
          <a:solidFill>
            <a:srgbClr val="EF8E80"/>
          </a:solidFill>
          <a:ln w="10795" cap="flat" cmpd="sng" algn="ctr">
            <a:noFill/>
            <a:prstDash val="solid"/>
          </a:ln>
          <a:effectLst/>
        </p:spPr>
        <p:txBody>
          <a:bodyPr rtlCol="0" anchor="t"/>
          <a:lstStyle/>
          <a:p>
            <a:pPr marL="0" marR="0" lvl="0" indent="0" algn="l" defTabSz="685669" rtl="0" eaLnBrk="1" fontAlgn="base" latinLnBrk="0" hangingPunct="1">
              <a:lnSpc>
                <a:spcPct val="100000"/>
              </a:lnSpc>
              <a:spcBef>
                <a:spcPct val="0"/>
              </a:spcBef>
              <a:spcAft>
                <a:spcPct val="0"/>
              </a:spcAft>
              <a:buClrTx/>
              <a:buSzTx/>
              <a:buFontTx/>
              <a:buNone/>
              <a:tabLst/>
              <a:defRPr/>
            </a:pPr>
            <a:endParaRPr kumimoji="0" lang="en-US" sz="139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sp>
        <p:nvSpPr>
          <p:cNvPr id="26" name="Rectangle 25"/>
          <p:cNvSpPr/>
          <p:nvPr/>
        </p:nvSpPr>
        <p:spPr>
          <a:xfrm>
            <a:off x="2665828" y="999453"/>
            <a:ext cx="1444410" cy="408382"/>
          </a:xfrm>
          <a:prstGeom prst="rect">
            <a:avLst/>
          </a:prstGeom>
          <a:solidFill>
            <a:srgbClr val="E64B36"/>
          </a:solidFill>
          <a:ln w="10795" cap="flat" cmpd="sng" algn="ctr">
            <a:noFill/>
            <a:prstDash val="solid"/>
          </a:ln>
          <a:effectLst/>
        </p:spPr>
        <p:txBody>
          <a:bodyPr rtlCol="0" anchor="t"/>
          <a:lstStyle/>
          <a:p>
            <a:pPr marL="0" marR="0" lvl="0" indent="0" algn="l" defTabSz="685669" rtl="0" eaLnBrk="1" fontAlgn="base" latinLnBrk="0" hangingPunct="1">
              <a:lnSpc>
                <a:spcPct val="100000"/>
              </a:lnSpc>
              <a:spcBef>
                <a:spcPct val="0"/>
              </a:spcBef>
              <a:spcAft>
                <a:spcPct val="0"/>
              </a:spcAft>
              <a:buClrTx/>
              <a:buSzTx/>
              <a:buFontTx/>
              <a:buNone/>
              <a:tabLst/>
              <a:defRPr/>
            </a:pPr>
            <a:endParaRPr kumimoji="0" lang="en-US" sz="139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sp>
        <p:nvSpPr>
          <p:cNvPr id="27" name="Rectangle 26"/>
          <p:cNvSpPr/>
          <p:nvPr/>
        </p:nvSpPr>
        <p:spPr>
          <a:xfrm>
            <a:off x="4306758" y="999453"/>
            <a:ext cx="1444410" cy="408382"/>
          </a:xfrm>
          <a:prstGeom prst="rect">
            <a:avLst/>
          </a:prstGeom>
          <a:solidFill>
            <a:srgbClr val="B52A17"/>
          </a:solidFill>
          <a:ln w="10795" cap="flat" cmpd="sng" algn="ctr">
            <a:noFill/>
            <a:prstDash val="solid"/>
          </a:ln>
          <a:effectLst/>
        </p:spPr>
        <p:txBody>
          <a:bodyPr rtlCol="0" anchor="t"/>
          <a:lstStyle/>
          <a:p>
            <a:pPr marL="0" marR="0" lvl="0" indent="0" algn="l" defTabSz="685669" rtl="0" eaLnBrk="1" fontAlgn="base" latinLnBrk="0" hangingPunct="1">
              <a:lnSpc>
                <a:spcPct val="100000"/>
              </a:lnSpc>
              <a:spcBef>
                <a:spcPct val="0"/>
              </a:spcBef>
              <a:spcAft>
                <a:spcPct val="0"/>
              </a:spcAft>
              <a:buClrTx/>
              <a:buSzTx/>
              <a:buFontTx/>
              <a:buNone/>
              <a:tabLst/>
              <a:defRPr/>
            </a:pPr>
            <a:endParaRPr kumimoji="0" lang="en-US" sz="139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sp>
        <p:nvSpPr>
          <p:cNvPr id="34" name="Rectangle 33"/>
          <p:cNvSpPr/>
          <p:nvPr/>
        </p:nvSpPr>
        <p:spPr>
          <a:xfrm>
            <a:off x="1024898" y="4316422"/>
            <a:ext cx="4726269" cy="414353"/>
          </a:xfrm>
          <a:prstGeom prst="rect">
            <a:avLst/>
          </a:prstGeom>
        </p:spPr>
        <p:txBody>
          <a:bodyPr wrap="square">
            <a:spAutoFit/>
          </a:bodyPr>
          <a:lstStyle/>
          <a:p>
            <a:pPr marL="0" marR="0" lvl="0" indent="0" algn="ctr" defTabSz="685669" rtl="0" eaLnBrk="1" fontAlgn="base" latinLnBrk="0" hangingPunct="1">
              <a:lnSpc>
                <a:spcPct val="100000"/>
              </a:lnSpc>
              <a:spcBef>
                <a:spcPct val="0"/>
              </a:spcBef>
              <a:spcAft>
                <a:spcPct val="0"/>
              </a:spcAft>
              <a:buClrTx/>
              <a:buSzTx/>
              <a:buFontTx/>
              <a:buNone/>
              <a:tabLst/>
              <a:defRPr/>
            </a:pPr>
            <a:r>
              <a:rPr kumimoji="0" lang="en-US" sz="2040" b="0" i="0" u="none" strike="noStrike" kern="0" cap="none" spc="0" normalizeH="0" baseline="0" noProof="0" dirty="0">
                <a:ln>
                  <a:noFill/>
                </a:ln>
                <a:solidFill>
                  <a:srgbClr val="FFFFFF"/>
                </a:solidFill>
                <a:effectLst/>
                <a:uLnTx/>
                <a:uFillTx/>
                <a:latin typeface="Segoe UI"/>
                <a:ea typeface="ＭＳ Ｐゴシック" charset="0"/>
                <a:cs typeface="Segoe UI Light" pitchFamily="34" charset="0"/>
              </a:rPr>
              <a:t>Host Operating System</a:t>
            </a:r>
          </a:p>
        </p:txBody>
      </p:sp>
      <p:sp>
        <p:nvSpPr>
          <p:cNvPr id="35" name="Rectangle 34"/>
          <p:cNvSpPr/>
          <p:nvPr/>
        </p:nvSpPr>
        <p:spPr>
          <a:xfrm>
            <a:off x="1024897" y="3450471"/>
            <a:ext cx="4726269" cy="414353"/>
          </a:xfrm>
          <a:prstGeom prst="rect">
            <a:avLst/>
          </a:prstGeom>
        </p:spPr>
        <p:txBody>
          <a:bodyPr wrap="square">
            <a:spAutoFit/>
          </a:bodyPr>
          <a:lstStyle/>
          <a:p>
            <a:pPr marL="0" marR="0" lvl="0" indent="0" algn="ctr" defTabSz="685669" rtl="0" eaLnBrk="1" fontAlgn="base" latinLnBrk="0" hangingPunct="1">
              <a:lnSpc>
                <a:spcPct val="100000"/>
              </a:lnSpc>
              <a:spcBef>
                <a:spcPct val="0"/>
              </a:spcBef>
              <a:spcAft>
                <a:spcPct val="0"/>
              </a:spcAft>
              <a:buClrTx/>
              <a:buSzTx/>
              <a:buFontTx/>
              <a:buNone/>
              <a:tabLst/>
              <a:defRPr/>
            </a:pPr>
            <a:r>
              <a:rPr kumimoji="0" lang="en-US" sz="2040" b="0" i="0" u="none" strike="noStrike" kern="0" cap="none" spc="0" normalizeH="0" baseline="0" noProof="0" dirty="0">
                <a:ln>
                  <a:noFill/>
                </a:ln>
                <a:solidFill>
                  <a:sysClr val="windowText" lastClr="000000"/>
                </a:solidFill>
                <a:effectLst/>
                <a:uLnTx/>
                <a:uFillTx/>
                <a:latin typeface="Segoe UI"/>
                <a:ea typeface="ＭＳ Ｐゴシック" charset="0"/>
                <a:cs typeface="Segoe UI Light" pitchFamily="34" charset="0"/>
              </a:rPr>
              <a:t>Hypervisor</a:t>
            </a:r>
          </a:p>
        </p:txBody>
      </p:sp>
      <p:sp>
        <p:nvSpPr>
          <p:cNvPr id="36" name="Rectangle 35"/>
          <p:cNvSpPr/>
          <p:nvPr/>
        </p:nvSpPr>
        <p:spPr>
          <a:xfrm>
            <a:off x="1024898" y="2352773"/>
            <a:ext cx="1444410" cy="382308"/>
          </a:xfrm>
          <a:prstGeom prst="rect">
            <a:avLst/>
          </a:prstGeom>
        </p:spPr>
        <p:txBody>
          <a:bodyPr wrap="square">
            <a:spAutoFit/>
          </a:bodyPr>
          <a:lstStyle/>
          <a:p>
            <a:pPr marL="0" marR="0" lvl="0" indent="0" algn="ctr" defTabSz="685669" rtl="0" eaLnBrk="1" fontAlgn="base" latinLnBrk="0" hangingPunct="1">
              <a:lnSpc>
                <a:spcPct val="100000"/>
              </a:lnSpc>
              <a:spcBef>
                <a:spcPct val="0"/>
              </a:spcBef>
              <a:spcAft>
                <a:spcPct val="0"/>
              </a:spcAft>
              <a:buClrTx/>
              <a:buSzTx/>
              <a:buFontTx/>
              <a:buNone/>
              <a:tabLst/>
              <a:defRPr/>
            </a:pPr>
            <a:r>
              <a:rPr kumimoji="0" lang="en-US" sz="1836" b="0" i="0" u="none" strike="noStrike" kern="0" cap="none" spc="0" normalizeH="0" baseline="0" noProof="0" dirty="0">
                <a:ln>
                  <a:noFill/>
                </a:ln>
                <a:solidFill>
                  <a:srgbClr val="FFFFFF"/>
                </a:solidFill>
                <a:effectLst/>
                <a:uLnTx/>
                <a:uFillTx/>
                <a:latin typeface="Segoe UI"/>
                <a:ea typeface="ＭＳ Ｐゴシック" charset="0"/>
                <a:cs typeface="Segoe UI Light" pitchFamily="34" charset="0"/>
              </a:rPr>
              <a:t>Guest OS</a:t>
            </a:r>
          </a:p>
        </p:txBody>
      </p:sp>
      <p:sp>
        <p:nvSpPr>
          <p:cNvPr id="37" name="Rectangle 36"/>
          <p:cNvSpPr/>
          <p:nvPr/>
        </p:nvSpPr>
        <p:spPr>
          <a:xfrm>
            <a:off x="1024898" y="1501599"/>
            <a:ext cx="1444410" cy="382308"/>
          </a:xfrm>
          <a:prstGeom prst="rect">
            <a:avLst/>
          </a:prstGeom>
        </p:spPr>
        <p:txBody>
          <a:bodyPr wrap="square">
            <a:spAutoFit/>
          </a:bodyPr>
          <a:lstStyle/>
          <a:p>
            <a:pPr marL="0" marR="0" lvl="0" indent="0" algn="ctr" defTabSz="685669" rtl="0" eaLnBrk="1" fontAlgn="base" latinLnBrk="0" hangingPunct="1">
              <a:lnSpc>
                <a:spcPct val="100000"/>
              </a:lnSpc>
              <a:spcBef>
                <a:spcPct val="0"/>
              </a:spcBef>
              <a:spcAft>
                <a:spcPct val="0"/>
              </a:spcAft>
              <a:buClrTx/>
              <a:buSzTx/>
              <a:buFontTx/>
              <a:buNone/>
              <a:tabLst/>
              <a:defRPr/>
            </a:pPr>
            <a:r>
              <a:rPr kumimoji="0" lang="en-US" sz="1836" b="0" i="0" u="none" strike="noStrike" kern="0" cap="none" spc="0" normalizeH="0" baseline="0" noProof="0" dirty="0">
                <a:ln>
                  <a:noFill/>
                </a:ln>
                <a:solidFill>
                  <a:srgbClr val="FFFFFF"/>
                </a:solidFill>
                <a:effectLst/>
                <a:uLnTx/>
                <a:uFillTx/>
                <a:latin typeface="Segoe UI"/>
                <a:ea typeface="ＭＳ Ｐゴシック" charset="0"/>
                <a:cs typeface="Segoe UI Light" pitchFamily="34" charset="0"/>
              </a:rPr>
              <a:t>Bins/Libs</a:t>
            </a:r>
          </a:p>
        </p:txBody>
      </p:sp>
      <p:sp>
        <p:nvSpPr>
          <p:cNvPr id="38" name="Rectangle 37"/>
          <p:cNvSpPr/>
          <p:nvPr/>
        </p:nvSpPr>
        <p:spPr>
          <a:xfrm>
            <a:off x="1024898" y="1030043"/>
            <a:ext cx="1444410" cy="382308"/>
          </a:xfrm>
          <a:prstGeom prst="rect">
            <a:avLst/>
          </a:prstGeom>
        </p:spPr>
        <p:txBody>
          <a:bodyPr wrap="square">
            <a:spAutoFit/>
          </a:bodyPr>
          <a:lstStyle/>
          <a:p>
            <a:pPr marL="0" marR="0" lvl="0" indent="0" algn="ctr" defTabSz="685669" rtl="0" eaLnBrk="1" fontAlgn="base" latinLnBrk="0" hangingPunct="1">
              <a:lnSpc>
                <a:spcPct val="100000"/>
              </a:lnSpc>
              <a:spcBef>
                <a:spcPct val="0"/>
              </a:spcBef>
              <a:spcAft>
                <a:spcPct val="0"/>
              </a:spcAft>
              <a:buClrTx/>
              <a:buSzTx/>
              <a:buFontTx/>
              <a:buNone/>
              <a:tabLst/>
              <a:defRPr/>
            </a:pPr>
            <a:r>
              <a:rPr kumimoji="0" lang="en-US" sz="1836" b="0" i="0" u="none" strike="noStrike" kern="0" cap="none" spc="0" normalizeH="0" baseline="0" noProof="0" dirty="0">
                <a:ln>
                  <a:noFill/>
                </a:ln>
                <a:solidFill>
                  <a:srgbClr val="FFFFFF"/>
                </a:solidFill>
                <a:effectLst/>
                <a:uLnTx/>
                <a:uFillTx/>
                <a:latin typeface="Segoe UI"/>
                <a:ea typeface="ＭＳ Ｐゴシック" charset="0"/>
                <a:cs typeface="Segoe UI Light" pitchFamily="34" charset="0"/>
              </a:rPr>
              <a:t>App 1</a:t>
            </a:r>
          </a:p>
        </p:txBody>
      </p:sp>
      <p:sp>
        <p:nvSpPr>
          <p:cNvPr id="39" name="Rectangle 38"/>
          <p:cNvSpPr/>
          <p:nvPr/>
        </p:nvSpPr>
        <p:spPr>
          <a:xfrm>
            <a:off x="2662084" y="2347222"/>
            <a:ext cx="1444410" cy="382308"/>
          </a:xfrm>
          <a:prstGeom prst="rect">
            <a:avLst/>
          </a:prstGeom>
        </p:spPr>
        <p:txBody>
          <a:bodyPr wrap="square">
            <a:spAutoFit/>
          </a:bodyPr>
          <a:lstStyle/>
          <a:p>
            <a:pPr marL="0" marR="0" lvl="0" indent="0" algn="ctr" defTabSz="685669" rtl="0" eaLnBrk="1" fontAlgn="base" latinLnBrk="0" hangingPunct="1">
              <a:lnSpc>
                <a:spcPct val="100000"/>
              </a:lnSpc>
              <a:spcBef>
                <a:spcPct val="0"/>
              </a:spcBef>
              <a:spcAft>
                <a:spcPct val="0"/>
              </a:spcAft>
              <a:buClrTx/>
              <a:buSzTx/>
              <a:buFontTx/>
              <a:buNone/>
              <a:tabLst/>
              <a:defRPr/>
            </a:pPr>
            <a:r>
              <a:rPr kumimoji="0" lang="en-US" sz="1836" b="0" i="0" u="none" strike="noStrike" kern="0" cap="none" spc="0" normalizeH="0" baseline="0" noProof="0" dirty="0">
                <a:ln>
                  <a:noFill/>
                </a:ln>
                <a:solidFill>
                  <a:srgbClr val="FFFFFF"/>
                </a:solidFill>
                <a:effectLst/>
                <a:uLnTx/>
                <a:uFillTx/>
                <a:latin typeface="Segoe UI"/>
                <a:ea typeface="ＭＳ Ｐゴシック" charset="0"/>
                <a:cs typeface="Segoe UI Light" pitchFamily="34" charset="0"/>
              </a:rPr>
              <a:t>Guest OS</a:t>
            </a:r>
          </a:p>
        </p:txBody>
      </p:sp>
      <p:sp>
        <p:nvSpPr>
          <p:cNvPr id="40" name="Rectangle 39"/>
          <p:cNvSpPr/>
          <p:nvPr/>
        </p:nvSpPr>
        <p:spPr>
          <a:xfrm>
            <a:off x="2662084" y="1485190"/>
            <a:ext cx="1444410" cy="382308"/>
          </a:xfrm>
          <a:prstGeom prst="rect">
            <a:avLst/>
          </a:prstGeom>
        </p:spPr>
        <p:txBody>
          <a:bodyPr wrap="square">
            <a:spAutoFit/>
          </a:bodyPr>
          <a:lstStyle/>
          <a:p>
            <a:pPr marL="0" marR="0" lvl="0" indent="0" algn="ctr" defTabSz="685669" rtl="0" eaLnBrk="1" fontAlgn="base" latinLnBrk="0" hangingPunct="1">
              <a:lnSpc>
                <a:spcPct val="100000"/>
              </a:lnSpc>
              <a:spcBef>
                <a:spcPct val="0"/>
              </a:spcBef>
              <a:spcAft>
                <a:spcPct val="0"/>
              </a:spcAft>
              <a:buClrTx/>
              <a:buSzTx/>
              <a:buFontTx/>
              <a:buNone/>
              <a:tabLst/>
              <a:defRPr/>
            </a:pPr>
            <a:r>
              <a:rPr kumimoji="0" lang="en-US" sz="1836" b="0" i="0" u="none" strike="noStrike" kern="0" cap="none" spc="0" normalizeH="0" baseline="0" noProof="0" dirty="0">
                <a:ln>
                  <a:noFill/>
                </a:ln>
                <a:solidFill>
                  <a:srgbClr val="FFFFFF"/>
                </a:solidFill>
                <a:effectLst/>
                <a:uLnTx/>
                <a:uFillTx/>
                <a:latin typeface="Segoe UI"/>
                <a:ea typeface="ＭＳ Ｐゴシック" charset="0"/>
                <a:cs typeface="Segoe UI Light" pitchFamily="34" charset="0"/>
              </a:rPr>
              <a:t>Bins/Libs</a:t>
            </a:r>
          </a:p>
        </p:txBody>
      </p:sp>
      <p:sp>
        <p:nvSpPr>
          <p:cNvPr id="41" name="Rectangle 40"/>
          <p:cNvSpPr/>
          <p:nvPr/>
        </p:nvSpPr>
        <p:spPr>
          <a:xfrm>
            <a:off x="2662084" y="1013634"/>
            <a:ext cx="1444410" cy="382308"/>
          </a:xfrm>
          <a:prstGeom prst="rect">
            <a:avLst/>
          </a:prstGeom>
        </p:spPr>
        <p:txBody>
          <a:bodyPr wrap="square">
            <a:spAutoFit/>
          </a:bodyPr>
          <a:lstStyle/>
          <a:p>
            <a:pPr marL="0" marR="0" lvl="0" indent="0" algn="ctr" defTabSz="685669" rtl="0" eaLnBrk="1" fontAlgn="base" latinLnBrk="0" hangingPunct="1">
              <a:lnSpc>
                <a:spcPct val="100000"/>
              </a:lnSpc>
              <a:spcBef>
                <a:spcPct val="0"/>
              </a:spcBef>
              <a:spcAft>
                <a:spcPct val="0"/>
              </a:spcAft>
              <a:buClrTx/>
              <a:buSzTx/>
              <a:buFontTx/>
              <a:buNone/>
              <a:tabLst/>
              <a:defRPr/>
            </a:pPr>
            <a:r>
              <a:rPr kumimoji="0" lang="en-US" sz="1836" b="0" i="0" u="none" strike="noStrike" kern="0" cap="none" spc="0" normalizeH="0" baseline="0" noProof="0" dirty="0">
                <a:ln>
                  <a:noFill/>
                </a:ln>
                <a:solidFill>
                  <a:srgbClr val="FFFFFF"/>
                </a:solidFill>
                <a:effectLst/>
                <a:uLnTx/>
                <a:uFillTx/>
                <a:latin typeface="Segoe UI"/>
                <a:ea typeface="ＭＳ Ｐゴシック" charset="0"/>
                <a:cs typeface="Segoe UI Light" pitchFamily="34" charset="0"/>
              </a:rPr>
              <a:t>App 2</a:t>
            </a:r>
          </a:p>
        </p:txBody>
      </p:sp>
      <p:sp>
        <p:nvSpPr>
          <p:cNvPr id="42" name="Rectangle 41"/>
          <p:cNvSpPr/>
          <p:nvPr/>
        </p:nvSpPr>
        <p:spPr>
          <a:xfrm>
            <a:off x="4299270" y="2341888"/>
            <a:ext cx="1444410" cy="382308"/>
          </a:xfrm>
          <a:prstGeom prst="rect">
            <a:avLst/>
          </a:prstGeom>
        </p:spPr>
        <p:txBody>
          <a:bodyPr wrap="square">
            <a:spAutoFit/>
          </a:bodyPr>
          <a:lstStyle/>
          <a:p>
            <a:pPr marL="0" marR="0" lvl="0" indent="0" algn="ctr" defTabSz="685669" rtl="0" eaLnBrk="1" fontAlgn="base" latinLnBrk="0" hangingPunct="1">
              <a:lnSpc>
                <a:spcPct val="100000"/>
              </a:lnSpc>
              <a:spcBef>
                <a:spcPct val="0"/>
              </a:spcBef>
              <a:spcAft>
                <a:spcPct val="0"/>
              </a:spcAft>
              <a:buClrTx/>
              <a:buSzTx/>
              <a:buFontTx/>
              <a:buNone/>
              <a:tabLst/>
              <a:defRPr/>
            </a:pPr>
            <a:r>
              <a:rPr kumimoji="0" lang="en-US" sz="1836" b="0" i="0" u="none" strike="noStrike" kern="0" cap="none" spc="0" normalizeH="0" baseline="0" noProof="0" dirty="0">
                <a:ln>
                  <a:noFill/>
                </a:ln>
                <a:solidFill>
                  <a:srgbClr val="FFFFFF"/>
                </a:solidFill>
                <a:effectLst/>
                <a:uLnTx/>
                <a:uFillTx/>
                <a:latin typeface="Segoe UI"/>
                <a:ea typeface="ＭＳ Ｐゴシック" charset="0"/>
                <a:cs typeface="Segoe UI Light" pitchFamily="34" charset="0"/>
              </a:rPr>
              <a:t>Guest OS</a:t>
            </a:r>
          </a:p>
        </p:txBody>
      </p:sp>
      <p:sp>
        <p:nvSpPr>
          <p:cNvPr id="43" name="Rectangle 42"/>
          <p:cNvSpPr/>
          <p:nvPr/>
        </p:nvSpPr>
        <p:spPr>
          <a:xfrm>
            <a:off x="4306758" y="1474427"/>
            <a:ext cx="1444410" cy="382308"/>
          </a:xfrm>
          <a:prstGeom prst="rect">
            <a:avLst/>
          </a:prstGeom>
        </p:spPr>
        <p:txBody>
          <a:bodyPr wrap="square">
            <a:spAutoFit/>
          </a:bodyPr>
          <a:lstStyle/>
          <a:p>
            <a:pPr marL="0" marR="0" lvl="0" indent="0" algn="ctr" defTabSz="685669" rtl="0" eaLnBrk="1" fontAlgn="base" latinLnBrk="0" hangingPunct="1">
              <a:lnSpc>
                <a:spcPct val="100000"/>
              </a:lnSpc>
              <a:spcBef>
                <a:spcPct val="0"/>
              </a:spcBef>
              <a:spcAft>
                <a:spcPct val="0"/>
              </a:spcAft>
              <a:buClrTx/>
              <a:buSzTx/>
              <a:buFontTx/>
              <a:buNone/>
              <a:tabLst/>
              <a:defRPr/>
            </a:pPr>
            <a:r>
              <a:rPr kumimoji="0" lang="en-US" sz="1836" b="0" i="0" u="none" strike="noStrike" kern="0" cap="none" spc="0" normalizeH="0" baseline="0" noProof="0" dirty="0">
                <a:ln>
                  <a:noFill/>
                </a:ln>
                <a:solidFill>
                  <a:srgbClr val="FFFFFF"/>
                </a:solidFill>
                <a:effectLst/>
                <a:uLnTx/>
                <a:uFillTx/>
                <a:latin typeface="Segoe UI"/>
                <a:ea typeface="ＭＳ Ｐゴシック" charset="0"/>
                <a:cs typeface="Segoe UI Light" pitchFamily="34" charset="0"/>
              </a:rPr>
              <a:t>Bins/Libs</a:t>
            </a:r>
          </a:p>
        </p:txBody>
      </p:sp>
      <p:sp>
        <p:nvSpPr>
          <p:cNvPr id="44" name="Rectangle 43"/>
          <p:cNvSpPr/>
          <p:nvPr/>
        </p:nvSpPr>
        <p:spPr>
          <a:xfrm>
            <a:off x="4306758" y="1002870"/>
            <a:ext cx="1444410" cy="382308"/>
          </a:xfrm>
          <a:prstGeom prst="rect">
            <a:avLst/>
          </a:prstGeom>
        </p:spPr>
        <p:txBody>
          <a:bodyPr wrap="square">
            <a:spAutoFit/>
          </a:bodyPr>
          <a:lstStyle/>
          <a:p>
            <a:pPr marL="0" marR="0" lvl="0" indent="0" algn="ctr" defTabSz="685669" rtl="0" eaLnBrk="1" fontAlgn="base" latinLnBrk="0" hangingPunct="1">
              <a:lnSpc>
                <a:spcPct val="100000"/>
              </a:lnSpc>
              <a:spcBef>
                <a:spcPct val="0"/>
              </a:spcBef>
              <a:spcAft>
                <a:spcPct val="0"/>
              </a:spcAft>
              <a:buClrTx/>
              <a:buSzTx/>
              <a:buFontTx/>
              <a:buNone/>
              <a:tabLst/>
              <a:defRPr/>
            </a:pPr>
            <a:r>
              <a:rPr kumimoji="0" lang="en-US" sz="1836" b="0" i="0" u="none" strike="noStrike" kern="0" cap="none" spc="0" normalizeH="0" baseline="0" noProof="0" dirty="0">
                <a:ln>
                  <a:noFill/>
                </a:ln>
                <a:solidFill>
                  <a:srgbClr val="FFFFFF"/>
                </a:solidFill>
                <a:effectLst/>
                <a:uLnTx/>
                <a:uFillTx/>
                <a:latin typeface="Segoe UI"/>
                <a:ea typeface="ＭＳ Ｐゴシック" charset="0"/>
                <a:cs typeface="Segoe UI Light" pitchFamily="34" charset="0"/>
              </a:rPr>
              <a:t>App 3</a:t>
            </a:r>
          </a:p>
        </p:txBody>
      </p:sp>
      <p:sp>
        <p:nvSpPr>
          <p:cNvPr id="45" name="Rectangle 44"/>
          <p:cNvSpPr/>
          <p:nvPr/>
        </p:nvSpPr>
        <p:spPr>
          <a:xfrm>
            <a:off x="6673636" y="2797361"/>
            <a:ext cx="1444410" cy="408382"/>
          </a:xfrm>
          <a:prstGeom prst="rect">
            <a:avLst/>
          </a:prstGeom>
          <a:solidFill>
            <a:srgbClr val="EF8E80"/>
          </a:solidFill>
          <a:ln w="10795" cap="flat" cmpd="sng" algn="ctr">
            <a:noFill/>
            <a:prstDash val="solid"/>
          </a:ln>
          <a:effectLst/>
        </p:spPr>
        <p:txBody>
          <a:bodyPr rtlCol="0" anchor="t"/>
          <a:lstStyle/>
          <a:p>
            <a:pPr marL="0" marR="0" lvl="0" indent="0" algn="l" defTabSz="685669" rtl="0" eaLnBrk="1" fontAlgn="base" latinLnBrk="0" hangingPunct="1">
              <a:lnSpc>
                <a:spcPct val="100000"/>
              </a:lnSpc>
              <a:spcBef>
                <a:spcPct val="0"/>
              </a:spcBef>
              <a:spcAft>
                <a:spcPct val="0"/>
              </a:spcAft>
              <a:buClrTx/>
              <a:buSzTx/>
              <a:buFontTx/>
              <a:buNone/>
              <a:tabLst/>
              <a:defRPr/>
            </a:pPr>
            <a:endParaRPr kumimoji="0" lang="en-US" sz="139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sp>
        <p:nvSpPr>
          <p:cNvPr id="46" name="Rectangle 45"/>
          <p:cNvSpPr/>
          <p:nvPr/>
        </p:nvSpPr>
        <p:spPr>
          <a:xfrm>
            <a:off x="8314567" y="2797361"/>
            <a:ext cx="1444410" cy="408382"/>
          </a:xfrm>
          <a:prstGeom prst="rect">
            <a:avLst/>
          </a:prstGeom>
          <a:solidFill>
            <a:srgbClr val="E64B36"/>
          </a:solidFill>
          <a:ln w="10795" cap="flat" cmpd="sng" algn="ctr">
            <a:noFill/>
            <a:prstDash val="solid"/>
          </a:ln>
          <a:effectLst/>
        </p:spPr>
        <p:txBody>
          <a:bodyPr rtlCol="0" anchor="t"/>
          <a:lstStyle/>
          <a:p>
            <a:pPr marL="0" marR="0" lvl="0" indent="0" algn="l" defTabSz="685669" rtl="0" eaLnBrk="1" fontAlgn="base" latinLnBrk="0" hangingPunct="1">
              <a:lnSpc>
                <a:spcPct val="100000"/>
              </a:lnSpc>
              <a:spcBef>
                <a:spcPct val="0"/>
              </a:spcBef>
              <a:spcAft>
                <a:spcPct val="0"/>
              </a:spcAft>
              <a:buClrTx/>
              <a:buSzTx/>
              <a:buFontTx/>
              <a:buNone/>
              <a:tabLst/>
              <a:defRPr/>
            </a:pPr>
            <a:endParaRPr kumimoji="0" lang="en-US" sz="139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sp>
        <p:nvSpPr>
          <p:cNvPr id="47" name="Rectangle 46"/>
          <p:cNvSpPr/>
          <p:nvPr/>
        </p:nvSpPr>
        <p:spPr>
          <a:xfrm>
            <a:off x="9955497" y="2797361"/>
            <a:ext cx="1444410" cy="408382"/>
          </a:xfrm>
          <a:prstGeom prst="rect">
            <a:avLst/>
          </a:prstGeom>
          <a:solidFill>
            <a:srgbClr val="B52A17"/>
          </a:solidFill>
          <a:ln w="10795" cap="flat" cmpd="sng" algn="ctr">
            <a:noFill/>
            <a:prstDash val="solid"/>
          </a:ln>
          <a:effectLst/>
        </p:spPr>
        <p:txBody>
          <a:bodyPr rtlCol="0" anchor="t"/>
          <a:lstStyle/>
          <a:p>
            <a:pPr marL="0" marR="0" lvl="0" indent="0" algn="l" defTabSz="685669" rtl="0" eaLnBrk="1" fontAlgn="base" latinLnBrk="0" hangingPunct="1">
              <a:lnSpc>
                <a:spcPct val="100000"/>
              </a:lnSpc>
              <a:spcBef>
                <a:spcPct val="0"/>
              </a:spcBef>
              <a:spcAft>
                <a:spcPct val="0"/>
              </a:spcAft>
              <a:buClrTx/>
              <a:buSzTx/>
              <a:buFontTx/>
              <a:buNone/>
              <a:tabLst/>
              <a:defRPr/>
            </a:pPr>
            <a:endParaRPr kumimoji="0" lang="en-US" sz="139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sp>
        <p:nvSpPr>
          <p:cNvPr id="48" name="Rectangle 47"/>
          <p:cNvSpPr/>
          <p:nvPr/>
        </p:nvSpPr>
        <p:spPr>
          <a:xfrm>
            <a:off x="6673636" y="2331300"/>
            <a:ext cx="1444410" cy="408382"/>
          </a:xfrm>
          <a:prstGeom prst="rect">
            <a:avLst/>
          </a:prstGeom>
          <a:solidFill>
            <a:srgbClr val="EF8E80"/>
          </a:solidFill>
          <a:ln w="10795" cap="flat" cmpd="sng" algn="ctr">
            <a:noFill/>
            <a:prstDash val="solid"/>
          </a:ln>
          <a:effectLst/>
        </p:spPr>
        <p:txBody>
          <a:bodyPr rtlCol="0" anchor="t"/>
          <a:lstStyle/>
          <a:p>
            <a:pPr marL="0" marR="0" lvl="0" indent="0" algn="l" defTabSz="685669" rtl="0" eaLnBrk="1" fontAlgn="base" latinLnBrk="0" hangingPunct="1">
              <a:lnSpc>
                <a:spcPct val="100000"/>
              </a:lnSpc>
              <a:spcBef>
                <a:spcPct val="0"/>
              </a:spcBef>
              <a:spcAft>
                <a:spcPct val="0"/>
              </a:spcAft>
              <a:buClrTx/>
              <a:buSzTx/>
              <a:buFontTx/>
              <a:buNone/>
              <a:tabLst/>
              <a:defRPr/>
            </a:pPr>
            <a:endParaRPr kumimoji="0" lang="en-US" sz="139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sp>
        <p:nvSpPr>
          <p:cNvPr id="49" name="Rectangle 48"/>
          <p:cNvSpPr/>
          <p:nvPr/>
        </p:nvSpPr>
        <p:spPr>
          <a:xfrm>
            <a:off x="8314567" y="2331300"/>
            <a:ext cx="1444410" cy="408382"/>
          </a:xfrm>
          <a:prstGeom prst="rect">
            <a:avLst/>
          </a:prstGeom>
          <a:solidFill>
            <a:srgbClr val="E64B36"/>
          </a:solidFill>
          <a:ln w="10795" cap="flat" cmpd="sng" algn="ctr">
            <a:noFill/>
            <a:prstDash val="solid"/>
          </a:ln>
          <a:effectLst/>
        </p:spPr>
        <p:txBody>
          <a:bodyPr rtlCol="0" anchor="t"/>
          <a:lstStyle/>
          <a:p>
            <a:pPr marL="0" marR="0" lvl="0" indent="0" algn="l" defTabSz="685669" rtl="0" eaLnBrk="1" fontAlgn="base" latinLnBrk="0" hangingPunct="1">
              <a:lnSpc>
                <a:spcPct val="100000"/>
              </a:lnSpc>
              <a:spcBef>
                <a:spcPct val="0"/>
              </a:spcBef>
              <a:spcAft>
                <a:spcPct val="0"/>
              </a:spcAft>
              <a:buClrTx/>
              <a:buSzTx/>
              <a:buFontTx/>
              <a:buNone/>
              <a:tabLst/>
              <a:defRPr/>
            </a:pPr>
            <a:endParaRPr kumimoji="0" lang="en-US" sz="139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sp>
        <p:nvSpPr>
          <p:cNvPr id="50" name="Rectangle 49"/>
          <p:cNvSpPr/>
          <p:nvPr/>
        </p:nvSpPr>
        <p:spPr>
          <a:xfrm>
            <a:off x="9955497" y="2331300"/>
            <a:ext cx="1444410" cy="408382"/>
          </a:xfrm>
          <a:prstGeom prst="rect">
            <a:avLst/>
          </a:prstGeom>
          <a:solidFill>
            <a:srgbClr val="B52A17"/>
          </a:solidFill>
          <a:ln w="10795" cap="flat" cmpd="sng" algn="ctr">
            <a:noFill/>
            <a:prstDash val="solid"/>
          </a:ln>
          <a:effectLst/>
        </p:spPr>
        <p:txBody>
          <a:bodyPr rtlCol="0" anchor="t"/>
          <a:lstStyle/>
          <a:p>
            <a:pPr marL="0" marR="0" lvl="0" indent="0" algn="l" defTabSz="685669" rtl="0" eaLnBrk="1" fontAlgn="base" latinLnBrk="0" hangingPunct="1">
              <a:lnSpc>
                <a:spcPct val="100000"/>
              </a:lnSpc>
              <a:spcBef>
                <a:spcPct val="0"/>
              </a:spcBef>
              <a:spcAft>
                <a:spcPct val="0"/>
              </a:spcAft>
              <a:buClrTx/>
              <a:buSzTx/>
              <a:buFontTx/>
              <a:buNone/>
              <a:tabLst/>
              <a:defRPr/>
            </a:pPr>
            <a:endParaRPr kumimoji="0" lang="en-US" sz="139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sp>
        <p:nvSpPr>
          <p:cNvPr id="51" name="Rectangle 50"/>
          <p:cNvSpPr/>
          <p:nvPr/>
        </p:nvSpPr>
        <p:spPr>
          <a:xfrm>
            <a:off x="6673636" y="2833446"/>
            <a:ext cx="1444410" cy="382308"/>
          </a:xfrm>
          <a:prstGeom prst="rect">
            <a:avLst/>
          </a:prstGeom>
        </p:spPr>
        <p:txBody>
          <a:bodyPr wrap="square">
            <a:spAutoFit/>
          </a:bodyPr>
          <a:lstStyle/>
          <a:p>
            <a:pPr marL="0" marR="0" lvl="0" indent="0" algn="ctr" defTabSz="685669" rtl="0" eaLnBrk="1" fontAlgn="base" latinLnBrk="0" hangingPunct="1">
              <a:lnSpc>
                <a:spcPct val="100000"/>
              </a:lnSpc>
              <a:spcBef>
                <a:spcPct val="0"/>
              </a:spcBef>
              <a:spcAft>
                <a:spcPct val="0"/>
              </a:spcAft>
              <a:buClrTx/>
              <a:buSzTx/>
              <a:buFontTx/>
              <a:buNone/>
              <a:tabLst/>
              <a:defRPr/>
            </a:pPr>
            <a:r>
              <a:rPr kumimoji="0" lang="en-US" sz="1836" b="0" i="0" u="none" strike="noStrike" kern="0" cap="none" spc="0" normalizeH="0" baseline="0" noProof="0" dirty="0">
                <a:ln>
                  <a:noFill/>
                </a:ln>
                <a:solidFill>
                  <a:srgbClr val="FFFFFF"/>
                </a:solidFill>
                <a:effectLst/>
                <a:uLnTx/>
                <a:uFillTx/>
                <a:latin typeface="Segoe UI"/>
                <a:ea typeface="ＭＳ Ｐゴシック" charset="0"/>
                <a:cs typeface="Segoe UI Light" pitchFamily="34" charset="0"/>
              </a:rPr>
              <a:t>Bins/Libs</a:t>
            </a:r>
          </a:p>
        </p:txBody>
      </p:sp>
      <p:sp>
        <p:nvSpPr>
          <p:cNvPr id="52" name="Rectangle 51"/>
          <p:cNvSpPr/>
          <p:nvPr/>
        </p:nvSpPr>
        <p:spPr>
          <a:xfrm>
            <a:off x="6673636" y="2361890"/>
            <a:ext cx="1444410" cy="382308"/>
          </a:xfrm>
          <a:prstGeom prst="rect">
            <a:avLst/>
          </a:prstGeom>
        </p:spPr>
        <p:txBody>
          <a:bodyPr wrap="square">
            <a:spAutoFit/>
          </a:bodyPr>
          <a:lstStyle/>
          <a:p>
            <a:pPr marL="0" marR="0" lvl="0" indent="0" algn="ctr" defTabSz="685669" rtl="0" eaLnBrk="1" fontAlgn="base" latinLnBrk="0" hangingPunct="1">
              <a:lnSpc>
                <a:spcPct val="100000"/>
              </a:lnSpc>
              <a:spcBef>
                <a:spcPct val="0"/>
              </a:spcBef>
              <a:spcAft>
                <a:spcPct val="0"/>
              </a:spcAft>
              <a:buClrTx/>
              <a:buSzTx/>
              <a:buFontTx/>
              <a:buNone/>
              <a:tabLst/>
              <a:defRPr/>
            </a:pPr>
            <a:r>
              <a:rPr kumimoji="0" lang="en-US" sz="1836" b="0" i="0" u="none" strike="noStrike" kern="0" cap="none" spc="0" normalizeH="0" baseline="0" noProof="0" dirty="0">
                <a:ln>
                  <a:noFill/>
                </a:ln>
                <a:solidFill>
                  <a:srgbClr val="FFFFFF"/>
                </a:solidFill>
                <a:effectLst/>
                <a:uLnTx/>
                <a:uFillTx/>
                <a:latin typeface="Segoe UI"/>
                <a:ea typeface="ＭＳ Ｐゴシック" charset="0"/>
                <a:cs typeface="Segoe UI Light" pitchFamily="34" charset="0"/>
              </a:rPr>
              <a:t>App 1</a:t>
            </a:r>
          </a:p>
        </p:txBody>
      </p:sp>
      <p:sp>
        <p:nvSpPr>
          <p:cNvPr id="53" name="Rectangle 52"/>
          <p:cNvSpPr/>
          <p:nvPr/>
        </p:nvSpPr>
        <p:spPr>
          <a:xfrm>
            <a:off x="8310822" y="2817037"/>
            <a:ext cx="1444410" cy="382308"/>
          </a:xfrm>
          <a:prstGeom prst="rect">
            <a:avLst/>
          </a:prstGeom>
        </p:spPr>
        <p:txBody>
          <a:bodyPr wrap="square">
            <a:spAutoFit/>
          </a:bodyPr>
          <a:lstStyle/>
          <a:p>
            <a:pPr marL="0" marR="0" lvl="0" indent="0" algn="ctr" defTabSz="685669" rtl="0" eaLnBrk="1" fontAlgn="base" latinLnBrk="0" hangingPunct="1">
              <a:lnSpc>
                <a:spcPct val="100000"/>
              </a:lnSpc>
              <a:spcBef>
                <a:spcPct val="0"/>
              </a:spcBef>
              <a:spcAft>
                <a:spcPct val="0"/>
              </a:spcAft>
              <a:buClrTx/>
              <a:buSzTx/>
              <a:buFontTx/>
              <a:buNone/>
              <a:tabLst/>
              <a:defRPr/>
            </a:pPr>
            <a:r>
              <a:rPr kumimoji="0" lang="en-US" sz="1836" b="0" i="0" u="none" strike="noStrike" kern="0" cap="none" spc="0" normalizeH="0" baseline="0" noProof="0" dirty="0">
                <a:ln>
                  <a:noFill/>
                </a:ln>
                <a:solidFill>
                  <a:srgbClr val="FFFFFF"/>
                </a:solidFill>
                <a:effectLst/>
                <a:uLnTx/>
                <a:uFillTx/>
                <a:latin typeface="Segoe UI"/>
                <a:ea typeface="ＭＳ Ｐゴシック" charset="0"/>
                <a:cs typeface="Segoe UI Light" pitchFamily="34" charset="0"/>
              </a:rPr>
              <a:t>Bins/Libs</a:t>
            </a:r>
          </a:p>
        </p:txBody>
      </p:sp>
      <p:sp>
        <p:nvSpPr>
          <p:cNvPr id="54" name="Rectangle 53"/>
          <p:cNvSpPr/>
          <p:nvPr/>
        </p:nvSpPr>
        <p:spPr>
          <a:xfrm>
            <a:off x="8310822" y="2345481"/>
            <a:ext cx="1444410" cy="382308"/>
          </a:xfrm>
          <a:prstGeom prst="rect">
            <a:avLst/>
          </a:prstGeom>
        </p:spPr>
        <p:txBody>
          <a:bodyPr wrap="square">
            <a:spAutoFit/>
          </a:bodyPr>
          <a:lstStyle/>
          <a:p>
            <a:pPr marL="0" marR="0" lvl="0" indent="0" algn="ctr" defTabSz="685669" rtl="0" eaLnBrk="1" fontAlgn="base" latinLnBrk="0" hangingPunct="1">
              <a:lnSpc>
                <a:spcPct val="100000"/>
              </a:lnSpc>
              <a:spcBef>
                <a:spcPct val="0"/>
              </a:spcBef>
              <a:spcAft>
                <a:spcPct val="0"/>
              </a:spcAft>
              <a:buClrTx/>
              <a:buSzTx/>
              <a:buFontTx/>
              <a:buNone/>
              <a:tabLst/>
              <a:defRPr/>
            </a:pPr>
            <a:r>
              <a:rPr kumimoji="0" lang="en-US" sz="1836" b="0" i="0" u="none" strike="noStrike" kern="0" cap="none" spc="0" normalizeH="0" baseline="0" noProof="0" dirty="0">
                <a:ln>
                  <a:noFill/>
                </a:ln>
                <a:solidFill>
                  <a:srgbClr val="FFFFFF"/>
                </a:solidFill>
                <a:effectLst/>
                <a:uLnTx/>
                <a:uFillTx/>
                <a:latin typeface="Segoe UI"/>
                <a:ea typeface="ＭＳ Ｐゴシック" charset="0"/>
                <a:cs typeface="Segoe UI Light" pitchFamily="34" charset="0"/>
              </a:rPr>
              <a:t>App 2</a:t>
            </a:r>
          </a:p>
        </p:txBody>
      </p:sp>
      <p:sp>
        <p:nvSpPr>
          <p:cNvPr id="55" name="Rectangle 54"/>
          <p:cNvSpPr/>
          <p:nvPr/>
        </p:nvSpPr>
        <p:spPr>
          <a:xfrm>
            <a:off x="9955497" y="2806274"/>
            <a:ext cx="1444410" cy="382308"/>
          </a:xfrm>
          <a:prstGeom prst="rect">
            <a:avLst/>
          </a:prstGeom>
        </p:spPr>
        <p:txBody>
          <a:bodyPr wrap="square">
            <a:spAutoFit/>
          </a:bodyPr>
          <a:lstStyle/>
          <a:p>
            <a:pPr marL="0" marR="0" lvl="0" indent="0" algn="ctr" defTabSz="685669" rtl="0" eaLnBrk="1" fontAlgn="base" latinLnBrk="0" hangingPunct="1">
              <a:lnSpc>
                <a:spcPct val="100000"/>
              </a:lnSpc>
              <a:spcBef>
                <a:spcPct val="0"/>
              </a:spcBef>
              <a:spcAft>
                <a:spcPct val="0"/>
              </a:spcAft>
              <a:buClrTx/>
              <a:buSzTx/>
              <a:buFontTx/>
              <a:buNone/>
              <a:tabLst/>
              <a:defRPr/>
            </a:pPr>
            <a:r>
              <a:rPr kumimoji="0" lang="en-US" sz="1836" b="0" i="0" u="none" strike="noStrike" kern="0" cap="none" spc="0" normalizeH="0" baseline="0" noProof="0" dirty="0">
                <a:ln>
                  <a:noFill/>
                </a:ln>
                <a:solidFill>
                  <a:srgbClr val="FFFFFF"/>
                </a:solidFill>
                <a:effectLst/>
                <a:uLnTx/>
                <a:uFillTx/>
                <a:latin typeface="Segoe UI"/>
                <a:ea typeface="ＭＳ Ｐゴシック" charset="0"/>
                <a:cs typeface="Segoe UI Light" pitchFamily="34" charset="0"/>
              </a:rPr>
              <a:t>Bins/Libs</a:t>
            </a:r>
          </a:p>
        </p:txBody>
      </p:sp>
      <p:sp>
        <p:nvSpPr>
          <p:cNvPr id="56" name="Rectangle 55"/>
          <p:cNvSpPr/>
          <p:nvPr/>
        </p:nvSpPr>
        <p:spPr>
          <a:xfrm>
            <a:off x="9955497" y="2334718"/>
            <a:ext cx="1444410" cy="382308"/>
          </a:xfrm>
          <a:prstGeom prst="rect">
            <a:avLst/>
          </a:prstGeom>
        </p:spPr>
        <p:txBody>
          <a:bodyPr wrap="square">
            <a:spAutoFit/>
          </a:bodyPr>
          <a:lstStyle/>
          <a:p>
            <a:pPr marL="0" marR="0" lvl="0" indent="0" algn="ctr" defTabSz="685669" rtl="0" eaLnBrk="1" fontAlgn="base" latinLnBrk="0" hangingPunct="1">
              <a:lnSpc>
                <a:spcPct val="100000"/>
              </a:lnSpc>
              <a:spcBef>
                <a:spcPct val="0"/>
              </a:spcBef>
              <a:spcAft>
                <a:spcPct val="0"/>
              </a:spcAft>
              <a:buClrTx/>
              <a:buSzTx/>
              <a:buFontTx/>
              <a:buNone/>
              <a:tabLst/>
              <a:defRPr/>
            </a:pPr>
            <a:r>
              <a:rPr kumimoji="0" lang="en-US" sz="1836" b="0" i="0" u="none" strike="noStrike" kern="0" cap="none" spc="0" normalizeH="0" baseline="0" noProof="0" dirty="0">
                <a:ln>
                  <a:noFill/>
                </a:ln>
                <a:solidFill>
                  <a:srgbClr val="FFFFFF"/>
                </a:solidFill>
                <a:effectLst/>
                <a:uLnTx/>
                <a:uFillTx/>
                <a:latin typeface="Segoe UI"/>
                <a:ea typeface="ＭＳ Ｐゴシック" charset="0"/>
                <a:cs typeface="Segoe UI Light" pitchFamily="34" charset="0"/>
              </a:rPr>
              <a:t>App 3</a:t>
            </a:r>
          </a:p>
        </p:txBody>
      </p:sp>
      <p:sp>
        <p:nvSpPr>
          <p:cNvPr id="57" name="Rectangle 56"/>
          <p:cNvSpPr/>
          <p:nvPr/>
        </p:nvSpPr>
        <p:spPr>
          <a:xfrm>
            <a:off x="6676029" y="3449859"/>
            <a:ext cx="4726269" cy="414353"/>
          </a:xfrm>
          <a:prstGeom prst="rect">
            <a:avLst/>
          </a:prstGeom>
        </p:spPr>
        <p:txBody>
          <a:bodyPr wrap="square">
            <a:spAutoFit/>
          </a:bodyPr>
          <a:lstStyle/>
          <a:p>
            <a:pPr marL="0" marR="0" lvl="0" indent="0" algn="ctr" defTabSz="685669" rtl="0" eaLnBrk="1" fontAlgn="base" latinLnBrk="0" hangingPunct="1">
              <a:lnSpc>
                <a:spcPct val="100000"/>
              </a:lnSpc>
              <a:spcBef>
                <a:spcPct val="0"/>
              </a:spcBef>
              <a:spcAft>
                <a:spcPct val="0"/>
              </a:spcAft>
              <a:buClrTx/>
              <a:buSzTx/>
              <a:buFontTx/>
              <a:buNone/>
              <a:tabLst/>
              <a:defRPr/>
            </a:pPr>
            <a:r>
              <a:rPr kumimoji="0" lang="en-US" sz="2040" b="0" i="0" u="none" strike="noStrike" kern="0" cap="none" spc="0" normalizeH="0" baseline="0" noProof="0" dirty="0">
                <a:ln>
                  <a:noFill/>
                </a:ln>
                <a:solidFill>
                  <a:srgbClr val="FFFFFF"/>
                </a:solidFill>
                <a:effectLst/>
                <a:uLnTx/>
                <a:uFillTx/>
                <a:latin typeface="Segoe UI"/>
                <a:ea typeface="ＭＳ Ｐゴシック" charset="0"/>
                <a:cs typeface="Segoe UI Light" pitchFamily="34" charset="0"/>
              </a:rPr>
              <a:t>Container Engine</a:t>
            </a:r>
          </a:p>
        </p:txBody>
      </p:sp>
      <p:sp>
        <p:nvSpPr>
          <p:cNvPr id="58" name="Rectangle 57"/>
          <p:cNvSpPr/>
          <p:nvPr/>
        </p:nvSpPr>
        <p:spPr>
          <a:xfrm>
            <a:off x="6676029" y="4300352"/>
            <a:ext cx="4726269" cy="414353"/>
          </a:xfrm>
          <a:prstGeom prst="rect">
            <a:avLst/>
          </a:prstGeom>
        </p:spPr>
        <p:txBody>
          <a:bodyPr wrap="square">
            <a:spAutoFit/>
          </a:bodyPr>
          <a:lstStyle/>
          <a:p>
            <a:pPr marL="0" marR="0" lvl="0" indent="0" algn="ctr" defTabSz="685669" rtl="0" eaLnBrk="1" fontAlgn="base" latinLnBrk="0" hangingPunct="1">
              <a:lnSpc>
                <a:spcPct val="100000"/>
              </a:lnSpc>
              <a:spcBef>
                <a:spcPct val="0"/>
              </a:spcBef>
              <a:spcAft>
                <a:spcPct val="0"/>
              </a:spcAft>
              <a:buClrTx/>
              <a:buSzTx/>
              <a:buFontTx/>
              <a:buNone/>
              <a:tabLst/>
              <a:defRPr/>
            </a:pPr>
            <a:r>
              <a:rPr kumimoji="0" lang="en-US" sz="2040" b="0" i="0" u="none" strike="noStrike" kern="0" cap="none" spc="0" normalizeH="0" baseline="0" noProof="0" dirty="0">
                <a:ln>
                  <a:noFill/>
                </a:ln>
                <a:solidFill>
                  <a:srgbClr val="FFFFFF"/>
                </a:solidFill>
                <a:effectLst/>
                <a:uLnTx/>
                <a:uFillTx/>
                <a:latin typeface="Segoe UI"/>
                <a:ea typeface="ＭＳ Ｐゴシック" charset="0"/>
                <a:cs typeface="Segoe UI Light" pitchFamily="34" charset="0"/>
              </a:rPr>
              <a:t>Operating System</a:t>
            </a:r>
          </a:p>
        </p:txBody>
      </p:sp>
      <p:sp>
        <p:nvSpPr>
          <p:cNvPr id="2" name="Rectangle 1"/>
          <p:cNvSpPr/>
          <p:nvPr/>
        </p:nvSpPr>
        <p:spPr>
          <a:xfrm>
            <a:off x="2032868" y="106238"/>
            <a:ext cx="3076483" cy="531812"/>
          </a:xfrm>
          <a:prstGeom prst="rect">
            <a:avLst/>
          </a:prstGeom>
        </p:spPr>
        <p:txBody>
          <a:bodyPr wrap="none">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2856" b="1" i="0" u="none" strike="noStrike" kern="0" cap="none" spc="0" normalizeH="0" baseline="0" noProof="0" dirty="0">
                <a:ln>
                  <a:noFill/>
                </a:ln>
                <a:solidFill>
                  <a:sysClr val="windowText" lastClr="000000"/>
                </a:solidFill>
                <a:effectLst/>
                <a:uLnTx/>
                <a:uFillTx/>
                <a:latin typeface="Segoe UI" panose="020B0502040204020203" pitchFamily="34" charset="0"/>
                <a:ea typeface="+mn-ea"/>
                <a:cs typeface="Segoe UI" panose="020B0502040204020203" pitchFamily="34" charset="0"/>
              </a:rPr>
              <a:t>Virtual Machines</a:t>
            </a:r>
          </a:p>
        </p:txBody>
      </p:sp>
      <p:sp>
        <p:nvSpPr>
          <p:cNvPr id="59" name="Rectangle 58"/>
          <p:cNvSpPr/>
          <p:nvPr/>
        </p:nvSpPr>
        <p:spPr>
          <a:xfrm>
            <a:off x="7681606" y="106238"/>
            <a:ext cx="3352200" cy="531812"/>
          </a:xfrm>
          <a:prstGeom prst="rect">
            <a:avLst/>
          </a:prstGeom>
        </p:spPr>
        <p:txBody>
          <a:bodyPr wrap="none">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2856" b="1" i="0" u="none" strike="noStrike" kern="0" cap="none" spc="0" normalizeH="0" baseline="0" noProof="0" dirty="0">
                <a:ln>
                  <a:noFill/>
                </a:ln>
                <a:solidFill>
                  <a:sysClr val="windowText" lastClr="000000"/>
                </a:solidFill>
                <a:effectLst/>
                <a:uLnTx/>
                <a:uFillTx/>
                <a:latin typeface="Segoe UI" panose="020B0502040204020203" pitchFamily="34" charset="0"/>
                <a:ea typeface="+mn-ea"/>
                <a:cs typeface="Segoe UI" panose="020B0502040204020203" pitchFamily="34" charset="0"/>
              </a:rPr>
              <a:t>Docker Containers</a:t>
            </a:r>
          </a:p>
        </p:txBody>
      </p:sp>
      <p:pic>
        <p:nvPicPr>
          <p:cNvPr id="3" name="Picture 2"/>
          <p:cNvPicPr>
            <a:picLocks noChangeAspect="1"/>
          </p:cNvPicPr>
          <p:nvPr/>
        </p:nvPicPr>
        <p:blipFill>
          <a:blip r:embed="rId3" cstate="print">
            <a:lum bright="70000" contrast="-70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3126185" y="5378345"/>
            <a:ext cx="537327" cy="537327"/>
          </a:xfrm>
          <a:prstGeom prst="rect">
            <a:avLst/>
          </a:prstGeom>
        </p:spPr>
      </p:pic>
      <p:pic>
        <p:nvPicPr>
          <p:cNvPr id="4" name="Picture 3"/>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3975626" y="5254310"/>
            <a:ext cx="770818" cy="688987"/>
          </a:xfrm>
          <a:prstGeom prst="rect">
            <a:avLst/>
          </a:prstGeom>
        </p:spPr>
      </p:pic>
      <p:pic>
        <p:nvPicPr>
          <p:cNvPr id="2048" name="Picture 2047"/>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2066652" y="5280682"/>
            <a:ext cx="678476" cy="678476"/>
          </a:xfrm>
          <a:prstGeom prst="rect">
            <a:avLst/>
          </a:prstGeom>
        </p:spPr>
      </p:pic>
      <p:pic>
        <p:nvPicPr>
          <p:cNvPr id="62" name="Picture 61"/>
          <p:cNvPicPr>
            <a:picLocks noChangeAspect="1"/>
          </p:cNvPicPr>
          <p:nvPr/>
        </p:nvPicPr>
        <p:blipFill>
          <a:blip r:embed="rId3" cstate="print">
            <a:lum bright="70000" contrast="-70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8805074" y="5385455"/>
            <a:ext cx="537327" cy="537327"/>
          </a:xfrm>
          <a:prstGeom prst="rect">
            <a:avLst/>
          </a:prstGeom>
        </p:spPr>
      </p:pic>
      <p:pic>
        <p:nvPicPr>
          <p:cNvPr id="63" name="Picture 62"/>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9654514" y="5261420"/>
            <a:ext cx="770818" cy="688987"/>
          </a:xfrm>
          <a:prstGeom prst="rect">
            <a:avLst/>
          </a:prstGeom>
        </p:spPr>
      </p:pic>
      <p:pic>
        <p:nvPicPr>
          <p:cNvPr id="64" name="Picture 63"/>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7745541" y="5287792"/>
            <a:ext cx="678476" cy="678476"/>
          </a:xfrm>
          <a:prstGeom prst="rect">
            <a:avLst/>
          </a:prstGeom>
        </p:spPr>
      </p:pic>
      <p:sp>
        <p:nvSpPr>
          <p:cNvPr id="60" name="Rectangle 59"/>
          <p:cNvSpPr/>
          <p:nvPr/>
        </p:nvSpPr>
        <p:spPr>
          <a:xfrm>
            <a:off x="5149930" y="101927"/>
            <a:ext cx="2258952" cy="531812"/>
          </a:xfrm>
          <a:prstGeom prst="rect">
            <a:avLst/>
          </a:prstGeom>
        </p:spPr>
        <p:txBody>
          <a:bodyPr wrap="none">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2856" b="0" i="0" u="none" strike="noStrike" kern="0" cap="none" spc="0" normalizeH="0" baseline="0" noProof="0" dirty="0">
                <a:ln>
                  <a:noFill/>
                </a:ln>
                <a:solidFill>
                  <a:sysClr val="windowText" lastClr="000000"/>
                </a:solidFill>
                <a:effectLst/>
                <a:uLnTx/>
                <a:uFillTx/>
                <a:latin typeface="Segoe UI" panose="020B0502040204020203" pitchFamily="34" charset="0"/>
                <a:ea typeface="+mn-ea"/>
                <a:cs typeface="Segoe UI" panose="020B0502040204020203" pitchFamily="34" charset="0"/>
              </a:rPr>
              <a:t>compared to</a:t>
            </a:r>
          </a:p>
        </p:txBody>
      </p:sp>
    </p:spTree>
    <p:extLst>
      <p:ext uri="{BB962C8B-B14F-4D97-AF65-F5344CB8AC3E}">
        <p14:creationId xmlns:p14="http://schemas.microsoft.com/office/powerpoint/2010/main" val="418351228"/>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s-ES" dirty="0">
                <a:latin typeface="Segoe UI Light" panose="020B0502040204020203" pitchFamily="34" charset="0"/>
                <a:cs typeface="Segoe UI Light" panose="020B0502040204020203" pitchFamily="34" charset="0"/>
              </a:rPr>
              <a:t>Docker Engine </a:t>
            </a:r>
            <a:r>
              <a:rPr lang="es-ES" dirty="0" err="1">
                <a:latin typeface="Segoe UI Light" panose="020B0502040204020203" pitchFamily="34" charset="0"/>
                <a:cs typeface="Segoe UI Light" panose="020B0502040204020203" pitchFamily="34" charset="0"/>
              </a:rPr>
              <a:t>for</a:t>
            </a:r>
            <a:r>
              <a:rPr lang="es-ES" dirty="0">
                <a:latin typeface="Segoe UI Light" panose="020B0502040204020203" pitchFamily="34" charset="0"/>
                <a:cs typeface="Segoe UI Light" panose="020B0502040204020203" pitchFamily="34" charset="0"/>
              </a:rPr>
              <a:t> Linux and Windows</a:t>
            </a:r>
            <a:endParaRPr lang="es-ES_tradnl" dirty="0">
              <a:latin typeface="Segoe UI Light" panose="020B0502040204020203" pitchFamily="34" charset="0"/>
              <a:cs typeface="Segoe UI Light" panose="020B0502040204020203" pitchFamily="34" charset="0"/>
            </a:endParaRPr>
          </a:p>
        </p:txBody>
      </p:sp>
      <p:sp>
        <p:nvSpPr>
          <p:cNvPr id="4" name="Slide Number Placeholder 3"/>
          <p:cNvSpPr>
            <a:spLocks noGrp="1"/>
          </p:cNvSpPr>
          <p:nvPr>
            <p:ph type="sldNum" sz="quarter" idx="12"/>
          </p:nvPr>
        </p:nvSpPr>
        <p:spPr/>
        <p:txBody>
          <a:bodyPr/>
          <a:lstStyle/>
          <a:p>
            <a:pPr marL="0" marR="0" lvl="0" indent="0" algn="r" defTabSz="932597" rtl="0" eaLnBrk="1" fontAlgn="auto" latinLnBrk="0" hangingPunct="1">
              <a:lnSpc>
                <a:spcPct val="100000"/>
              </a:lnSpc>
              <a:spcBef>
                <a:spcPts val="0"/>
              </a:spcBef>
              <a:spcAft>
                <a:spcPts val="0"/>
              </a:spcAft>
              <a:buClrTx/>
              <a:buSzTx/>
              <a:buFontTx/>
              <a:buNone/>
              <a:tabLst/>
              <a:defRPr/>
            </a:pPr>
            <a:fld id="{0A164282-434E-41D4-9582-783D542A7B68}" type="slidenum">
              <a:rPr kumimoji="0" lang="en-US" sz="1836" b="0" i="0" u="none" strike="noStrike" kern="0" cap="none" spc="0" normalizeH="0" baseline="0" noProof="0">
                <a:ln>
                  <a:noFill/>
                </a:ln>
                <a:solidFill>
                  <a:sysClr val="windowText" lastClr="000000"/>
                </a:solidFill>
                <a:effectLst/>
                <a:uLnTx/>
                <a:uFillTx/>
                <a:latin typeface="Calibri" panose="020F0502020204030204"/>
                <a:ea typeface="+mn-ea"/>
                <a:cs typeface="+mn-cs"/>
              </a:rPr>
              <a:pPr marL="0" marR="0" lvl="0" indent="0" algn="r" defTabSz="932597" rtl="0" eaLnBrk="1" fontAlgn="auto" latinLnBrk="0" hangingPunct="1">
                <a:lnSpc>
                  <a:spcPct val="100000"/>
                </a:lnSpc>
                <a:spcBef>
                  <a:spcPts val="0"/>
                </a:spcBef>
                <a:spcAft>
                  <a:spcPts val="0"/>
                </a:spcAft>
                <a:buClrTx/>
                <a:buSzTx/>
                <a:buFontTx/>
                <a:buNone/>
                <a:tabLst/>
                <a:defRPr/>
              </a:pPr>
              <a:t>5</a:t>
            </a:fld>
            <a:endParaRPr kumimoji="0" lang="en-US" sz="1836"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pic>
        <p:nvPicPr>
          <p:cNvPr id="11" name="Image 1"/>
          <p:cNvPicPr>
            <a:picLocks noChangeAspect="1"/>
          </p:cNvPicPr>
          <p:nvPr/>
        </p:nvPicPr>
        <p:blipFill>
          <a:blip r:embed="rId3"/>
          <a:stretch>
            <a:fillRect/>
          </a:stretch>
        </p:blipFill>
        <p:spPr>
          <a:xfrm>
            <a:off x="1306497" y="1435469"/>
            <a:ext cx="9823163" cy="4748027"/>
          </a:xfrm>
          <a:prstGeom prst="rect">
            <a:avLst/>
          </a:prstGeom>
        </p:spPr>
      </p:pic>
    </p:spTree>
    <p:extLst>
      <p:ext uri="{BB962C8B-B14F-4D97-AF65-F5344CB8AC3E}">
        <p14:creationId xmlns:p14="http://schemas.microsoft.com/office/powerpoint/2010/main" val="2149004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s-ES" dirty="0">
                <a:latin typeface="Segoe UI Light" panose="020B0502040204020203" pitchFamily="34" charset="0"/>
                <a:cs typeface="Segoe UI Light" panose="020B0502040204020203" pitchFamily="34" charset="0"/>
              </a:rPr>
              <a:t>Windows Server Docker Containers</a:t>
            </a:r>
            <a:endParaRPr lang="es-ES_tradnl" dirty="0">
              <a:latin typeface="Segoe UI Light" panose="020B0502040204020203" pitchFamily="34" charset="0"/>
              <a:cs typeface="Segoe UI Light" panose="020B0502040204020203" pitchFamily="34" charset="0"/>
            </a:endParaRPr>
          </a:p>
        </p:txBody>
      </p:sp>
      <p:sp>
        <p:nvSpPr>
          <p:cNvPr id="4" name="Slide Number Placeholder 3"/>
          <p:cNvSpPr>
            <a:spLocks noGrp="1"/>
          </p:cNvSpPr>
          <p:nvPr>
            <p:ph type="sldNum" sz="quarter" idx="12"/>
          </p:nvPr>
        </p:nvSpPr>
        <p:spPr/>
        <p:txBody>
          <a:bodyPr/>
          <a:lstStyle/>
          <a:p>
            <a:pPr marL="0" marR="0" lvl="0" indent="0" algn="r" defTabSz="932597" rtl="0" eaLnBrk="1" fontAlgn="auto" latinLnBrk="0" hangingPunct="1">
              <a:lnSpc>
                <a:spcPct val="100000"/>
              </a:lnSpc>
              <a:spcBef>
                <a:spcPts val="0"/>
              </a:spcBef>
              <a:spcAft>
                <a:spcPts val="0"/>
              </a:spcAft>
              <a:buClrTx/>
              <a:buSzTx/>
              <a:buFontTx/>
              <a:buNone/>
              <a:tabLst/>
              <a:defRPr/>
            </a:pPr>
            <a:fld id="{0A164282-434E-41D4-9582-783D542A7B68}" type="slidenum">
              <a:rPr kumimoji="0" lang="en-US" sz="1836" b="0" i="0" u="none" strike="noStrike" kern="0" cap="none" spc="0" normalizeH="0" baseline="0" noProof="0">
                <a:ln>
                  <a:noFill/>
                </a:ln>
                <a:solidFill>
                  <a:sysClr val="windowText" lastClr="000000"/>
                </a:solidFill>
                <a:effectLst/>
                <a:uLnTx/>
                <a:uFillTx/>
                <a:latin typeface="Calibri" panose="020F0502020204030204"/>
                <a:ea typeface="+mn-ea"/>
                <a:cs typeface="+mn-cs"/>
              </a:rPr>
              <a:pPr marL="0" marR="0" lvl="0" indent="0" algn="r" defTabSz="932597" rtl="0" eaLnBrk="1" fontAlgn="auto" latinLnBrk="0" hangingPunct="1">
                <a:lnSpc>
                  <a:spcPct val="100000"/>
                </a:lnSpc>
                <a:spcBef>
                  <a:spcPts val="0"/>
                </a:spcBef>
                <a:spcAft>
                  <a:spcPts val="0"/>
                </a:spcAft>
                <a:buClrTx/>
                <a:buSzTx/>
                <a:buFontTx/>
                <a:buNone/>
                <a:tabLst/>
                <a:defRPr/>
              </a:pPr>
              <a:t>6</a:t>
            </a:fld>
            <a:endParaRPr kumimoji="0" lang="en-US" sz="1836"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4237" y="2049462"/>
            <a:ext cx="10551080" cy="3269105"/>
          </a:xfrm>
          <a:prstGeom prst="rect">
            <a:avLst/>
          </a:prstGeom>
        </p:spPr>
      </p:pic>
    </p:spTree>
    <p:extLst>
      <p:ext uri="{BB962C8B-B14F-4D97-AF65-F5344CB8AC3E}">
        <p14:creationId xmlns:p14="http://schemas.microsoft.com/office/powerpoint/2010/main" val="2439176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10028237" y="0"/>
            <a:ext cx="2408238" cy="6968504"/>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6" name="Rectangle 5"/>
          <p:cNvSpPr/>
          <p:nvPr/>
        </p:nvSpPr>
        <p:spPr bwMode="auto">
          <a:xfrm>
            <a:off x="-23021" y="29170"/>
            <a:ext cx="2408238" cy="6968504"/>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pic>
        <p:nvPicPr>
          <p:cNvPr id="2050" name="Picture 2" descr="https://msdnshared.blob.core.windows.net/media/2016/04/Figure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0437" y="0"/>
            <a:ext cx="10561637" cy="6968504"/>
          </a:xfrm>
          <a:prstGeom prst="rect">
            <a:avLst/>
          </a:prstGeom>
          <a:noFill/>
          <a:extLst>
            <a:ext uri="{909E8E84-426E-40DD-AFC4-6F175D3DCCD1}">
              <a14:hiddenFill xmlns:a14="http://schemas.microsoft.com/office/drawing/2010/main">
                <a:solidFill>
                  <a:srgbClr val="FFFFFF"/>
                </a:solidFill>
              </a14:hiddenFill>
            </a:ext>
          </a:extLst>
        </p:spPr>
      </p:pic>
      <p:sp>
        <p:nvSpPr>
          <p:cNvPr id="5" name="Left Brace 4"/>
          <p:cNvSpPr/>
          <p:nvPr/>
        </p:nvSpPr>
        <p:spPr>
          <a:xfrm rot="16200000">
            <a:off x="6523037" y="3802062"/>
            <a:ext cx="228600" cy="5410200"/>
          </a:xfrm>
          <a:prstGeom prst="leftBrace">
            <a:avLst>
              <a:gd name="adj1" fmla="val 8333"/>
              <a:gd name="adj2" fmla="val 49773"/>
            </a:avLst>
          </a:prstGeom>
          <a:ln>
            <a:solidFill>
              <a:schemeClr val="accent6">
                <a:lumMod val="75000"/>
                <a:lumOff val="2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pic>
        <p:nvPicPr>
          <p:cNvPr id="13" name="Picture 2" descr="Image result for windows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4811" y="5057449"/>
            <a:ext cx="535626" cy="535626"/>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descr="Image result for Linux logo "/>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3237" y="3255991"/>
            <a:ext cx="388804" cy="4565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0811337"/>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0" y="0"/>
            <a:ext cx="6675437" cy="6994525"/>
          </a:xfrm>
          <a:prstGeom prst="rect">
            <a:avLst/>
          </a:prstGeom>
          <a:solidFill>
            <a:srgbClr val="398BB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 name="Rectangle 5"/>
          <p:cNvSpPr/>
          <p:nvPr/>
        </p:nvSpPr>
        <p:spPr>
          <a:xfrm>
            <a:off x="61118" y="75701"/>
            <a:ext cx="6553200" cy="1015663"/>
          </a:xfrm>
          <a:prstGeom prst="rect">
            <a:avLst/>
          </a:prstGeom>
        </p:spPr>
        <p:txBody>
          <a:bodyPr wrap="square">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0" normalizeH="0" baseline="0" noProof="0" dirty="0">
                <a:ln>
                  <a:noFill/>
                </a:ln>
                <a:solidFill>
                  <a:srgbClr val="FFFFFF"/>
                </a:solidFill>
                <a:effectLst/>
                <a:uLnTx/>
                <a:uFillTx/>
                <a:latin typeface="Segoe UI Light"/>
                <a:ea typeface="+mn-ea"/>
                <a:cs typeface="+mn-cs"/>
              </a:rPr>
              <a:t>Docker and .NET</a:t>
            </a:r>
          </a:p>
        </p:txBody>
      </p:sp>
      <p:sp>
        <p:nvSpPr>
          <p:cNvPr id="7" name="Rectangle 6"/>
          <p:cNvSpPr/>
          <p:nvPr/>
        </p:nvSpPr>
        <p:spPr>
          <a:xfrm>
            <a:off x="731837" y="1741994"/>
            <a:ext cx="5638800" cy="2677656"/>
          </a:xfrm>
          <a:prstGeom prst="rect">
            <a:avLst/>
          </a:prstGeom>
        </p:spPr>
        <p:txBody>
          <a:bodyPr wrap="square">
            <a:spAutoFit/>
          </a:bodyPr>
          <a:lstStyle/>
          <a:p>
            <a:pPr marL="457200" marR="0" lvl="0" indent="-45720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1" i="0" u="none" strike="noStrike" kern="1200" cap="none" spc="0" normalizeH="0" baseline="0" noProof="0" dirty="0">
                <a:ln>
                  <a:noFill/>
                </a:ln>
                <a:solidFill>
                  <a:srgbClr val="FFFFFF"/>
                </a:solidFill>
                <a:effectLst/>
                <a:uLnTx/>
                <a:uFillTx/>
                <a:latin typeface="Segoe UI"/>
                <a:ea typeface="+mn-ea"/>
                <a:cs typeface="Times New Roman" panose="02020603050405020304" pitchFamily="18" charset="0"/>
              </a:rPr>
              <a:t>.NET Core </a:t>
            </a:r>
            <a:r>
              <a:rPr kumimoji="0" lang="en-US" sz="2800" b="0" i="0" u="none" strike="noStrike" kern="1200" cap="none" spc="0" normalizeH="0" baseline="0" noProof="0" dirty="0">
                <a:ln>
                  <a:noFill/>
                </a:ln>
                <a:solidFill>
                  <a:srgbClr val="FFFFFF"/>
                </a:solidFill>
                <a:effectLst/>
                <a:uLnTx/>
                <a:uFillTx/>
                <a:latin typeface="Segoe UI Light"/>
                <a:ea typeface="+mn-ea"/>
                <a:cs typeface="Times New Roman" panose="02020603050405020304" pitchFamily="18" charset="0"/>
              </a:rPr>
              <a:t>Docker images</a:t>
            </a:r>
          </a:p>
          <a:p>
            <a:pPr marL="466371" marR="0" lvl="1" indent="0" algn="l" defTabSz="932742"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Segoe UI Light"/>
                <a:ea typeface="+mn-ea"/>
                <a:cs typeface="Times New Roman" panose="02020603050405020304" pitchFamily="18" charset="0"/>
              </a:rPr>
              <a:t>   </a:t>
            </a:r>
            <a:r>
              <a:rPr lang="en-US" sz="2800" dirty="0">
                <a:solidFill>
                  <a:srgbClr val="FFFFFF"/>
                </a:solidFill>
                <a:latin typeface="Segoe UI Light"/>
                <a:cs typeface="Times New Roman" panose="02020603050405020304" pitchFamily="18" charset="0"/>
              </a:rPr>
              <a:t>xPlat. (Linux &amp; Windows)</a:t>
            </a:r>
          </a:p>
          <a:p>
            <a:pPr marL="457200" marR="0" lvl="0" indent="-45720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srgbClr val="FFFFFF"/>
              </a:solidFill>
              <a:effectLst/>
              <a:uLnTx/>
              <a:uFillTx/>
              <a:latin typeface="Segoe UI Light"/>
              <a:ea typeface="+mn-ea"/>
              <a:cs typeface="Times New Roman" panose="02020603050405020304" pitchFamily="18" charset="0"/>
            </a:endParaRPr>
          </a:p>
          <a:p>
            <a:pPr marL="457200" marR="0" lvl="0" indent="-45720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1" i="0" u="none" strike="noStrike" kern="1200" cap="none" spc="0" normalizeH="0" baseline="0" noProof="0" dirty="0">
                <a:ln>
                  <a:noFill/>
                </a:ln>
                <a:solidFill>
                  <a:srgbClr val="FFFFFF"/>
                </a:solidFill>
                <a:effectLst/>
                <a:uLnTx/>
                <a:uFillTx/>
                <a:latin typeface="Segoe UI"/>
                <a:ea typeface="+mn-ea"/>
                <a:cs typeface="Times New Roman" panose="02020603050405020304" pitchFamily="18" charset="0"/>
              </a:rPr>
              <a:t>.NET Framework </a:t>
            </a:r>
            <a:r>
              <a:rPr kumimoji="0" lang="en-US" sz="2800" b="0" i="0" u="none" strike="noStrike" kern="1200" cap="none" spc="0" normalizeH="0" baseline="0" noProof="0" dirty="0">
                <a:ln>
                  <a:noFill/>
                </a:ln>
                <a:solidFill>
                  <a:srgbClr val="FFFFFF"/>
                </a:solidFill>
                <a:effectLst/>
                <a:uLnTx/>
                <a:uFillTx/>
                <a:latin typeface="Segoe UI Light"/>
                <a:ea typeface="+mn-ea"/>
                <a:cs typeface="Times New Roman" panose="02020603050405020304" pitchFamily="18" charset="0"/>
              </a:rPr>
              <a:t>images</a:t>
            </a:r>
          </a:p>
          <a:p>
            <a:pPr marL="466371" marR="0" lvl="1" indent="0" algn="l" defTabSz="932742"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Segoe UI Light"/>
                <a:ea typeface="+mn-ea"/>
                <a:cs typeface="Times New Roman" panose="02020603050405020304" pitchFamily="18" charset="0"/>
              </a:rPr>
              <a:t>   Windows only</a:t>
            </a:r>
          </a:p>
          <a:p>
            <a:pPr marL="457200" marR="0" lvl="0" indent="-45720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srgbClr val="FFFFFF"/>
              </a:solidFill>
              <a:effectLst/>
              <a:uLnTx/>
              <a:uFillTx/>
              <a:latin typeface="Segoe UI Light"/>
              <a:ea typeface="+mn-ea"/>
              <a:cs typeface="Times New Roman" panose="02020603050405020304" pitchFamily="18" charset="0"/>
            </a:endParaRPr>
          </a:p>
        </p:txBody>
      </p:sp>
      <p:pic>
        <p:nvPicPr>
          <p:cNvPr id="3" name="Picture 2"/>
          <p:cNvPicPr>
            <a:picLocks noChangeAspect="1"/>
          </p:cNvPicPr>
          <p:nvPr/>
        </p:nvPicPr>
        <p:blipFill>
          <a:blip r:embed="rId3"/>
          <a:stretch>
            <a:fillRect/>
          </a:stretch>
        </p:blipFill>
        <p:spPr>
          <a:xfrm>
            <a:off x="1951037" y="5326062"/>
            <a:ext cx="3096241" cy="1343253"/>
          </a:xfrm>
          <a:prstGeom prst="rect">
            <a:avLst/>
          </a:prstGeom>
        </p:spPr>
      </p:pic>
      <p:sp>
        <p:nvSpPr>
          <p:cNvPr id="2" name="Rectangle 1"/>
          <p:cNvSpPr/>
          <p:nvPr/>
        </p:nvSpPr>
        <p:spPr>
          <a:xfrm>
            <a:off x="1874837" y="4956730"/>
            <a:ext cx="2076402" cy="369332"/>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Times New Roman" panose="02020603050405020304" pitchFamily="18" charset="0"/>
              </a:rPr>
              <a:t>See at </a:t>
            </a:r>
            <a:r>
              <a:rPr kumimoji="0" lang="en-US" sz="1800" b="0" i="0" u="none" strike="noStrike" kern="1200" cap="none" spc="0" normalizeH="0" baseline="0" noProof="0" dirty="0">
                <a:ln>
                  <a:noFill/>
                </a:ln>
                <a:solidFill>
                  <a:srgbClr val="FFFFFF"/>
                </a:solidFill>
                <a:effectLst/>
                <a:uLnTx/>
                <a:uFillTx/>
                <a:latin typeface="Segoe UI"/>
                <a:ea typeface="+mn-ea"/>
                <a:cs typeface="Times New Roman" panose="02020603050405020304" pitchFamily="18" charset="0"/>
                <a:hlinkClick r:id="rId4"/>
              </a:rPr>
              <a:t>Docker Hub</a:t>
            </a: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pic>
        <p:nvPicPr>
          <p:cNvPr id="8" name="Picture 4" descr="Image result for docker ic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85037" y="1427647"/>
            <a:ext cx="4648200" cy="464820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https://pbs.twimg.com/media/CnSOGGzUIAAaD2N.jpg:large"/>
          <p:cNvPicPr>
            <a:picLocks noChangeAspect="1" noChangeArrowheads="1"/>
          </p:cNvPicPr>
          <p:nvPr/>
        </p:nvPicPr>
        <p:blipFill rotWithShape="1">
          <a:blip r:embed="rId6">
            <a:extLst>
              <a:ext uri="{28A0092B-C50C-407E-A947-70E740481C1C}">
                <a14:useLocalDpi xmlns:a14="http://schemas.microsoft.com/office/drawing/2010/main" val="0"/>
              </a:ext>
            </a:extLst>
          </a:blip>
          <a:srcRect l="13782" t="2612" r="58311" b="59304"/>
          <a:stretch/>
        </p:blipFill>
        <p:spPr bwMode="auto">
          <a:xfrm>
            <a:off x="7818437" y="1820862"/>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71934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1000"/>
                                  </p:stCondLst>
                                  <p:childTnLst>
                                    <p:set>
                                      <p:cBhvr>
                                        <p:cTn id="6" dur="1" fill="hold">
                                          <p:stCondLst>
                                            <p:cond delay="0"/>
                                          </p:stCondLst>
                                        </p:cTn>
                                        <p:tgtEl>
                                          <p:spTgt spid="2050"/>
                                        </p:tgtEl>
                                        <p:attrNameLst>
                                          <p:attrName>style.visibility</p:attrName>
                                        </p:attrNameLst>
                                      </p:cBhvr>
                                      <p:to>
                                        <p:strVal val="visible"/>
                                      </p:to>
                                    </p:set>
                                    <p:anim calcmode="lin" valueType="num">
                                      <p:cBhvr additive="base">
                                        <p:cTn id="7" dur="500" fill="hold"/>
                                        <p:tgtEl>
                                          <p:spTgt spid="2050"/>
                                        </p:tgtEl>
                                        <p:attrNameLst>
                                          <p:attrName>ppt_x</p:attrName>
                                        </p:attrNameLst>
                                      </p:cBhvr>
                                      <p:tavLst>
                                        <p:tav tm="0">
                                          <p:val>
                                            <p:strVal val="#ppt_x"/>
                                          </p:val>
                                        </p:tav>
                                        <p:tav tm="100000">
                                          <p:val>
                                            <p:strVal val="#ppt_x"/>
                                          </p:val>
                                        </p:tav>
                                      </p:tavLst>
                                    </p:anim>
                                    <p:anim calcmode="lin" valueType="num">
                                      <p:cBhvr additive="base">
                                        <p:cTn id="8" dur="500" fill="hold"/>
                                        <p:tgtEl>
                                          <p:spTgt spid="205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p:nvPr/>
        </p:nvPicPr>
        <p:blipFill>
          <a:blip r:embed="rId2" cstate="print">
            <a:extLst>
              <a:ext uri="{28A0092B-C50C-407E-A947-70E740481C1C}">
                <a14:useLocalDpi xmlns:a14="http://schemas.microsoft.com/office/drawing/2010/main" val="0"/>
              </a:ext>
            </a:extLst>
          </a:blip>
          <a:stretch>
            <a:fillRect/>
          </a:stretch>
        </p:blipFill>
        <p:spPr bwMode="auto">
          <a:xfrm>
            <a:off x="914775" y="388336"/>
            <a:ext cx="10698363" cy="5852096"/>
          </a:xfrm>
          <a:prstGeom prst="rect">
            <a:avLst/>
          </a:prstGeom>
        </p:spPr>
      </p:pic>
    </p:spTree>
    <p:extLst>
      <p:ext uri="{BB962C8B-B14F-4D97-AF65-F5344CB8AC3E}">
        <p14:creationId xmlns:p14="http://schemas.microsoft.com/office/powerpoint/2010/main" val="78187092"/>
      </p:ext>
    </p:extLst>
  </p:cSld>
  <p:clrMapOvr>
    <a:masterClrMapping/>
  </p:clrMapOvr>
  <p:transition>
    <p:fade/>
  </p:transition>
</p:sld>
</file>

<file path=ppt/theme/theme1.xml><?xml version="1.0" encoding="utf-8"?>
<a:theme xmlns:a="http://schemas.openxmlformats.org/drawingml/2006/main" name="5-50111_Build 2017_LIGHT GRAY TEMPLATE">
  <a:themeElements>
    <a:clrScheme name="Build 2017 Colors">
      <a:dk1>
        <a:srgbClr val="505050"/>
      </a:dk1>
      <a:lt1>
        <a:srgbClr val="FFFFFF"/>
      </a:lt1>
      <a:dk2>
        <a:srgbClr val="0078D7"/>
      </a:dk2>
      <a:lt2>
        <a:srgbClr val="EAEAEA"/>
      </a:lt2>
      <a:accent1>
        <a:srgbClr val="0078D7"/>
      </a:accent1>
      <a:accent2>
        <a:srgbClr val="00BCF2"/>
      </a:accent2>
      <a:accent3>
        <a:srgbClr val="505050"/>
      </a:accent3>
      <a:accent4>
        <a:srgbClr val="002050"/>
      </a:accent4>
      <a:accent5>
        <a:srgbClr val="FFB900"/>
      </a:accent5>
      <a:accent6>
        <a:srgbClr val="D2D2D2"/>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2017_Template.potx" id="{5417D3E2-C3A5-48BF-8802-FB8B38AE9E9C}" vid="{3B9D3600-BA2F-499E-9B74-B0493B08579C}"/>
    </a:ext>
  </a:extLst>
</a:theme>
</file>

<file path=ppt/theme/theme2.xml><?xml version="1.0" encoding="utf-8"?>
<a:theme xmlns:a="http://schemas.openxmlformats.org/drawingml/2006/main" name="5-50111_Build 2017_DARK GRAY TEMPLATE">
  <a:themeElements>
    <a:clrScheme name="Build 2017 Colors (Dark Gray)">
      <a:dk1>
        <a:srgbClr val="505050"/>
      </a:dk1>
      <a:lt1>
        <a:srgbClr val="FFFFFF"/>
      </a:lt1>
      <a:dk2>
        <a:srgbClr val="0078D7"/>
      </a:dk2>
      <a:lt2>
        <a:srgbClr val="EAEAEA"/>
      </a:lt2>
      <a:accent1>
        <a:srgbClr val="0078D7"/>
      </a:accent1>
      <a:accent2>
        <a:srgbClr val="00BCF2"/>
      </a:accent2>
      <a:accent3>
        <a:srgbClr val="EAEAEA"/>
      </a:accent3>
      <a:accent4>
        <a:srgbClr val="002050"/>
      </a:accent4>
      <a:accent5>
        <a:srgbClr val="FFB900"/>
      </a:accent5>
      <a:accent6>
        <a:srgbClr val="737373"/>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2017_Template.potx" id="{5417D3E2-C3A5-48BF-8802-FB8B38AE9E9C}" vid="{D138E69B-724A-4446-A2DA-FF3B08B1663E}"/>
    </a:ext>
  </a:extLst>
</a:theme>
</file>

<file path=ppt/theme/theme3.xml><?xml version="1.0" encoding="utf-8"?>
<a:theme xmlns:a="http://schemas.openxmlformats.org/drawingml/2006/main" name="5-50033_TR23_BO_CT_Template">
  <a:themeElements>
    <a:clrScheme name="TR23">
      <a:dk1>
        <a:srgbClr val="505050"/>
      </a:dk1>
      <a:lt1>
        <a:srgbClr val="FFFFFF"/>
      </a:lt1>
      <a:dk2>
        <a:srgbClr val="0078D7"/>
      </a:dk2>
      <a:lt2>
        <a:srgbClr val="F8F8F8"/>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3_BO_CT_Template.potx [Read-Only]" id="{DA3E9A10-DA9F-4DD8-B50B-5232D30DCC33}" vid="{851D39C6-C268-4F1F-9399-A4174C5AF8C5}"/>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1_5-50111_Build 2017_LIGHT GRAY TEMPLATE">
  <a:themeElements>
    <a:clrScheme name="Build 2017 Colors">
      <a:dk1>
        <a:srgbClr val="505050"/>
      </a:dk1>
      <a:lt1>
        <a:srgbClr val="FFFFFF"/>
      </a:lt1>
      <a:dk2>
        <a:srgbClr val="0078D7"/>
      </a:dk2>
      <a:lt2>
        <a:srgbClr val="EAEAEA"/>
      </a:lt2>
      <a:accent1>
        <a:srgbClr val="0078D7"/>
      </a:accent1>
      <a:accent2>
        <a:srgbClr val="00BCF2"/>
      </a:accent2>
      <a:accent3>
        <a:srgbClr val="505050"/>
      </a:accent3>
      <a:accent4>
        <a:srgbClr val="002050"/>
      </a:accent4>
      <a:accent5>
        <a:srgbClr val="FFB900"/>
      </a:accent5>
      <a:accent6>
        <a:srgbClr val="D2D2D2"/>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2017_Template [Read-Only]" id="{6F4885E9-16BF-45DA-8043-52AF389A1A37}" vid="{06FBAB65-A9D9-4EC4-8519-C553F3EA738E}"/>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C8AF336095DB84A94AB1A4B939C0475" ma:contentTypeVersion="4" ma:contentTypeDescription="Create a new document." ma:contentTypeScope="" ma:versionID="6f8327450122d2e4aedd139501eaa58b">
  <xsd:schema xmlns:xsd="http://www.w3.org/2001/XMLSchema" xmlns:xs="http://www.w3.org/2001/XMLSchema" xmlns:p="http://schemas.microsoft.com/office/2006/metadata/properties" xmlns:ns2="29eeffc7-3a1a-4f16-995c-1b7b58342919" targetNamespace="http://schemas.microsoft.com/office/2006/metadata/properties" ma:root="true" ma:fieldsID="7d6c3be25c216b690a82d24b3f2244b5" ns2:_="">
    <xsd:import namespace="29eeffc7-3a1a-4f16-995c-1b7b58342919"/>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9eeffc7-3a1a-4f16-995c-1b7b58342919"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internalName="LastSharedByUser" ma:readOnly="true">
      <xsd:simpleType>
        <xsd:restriction base="dms:Note">
          <xsd:maxLength value="255"/>
        </xsd:restriction>
      </xsd:simpleType>
    </xsd:element>
    <xsd:element name="LastSharedByTime" ma:index="11" nillable="true" ma:displayName="Last Shared By Time" ma:description=""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4C47C6CA-B255-4F53-A8A9-1A4E6D0653D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9eeffc7-3a1a-4f16-995c-1b7b5834291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F990F116-B58F-4255-B05B-DA3808E0E5C6}">
  <ds:schemaRefs>
    <ds:schemaRef ds:uri="http://schemas.microsoft.com/office/2006/metadata/properties"/>
    <ds:schemaRef ds:uri="29eeffc7-3a1a-4f16-995c-1b7b58342919"/>
    <ds:schemaRef ds:uri="http://purl.org/dc/terms/"/>
    <ds:schemaRef ds:uri="http://schemas.openxmlformats.org/package/2006/metadata/core-properties"/>
    <ds:schemaRef ds:uri="http://purl.org/dc/dcmitype/"/>
    <ds:schemaRef ds:uri="http://schemas.microsoft.com/office/infopath/2007/PartnerControls"/>
    <ds:schemaRef ds:uri="http://schemas.microsoft.com/office/2006/documentManagement/types"/>
    <ds:schemaRef ds:uri="http://purl.org/dc/elements/1.1/"/>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28020</TotalTime>
  <Words>2856</Words>
  <Application>Microsoft Office PowerPoint</Application>
  <PresentationFormat>Custom</PresentationFormat>
  <Paragraphs>643</Paragraphs>
  <Slides>34</Slides>
  <Notes>31</Notes>
  <HiddenSlides>0</HiddenSlides>
  <MMClips>0</MMClips>
  <ScaleCrop>false</ScaleCrop>
  <HeadingPairs>
    <vt:vector size="6" baseType="variant">
      <vt:variant>
        <vt:lpstr>Fonts Used</vt:lpstr>
      </vt:variant>
      <vt:variant>
        <vt:i4>12</vt:i4>
      </vt:variant>
      <vt:variant>
        <vt:lpstr>Theme</vt:lpstr>
      </vt:variant>
      <vt:variant>
        <vt:i4>5</vt:i4>
      </vt:variant>
      <vt:variant>
        <vt:lpstr>Slide Titles</vt:lpstr>
      </vt:variant>
      <vt:variant>
        <vt:i4>34</vt:i4>
      </vt:variant>
    </vt:vector>
  </HeadingPairs>
  <TitlesOfParts>
    <vt:vector size="51" baseType="lpstr">
      <vt:lpstr>ＭＳ Ｐゴシック</vt:lpstr>
      <vt:lpstr>Arial</vt:lpstr>
      <vt:lpstr>Arial Unicode MS</vt:lpstr>
      <vt:lpstr>Calibri</vt:lpstr>
      <vt:lpstr>Calibri Light</vt:lpstr>
      <vt:lpstr>Consolas</vt:lpstr>
      <vt:lpstr>Segoe UI</vt:lpstr>
      <vt:lpstr>Segoe UI Light</vt:lpstr>
      <vt:lpstr>Segoe UI Semibold</vt:lpstr>
      <vt:lpstr>Segoe UI Semilight</vt:lpstr>
      <vt:lpstr>Times New Roman</vt:lpstr>
      <vt:lpstr>Wingdings</vt:lpstr>
      <vt:lpstr>5-50111_Build 2017_LIGHT GRAY TEMPLATE</vt:lpstr>
      <vt:lpstr>5-50111_Build 2017_DARK GRAY TEMPLATE</vt:lpstr>
      <vt:lpstr>5-50033_TR23_BO_CT_Template</vt:lpstr>
      <vt:lpstr>Office Theme</vt:lpstr>
      <vt:lpstr>1_5-50111_Build 2017_LIGHT GRAY TEMPLATE</vt:lpstr>
      <vt:lpstr>.NET Core Microservices</vt:lpstr>
      <vt:lpstr>Introduction to .NET on Docker</vt:lpstr>
      <vt:lpstr>PowerPoint Presentation</vt:lpstr>
      <vt:lpstr>PowerPoint Presentation</vt:lpstr>
      <vt:lpstr>Docker Engine for Linux and Windows</vt:lpstr>
      <vt:lpstr>Windows Server Docker Containers</vt:lpstr>
      <vt:lpstr>PowerPoint Presentation</vt:lpstr>
      <vt:lpstr>PowerPoint Presentation</vt:lpstr>
      <vt:lpstr>PowerPoint Presentation</vt:lpstr>
      <vt:lpstr>PowerPoint Presentation</vt:lpstr>
      <vt:lpstr>DevOps Workflow using containers</vt:lpstr>
      <vt:lpstr>Demo: .NET Core on Docker</vt:lpstr>
      <vt:lpstr>Demo:  Visual Studio Docker Tools</vt:lpstr>
      <vt:lpstr>Microservices Architecture</vt:lpstr>
      <vt:lpstr>.NET microservice and container guidance</vt:lpstr>
      <vt:lpstr>PowerPoint Presentation</vt:lpstr>
      <vt:lpstr>PowerPoint Presentation</vt:lpstr>
      <vt:lpstr>Demo  eShopOnContainers and Docker Containers</vt:lpstr>
      <vt:lpstr>PowerPoint Presentation</vt:lpstr>
      <vt:lpstr>PowerPoint Presentation</vt:lpstr>
      <vt:lpstr>PowerPoint Presentation</vt:lpstr>
      <vt:lpstr>Developing Microservices with ASP.NET Core</vt:lpstr>
      <vt:lpstr>Demo  eShopOnContainers and Docker Containers</vt:lpstr>
      <vt:lpstr>PowerPoint Presentation</vt:lpstr>
      <vt:lpstr>PowerPoint Presentation</vt:lpstr>
      <vt:lpstr>Azure Compute Continuum</vt:lpstr>
      <vt:lpstr>Choosing Orchestrators in Azure</vt:lpstr>
      <vt:lpstr>Key takeaways</vt:lpstr>
      <vt:lpstr>.NET microservice and container guidance</vt:lpstr>
      <vt:lpstr>.NET Architecture Guidance</vt:lpstr>
      <vt:lpstr>PowerPoint Presentation</vt:lpstr>
      <vt:lpstr>Please Complete An Evaluation Form for every session you attend. </vt:lpstr>
      <vt:lpstr>PowerPoint Presentation</vt:lpstr>
      <vt:lpstr>Demo: eShopOnContainers</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&lt;Presentation title here&gt;</dc:title>
  <dc:subject>&lt;Speech title here&gt;</dc:subject>
  <dc:creator>&lt;Speaker name here&gt;</dc:creator>
  <cp:keywords>Microsoft Ignite 2016</cp:keywords>
  <dc:description>Template: Mitchell Derrey, Silverfox Productions_x000d_
Formatting: _x000d_
Audience Type:</dc:description>
  <cp:lastModifiedBy>Cesar De la Torre</cp:lastModifiedBy>
  <cp:revision>642</cp:revision>
  <dcterms:created xsi:type="dcterms:W3CDTF">2014-06-10T19:28:25Z</dcterms:created>
  <dcterms:modified xsi:type="dcterms:W3CDTF">2017-05-06T20:49:35Z</dcterms:modified>
  <cp:category>Microsoft Ignite 2016</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0x0101004C8AF336095DB84A94AB1A4B939C0475</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177;#Georgia World Congress Center|ea0ece34-59a6-4d43-8d9e-d0f9e2a2f1ce</vt:lpwstr>
  </property>
  <property fmtid="{D5CDD505-2E9C-101B-9397-08002B2CF9AE}" pid="7" name="Track">
    <vt:lpwstr/>
  </property>
  <property fmtid="{D5CDD505-2E9C-101B-9397-08002B2CF9AE}" pid="8" name="Event Location">
    <vt:lpwstr>176;#Atlanta|01fb9831-5840-48a0-a576-3e48f42baa53</vt:lpwstr>
  </property>
  <property fmtid="{D5CDD505-2E9C-101B-9397-08002B2CF9AE}" pid="9" name="Campaign">
    <vt:lpwstr/>
  </property>
  <property fmtid="{D5CDD505-2E9C-101B-9397-08002B2CF9AE}" pid="10" name="IsMyDocuments">
    <vt:bool>true</vt:bool>
  </property>
  <property fmtid="{D5CDD505-2E9C-101B-9397-08002B2CF9AE}" pid="11" name="TaxKeyword">
    <vt:lpwstr>174;#Microsoft Ignite 2016|e2f6a88c-86f9-4b25-a2af-b5c3afa8c82a</vt:lpwstr>
  </property>
  <property fmtid="{D5CDD505-2E9C-101B-9397-08002B2CF9AE}" pid="12" name="Audience1">
    <vt:lpwstr/>
  </property>
  <property fmtid="{D5CDD505-2E9C-101B-9397-08002B2CF9AE}" pid="13" name="Event Name">
    <vt:lpwstr>175;#Microsoft Ignite|9323c522-fe4b-4922-816b-10a1920d7afb</vt:lpwstr>
  </property>
  <property fmtid="{D5CDD505-2E9C-101B-9397-08002B2CF9AE}" pid="14" name="MSIP_Label_f42aa342-8706-4288-bd11-ebb85995028c_Enabled">
    <vt:lpwstr>True</vt:lpwstr>
  </property>
  <property fmtid="{D5CDD505-2E9C-101B-9397-08002B2CF9AE}" pid="15" name="MSIP_Label_f42aa342-8706-4288-bd11-ebb85995028c_SiteId">
    <vt:lpwstr>72f988bf-86f1-41af-91ab-2d7cd011db47</vt:lpwstr>
  </property>
  <property fmtid="{D5CDD505-2E9C-101B-9397-08002B2CF9AE}" pid="16" name="MSIP_Label_f42aa342-8706-4288-bd11-ebb85995028c_Ref">
    <vt:lpwstr>https://api.informationprotection.azure.com/api/72f988bf-86f1-41af-91ab-2d7cd011db47</vt:lpwstr>
  </property>
  <property fmtid="{D5CDD505-2E9C-101B-9397-08002B2CF9AE}" pid="17" name="MSIP_Label_f42aa342-8706-4288-bd11-ebb85995028c_SetBy">
    <vt:lpwstr>jogallow@microsoft.com</vt:lpwstr>
  </property>
  <property fmtid="{D5CDD505-2E9C-101B-9397-08002B2CF9AE}" pid="18" name="MSIP_Label_f42aa342-8706-4288-bd11-ebb85995028c_SetDate">
    <vt:lpwstr>2017-05-01T22:54:35.2075965-07:00</vt:lpwstr>
  </property>
  <property fmtid="{D5CDD505-2E9C-101B-9397-08002B2CF9AE}" pid="19" name="MSIP_Label_f42aa342-8706-4288-bd11-ebb85995028c_Name">
    <vt:lpwstr>General</vt:lpwstr>
  </property>
  <property fmtid="{D5CDD505-2E9C-101B-9397-08002B2CF9AE}" pid="20" name="MSIP_Label_f42aa342-8706-4288-bd11-ebb85995028c_Application">
    <vt:lpwstr>Microsoft Azure Information Protection</vt:lpwstr>
  </property>
  <property fmtid="{D5CDD505-2E9C-101B-9397-08002B2CF9AE}" pid="21" name="MSIP_Label_f42aa342-8706-4288-bd11-ebb85995028c_Extended_MSFT_Method">
    <vt:lpwstr>Automatic</vt:lpwstr>
  </property>
  <property fmtid="{D5CDD505-2E9C-101B-9397-08002B2CF9AE}" pid="22" name="Sensitivity">
    <vt:lpwstr>General</vt:lpwstr>
  </property>
</Properties>
</file>